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4"/>
  </p:notesMasterIdLst>
  <p:sldIdLst>
    <p:sldId id="256" r:id="rId2"/>
    <p:sldId id="829" r:id="rId3"/>
    <p:sldId id="830" r:id="rId4"/>
    <p:sldId id="831" r:id="rId5"/>
    <p:sldId id="886" r:id="rId6"/>
    <p:sldId id="885" r:id="rId7"/>
    <p:sldId id="833" r:id="rId8"/>
    <p:sldId id="889" r:id="rId9"/>
    <p:sldId id="890" r:id="rId10"/>
    <p:sldId id="836" r:id="rId11"/>
    <p:sldId id="837" r:id="rId12"/>
    <p:sldId id="835" r:id="rId13"/>
    <p:sldId id="838" r:id="rId14"/>
    <p:sldId id="841" r:id="rId15"/>
    <p:sldId id="839" r:id="rId16"/>
    <p:sldId id="888" r:id="rId17"/>
    <p:sldId id="840" r:id="rId18"/>
    <p:sldId id="893" r:id="rId19"/>
    <p:sldId id="894" r:id="rId20"/>
    <p:sldId id="896" r:id="rId21"/>
    <p:sldId id="897" r:id="rId22"/>
    <p:sldId id="899" r:id="rId23"/>
    <p:sldId id="900" r:id="rId24"/>
    <p:sldId id="901" r:id="rId25"/>
    <p:sldId id="902" r:id="rId26"/>
    <p:sldId id="903" r:id="rId27"/>
    <p:sldId id="904" r:id="rId28"/>
    <p:sldId id="905" r:id="rId29"/>
    <p:sldId id="906" r:id="rId30"/>
    <p:sldId id="907" r:id="rId31"/>
    <p:sldId id="908" r:id="rId32"/>
    <p:sldId id="909" r:id="rId33"/>
    <p:sldId id="865" r:id="rId34"/>
    <p:sldId id="910" r:id="rId35"/>
    <p:sldId id="866" r:id="rId36"/>
    <p:sldId id="898" r:id="rId37"/>
    <p:sldId id="867" r:id="rId38"/>
    <p:sldId id="868" r:id="rId39"/>
    <p:sldId id="869" r:id="rId40"/>
    <p:sldId id="870" r:id="rId41"/>
    <p:sldId id="565" r:id="rId42"/>
    <p:sldId id="566" r:id="rId43"/>
    <p:sldId id="567" r:id="rId44"/>
    <p:sldId id="568" r:id="rId45"/>
    <p:sldId id="569" r:id="rId46"/>
    <p:sldId id="570" r:id="rId47"/>
    <p:sldId id="578" r:id="rId48"/>
    <p:sldId id="267" r:id="rId49"/>
    <p:sldId id="271" r:id="rId50"/>
    <p:sldId id="593" r:id="rId51"/>
    <p:sldId id="594" r:id="rId52"/>
    <p:sldId id="596" r:id="rId53"/>
    <p:sldId id="595" r:id="rId54"/>
    <p:sldId id="272" r:id="rId55"/>
    <p:sldId id="597" r:id="rId56"/>
    <p:sldId id="598" r:id="rId57"/>
    <p:sldId id="599" r:id="rId58"/>
    <p:sldId id="600" r:id="rId59"/>
    <p:sldId id="601" r:id="rId60"/>
    <p:sldId id="273" r:id="rId61"/>
    <p:sldId id="602" r:id="rId62"/>
    <p:sldId id="603" r:id="rId63"/>
    <p:sldId id="279" r:id="rId64"/>
    <p:sldId id="274" r:id="rId65"/>
    <p:sldId id="604" r:id="rId66"/>
    <p:sldId id="605" r:id="rId67"/>
    <p:sldId id="606" r:id="rId68"/>
    <p:sldId id="275" r:id="rId69"/>
    <p:sldId id="607" r:id="rId70"/>
    <p:sldId id="608" r:id="rId71"/>
    <p:sldId id="276" r:id="rId72"/>
    <p:sldId id="282" r:id="rId7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7" autoAdjust="0"/>
    <p:restoredTop sz="84366" autoAdjust="0"/>
  </p:normalViewPr>
  <p:slideViewPr>
    <p:cSldViewPr snapToGrid="0">
      <p:cViewPr varScale="1">
        <p:scale>
          <a:sx n="80" d="100"/>
          <a:sy n="80" d="100"/>
        </p:scale>
        <p:origin x="756"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F6BD50C-3704-4CBB-BE9F-19B030E7A0BD}" type="datetimeFigureOut">
              <a:rPr lang="en-US" smtClean="0"/>
              <a:t>2/1/2023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BF5455F-285D-48FA-BAE6-A5E2C678C877}" type="slidenum">
              <a:rPr lang="en-US" smtClean="0"/>
              <a:t>‹#›</a:t>
            </a:fld>
            <a:endParaRPr lang="en-US"/>
          </a:p>
        </p:txBody>
      </p:sp>
    </p:spTree>
    <p:extLst>
      <p:ext uri="{BB962C8B-B14F-4D97-AF65-F5344CB8AC3E}">
        <p14:creationId xmlns:p14="http://schemas.microsoft.com/office/powerpoint/2010/main" val="29008301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For some domains, there is so much data (like computer vision) that we can allow the data speak for itself – there is no need to do “feature engineering”.</a:t>
            </a:r>
          </a:p>
          <a:p>
            <a:pPr marL="171450" indent="-171450">
              <a:buFont typeface="Arial" panose="020B0604020202020204" pitchFamily="34" charset="0"/>
              <a:buChar char="•"/>
            </a:pPr>
            <a:r>
              <a:rPr lang="en-US" dirty="0"/>
              <a:t>Professor claims we will see the new, near future by learning form this course.</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BBF5455F-285D-48FA-BAE6-A5E2C678C877}" type="slidenum">
              <a:rPr lang="en-US" smtClean="0"/>
              <a:t>1</a:t>
            </a:fld>
            <a:endParaRPr lang="en-US"/>
          </a:p>
        </p:txBody>
      </p:sp>
    </p:spTree>
    <p:extLst>
      <p:ext uri="{BB962C8B-B14F-4D97-AF65-F5344CB8AC3E}">
        <p14:creationId xmlns:p14="http://schemas.microsoft.com/office/powerpoint/2010/main" val="8909721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73075" y="728663"/>
            <a:ext cx="6372225" cy="3584575"/>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Problem: model is too simple </a:t>
            </a:r>
            <a:r>
              <a:rPr lang="en-US" dirty="0">
                <a:sym typeface="Wingdings" panose="05000000000000000000" pitchFamily="2" charset="2"/>
              </a:rPr>
              <a:t> only linear operations done  not very useful to predict more complex/nonlinear systems because there is not enough complexity in the functions.</a:t>
            </a:r>
          </a:p>
          <a:p>
            <a:pPr marL="171450" indent="-171450">
              <a:buFont typeface="Arial" panose="020B0604020202020204" pitchFamily="34" charset="0"/>
              <a:buChar char="•"/>
            </a:pPr>
            <a:endParaRPr lang="en-US" dirty="0"/>
          </a:p>
        </p:txBody>
      </p:sp>
    </p:spTree>
    <p:extLst>
      <p:ext uri="{BB962C8B-B14F-4D97-AF65-F5344CB8AC3E}">
        <p14:creationId xmlns:p14="http://schemas.microsoft.com/office/powerpoint/2010/main" val="21032178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73075" y="728663"/>
            <a:ext cx="6372225" cy="3584575"/>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Square means output is 1, circle means output is 0</a:t>
            </a:r>
          </a:p>
          <a:p>
            <a:pPr marL="171450" indent="-171450">
              <a:buFont typeface="Arial" panose="020B0604020202020204" pitchFamily="34" charset="0"/>
              <a:buChar char="•"/>
            </a:pPr>
            <a:r>
              <a:rPr lang="en-US" dirty="0"/>
              <a:t>What if we wanted to approximate f(x1, x2) = XOR(x1, x2); we cannot because there is no </a:t>
            </a:r>
            <a:r>
              <a:rPr lang="en-US" b="1" dirty="0"/>
              <a:t>linear</a:t>
            </a:r>
            <a:r>
              <a:rPr lang="en-US" dirty="0"/>
              <a:t> decision boundary that can pass through or even closely approximate all 4 outputs as shown above.</a:t>
            </a:r>
          </a:p>
          <a:p>
            <a:pPr marL="171450" indent="-171450">
              <a:buFont typeface="Arial" panose="020B0604020202020204" pitchFamily="34" charset="0"/>
              <a:buChar char="•"/>
            </a:pPr>
            <a:endParaRPr lang="en-US" dirty="0"/>
          </a:p>
        </p:txBody>
      </p:sp>
    </p:spTree>
    <p:extLst>
      <p:ext uri="{BB962C8B-B14F-4D97-AF65-F5344CB8AC3E}">
        <p14:creationId xmlns:p14="http://schemas.microsoft.com/office/powerpoint/2010/main" val="10037598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73075" y="728663"/>
            <a:ext cx="6372225" cy="3584575"/>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Solve linear perceptron problem that occurs with some systems using nonlinear activation function.</a:t>
            </a:r>
          </a:p>
          <a:p>
            <a:pPr marL="171450" indent="-171450">
              <a:buFont typeface="Arial" panose="020B0604020202020204" pitchFamily="34" charset="0"/>
              <a:buChar char="•"/>
            </a:pPr>
            <a:r>
              <a:rPr lang="en-US" dirty="0"/>
              <a:t> </a:t>
            </a:r>
          </a:p>
        </p:txBody>
      </p:sp>
    </p:spTree>
    <p:extLst>
      <p:ext uri="{BB962C8B-B14F-4D97-AF65-F5344CB8AC3E}">
        <p14:creationId xmlns:p14="http://schemas.microsoft.com/office/powerpoint/2010/main" val="22250316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73075" y="728663"/>
            <a:ext cx="6372225" cy="3584575"/>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Each parameter (weight) is trainable.</a:t>
            </a:r>
          </a:p>
          <a:p>
            <a:pPr marL="171450" indent="-171450">
              <a:buFont typeface="Arial" panose="020B0604020202020204" pitchFamily="34" charset="0"/>
              <a:buChar char="•"/>
            </a:pPr>
            <a:r>
              <a:rPr lang="en-US" dirty="0"/>
              <a:t>Above is a FCN (fully connected network)</a:t>
            </a:r>
          </a:p>
          <a:p>
            <a:pPr marL="171450" indent="-171450">
              <a:buFont typeface="Arial" panose="020B0604020202020204" pitchFamily="34" charset="0"/>
              <a:buChar char="•"/>
            </a:pPr>
            <a:endParaRPr lang="en-US" dirty="0"/>
          </a:p>
        </p:txBody>
      </p:sp>
    </p:spTree>
    <p:extLst>
      <p:ext uri="{BB962C8B-B14F-4D97-AF65-F5344CB8AC3E}">
        <p14:creationId xmlns:p14="http://schemas.microsoft.com/office/powerpoint/2010/main" val="12484023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73075" y="728663"/>
            <a:ext cx="6372225" cy="3584575"/>
          </a:xfrm>
        </p:spPr>
      </p:sp>
      <p:sp>
        <p:nvSpPr>
          <p:cNvPr id="3" name="Notes Placeholder 2"/>
          <p:cNvSpPr>
            <a:spLocks noGrp="1"/>
          </p:cNvSpPr>
          <p:nvPr>
            <p:ph type="body" idx="1"/>
          </p:nvPr>
        </p:nvSpPr>
        <p:spPr/>
        <p:txBody>
          <a:bodyPr/>
          <a:lstStyle/>
          <a:p>
            <a:pPr marL="0" marR="0" lvl="0" indent="0" algn="l" defTabSz="963613" rtl="0" eaLnBrk="0" fontAlgn="base" latinLnBrk="0" hangingPunct="0">
              <a:lnSpc>
                <a:spcPct val="100000"/>
              </a:lnSpc>
              <a:spcBef>
                <a:spcPct val="30000"/>
              </a:spcBef>
              <a:spcAft>
                <a:spcPct val="0"/>
              </a:spcAft>
              <a:buClrTx/>
              <a:buSzTx/>
              <a:buFontTx/>
              <a:buNone/>
              <a:tabLst/>
              <a:defRPr/>
            </a:pPr>
            <a:endParaRPr lang="en-US" dirty="0"/>
          </a:p>
        </p:txBody>
      </p:sp>
    </p:spTree>
    <p:extLst>
      <p:ext uri="{BB962C8B-B14F-4D97-AF65-F5344CB8AC3E}">
        <p14:creationId xmlns:p14="http://schemas.microsoft.com/office/powerpoint/2010/main" val="24858830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73075" y="728663"/>
            <a:ext cx="6372225" cy="3584575"/>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8985863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73075" y="728663"/>
            <a:ext cx="6372225" cy="3584575"/>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 f function above is the activation function</a:t>
            </a:r>
          </a:p>
          <a:p>
            <a:pPr marL="171450" indent="-171450">
              <a:buFont typeface="Arial" panose="020B0604020202020204" pitchFamily="34" charset="0"/>
              <a:buChar char="•"/>
            </a:pPr>
            <a:r>
              <a:rPr lang="en-US" dirty="0"/>
              <a:t>Basic concept: linear function, then activation function, repeat…until you get output.</a:t>
            </a:r>
          </a:p>
          <a:p>
            <a:endParaRPr lang="en-US" dirty="0"/>
          </a:p>
        </p:txBody>
      </p:sp>
    </p:spTree>
    <p:extLst>
      <p:ext uri="{BB962C8B-B14F-4D97-AF65-F5344CB8AC3E}">
        <p14:creationId xmlns:p14="http://schemas.microsoft.com/office/powerpoint/2010/main" val="22558748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73075" y="728663"/>
            <a:ext cx="6372225" cy="3584575"/>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Scientist developed a model where you can draw any bounded continuous function and the neural network with 1 hidden layer can predict/approximate the function very accurately.</a:t>
            </a:r>
          </a:p>
        </p:txBody>
      </p:sp>
    </p:spTree>
    <p:extLst>
      <p:ext uri="{BB962C8B-B14F-4D97-AF65-F5344CB8AC3E}">
        <p14:creationId xmlns:p14="http://schemas.microsoft.com/office/powerpoint/2010/main" val="27062071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73075" y="728663"/>
            <a:ext cx="6372225" cy="3584575"/>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117171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73075" y="728663"/>
            <a:ext cx="6372225" cy="3584575"/>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749322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73075" y="728663"/>
            <a:ext cx="6372225" cy="3584575"/>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Tree>
    <p:extLst>
      <p:ext uri="{BB962C8B-B14F-4D97-AF65-F5344CB8AC3E}">
        <p14:creationId xmlns:p14="http://schemas.microsoft.com/office/powerpoint/2010/main" val="345806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73075" y="728663"/>
            <a:ext cx="6372225" cy="3584575"/>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1474391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73075" y="728663"/>
            <a:ext cx="6372225" cy="3584575"/>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Note: initialization is very important; if you initialize parameters and it turns out as very bad initial values, then it could be a longer time to train those parameters.</a:t>
            </a:r>
          </a:p>
          <a:p>
            <a:pPr marL="628650" lvl="1" indent="-171450">
              <a:buFont typeface="Arial" panose="020B0604020202020204" pitchFamily="34" charset="0"/>
              <a:buChar char="•"/>
            </a:pPr>
            <a:r>
              <a:rPr lang="en-US" dirty="0"/>
              <a:t>Very critical to do preprocessing of the data for initializing the weights before training.</a:t>
            </a:r>
          </a:p>
        </p:txBody>
      </p:sp>
    </p:spTree>
    <p:extLst>
      <p:ext uri="{BB962C8B-B14F-4D97-AF65-F5344CB8AC3E}">
        <p14:creationId xmlns:p14="http://schemas.microsoft.com/office/powerpoint/2010/main" val="2698577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BBF5455F-285D-48FA-BAE6-A5E2C678C877}" type="slidenum">
              <a:rPr lang="en-US" smtClean="0"/>
              <a:t>22</a:t>
            </a:fld>
            <a:endParaRPr lang="en-US"/>
          </a:p>
        </p:txBody>
      </p:sp>
    </p:spTree>
    <p:extLst>
      <p:ext uri="{BB962C8B-B14F-4D97-AF65-F5344CB8AC3E}">
        <p14:creationId xmlns:p14="http://schemas.microsoft.com/office/powerpoint/2010/main" val="39866801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F(x) = g(z(x))</a:t>
            </a:r>
          </a:p>
        </p:txBody>
      </p:sp>
      <p:sp>
        <p:nvSpPr>
          <p:cNvPr id="4" name="Slide Number Placeholder 3"/>
          <p:cNvSpPr>
            <a:spLocks noGrp="1"/>
          </p:cNvSpPr>
          <p:nvPr>
            <p:ph type="sldNum" sz="quarter" idx="5"/>
          </p:nvPr>
        </p:nvSpPr>
        <p:spPr/>
        <p:txBody>
          <a:bodyPr/>
          <a:lstStyle/>
          <a:p>
            <a:fld id="{BBF5455F-285D-48FA-BAE6-A5E2C678C877}" type="slidenum">
              <a:rPr lang="en-US" smtClean="0"/>
              <a:t>23</a:t>
            </a:fld>
            <a:endParaRPr lang="en-US"/>
          </a:p>
        </p:txBody>
      </p:sp>
    </p:spTree>
    <p:extLst>
      <p:ext uri="{BB962C8B-B14F-4D97-AF65-F5344CB8AC3E}">
        <p14:creationId xmlns:p14="http://schemas.microsoft.com/office/powerpoint/2010/main" val="354523425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BF5455F-285D-48FA-BAE6-A5E2C678C877}" type="slidenum">
              <a:rPr lang="en-US" smtClean="0"/>
              <a:t>24</a:t>
            </a:fld>
            <a:endParaRPr lang="en-US"/>
          </a:p>
        </p:txBody>
      </p:sp>
    </p:spTree>
    <p:extLst>
      <p:ext uri="{BB962C8B-B14F-4D97-AF65-F5344CB8AC3E}">
        <p14:creationId xmlns:p14="http://schemas.microsoft.com/office/powerpoint/2010/main" val="131925944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BF5455F-285D-48FA-BAE6-A5E2C678C877}" type="slidenum">
              <a:rPr lang="en-US" smtClean="0"/>
              <a:t>25</a:t>
            </a:fld>
            <a:endParaRPr lang="en-US"/>
          </a:p>
        </p:txBody>
      </p:sp>
    </p:spTree>
    <p:extLst>
      <p:ext uri="{BB962C8B-B14F-4D97-AF65-F5344CB8AC3E}">
        <p14:creationId xmlns:p14="http://schemas.microsoft.com/office/powerpoint/2010/main" val="422325834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BF5455F-285D-48FA-BAE6-A5E2C678C877}" type="slidenum">
              <a:rPr lang="en-US" smtClean="0"/>
              <a:t>26</a:t>
            </a:fld>
            <a:endParaRPr lang="en-US"/>
          </a:p>
        </p:txBody>
      </p:sp>
    </p:spTree>
    <p:extLst>
      <p:ext uri="{BB962C8B-B14F-4D97-AF65-F5344CB8AC3E}">
        <p14:creationId xmlns:p14="http://schemas.microsoft.com/office/powerpoint/2010/main" val="180995409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BF5455F-285D-48FA-BAE6-A5E2C678C877}" type="slidenum">
              <a:rPr lang="en-US" smtClean="0"/>
              <a:t>27</a:t>
            </a:fld>
            <a:endParaRPr lang="en-US"/>
          </a:p>
        </p:txBody>
      </p:sp>
    </p:spTree>
    <p:extLst>
      <p:ext uri="{BB962C8B-B14F-4D97-AF65-F5344CB8AC3E}">
        <p14:creationId xmlns:p14="http://schemas.microsoft.com/office/powerpoint/2010/main" val="31223344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BF5455F-285D-48FA-BAE6-A5E2C678C877}" type="slidenum">
              <a:rPr lang="en-US" smtClean="0"/>
              <a:t>28</a:t>
            </a:fld>
            <a:endParaRPr lang="en-US"/>
          </a:p>
        </p:txBody>
      </p:sp>
    </p:spTree>
    <p:extLst>
      <p:ext uri="{BB962C8B-B14F-4D97-AF65-F5344CB8AC3E}">
        <p14:creationId xmlns:p14="http://schemas.microsoft.com/office/powerpoint/2010/main" val="264590121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BF5455F-285D-48FA-BAE6-A5E2C678C877}" type="slidenum">
              <a:rPr lang="en-US" smtClean="0"/>
              <a:t>29</a:t>
            </a:fld>
            <a:endParaRPr lang="en-US"/>
          </a:p>
        </p:txBody>
      </p:sp>
    </p:spTree>
    <p:extLst>
      <p:ext uri="{BB962C8B-B14F-4D97-AF65-F5344CB8AC3E}">
        <p14:creationId xmlns:p14="http://schemas.microsoft.com/office/powerpoint/2010/main" val="4562968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73075" y="728663"/>
            <a:ext cx="6372225" cy="3584575"/>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Right now: we know the function of the brain, we just do not know the mechanism by which it employs its functional scheme.</a:t>
            </a:r>
          </a:p>
          <a:p>
            <a:pPr marL="171450" indent="-171450">
              <a:buFont typeface="Arial" panose="020B0604020202020204" pitchFamily="34" charset="0"/>
              <a:buChar char="•"/>
            </a:pPr>
            <a:endParaRPr lang="en-US" dirty="0"/>
          </a:p>
        </p:txBody>
      </p:sp>
    </p:spTree>
    <p:extLst>
      <p:ext uri="{BB962C8B-B14F-4D97-AF65-F5344CB8AC3E}">
        <p14:creationId xmlns:p14="http://schemas.microsoft.com/office/powerpoint/2010/main" val="23104514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Sigmoid and </a:t>
            </a:r>
            <a:r>
              <a:rPr lang="en-US" dirty="0" err="1"/>
              <a:t>Relu</a:t>
            </a:r>
            <a:r>
              <a:rPr lang="en-US" dirty="0"/>
              <a:t> often used in hidden layers; often final activation function used is </a:t>
            </a:r>
            <a:r>
              <a:rPr lang="en-US" dirty="0" err="1"/>
              <a:t>softmax</a:t>
            </a:r>
            <a:r>
              <a:rPr lang="en-US" dirty="0"/>
              <a:t> for the purpose of classification (for final output).</a:t>
            </a:r>
          </a:p>
        </p:txBody>
      </p:sp>
      <p:sp>
        <p:nvSpPr>
          <p:cNvPr id="4" name="Slide Number Placeholder 3"/>
          <p:cNvSpPr>
            <a:spLocks noGrp="1"/>
          </p:cNvSpPr>
          <p:nvPr>
            <p:ph type="sldNum" sz="quarter" idx="5"/>
          </p:nvPr>
        </p:nvSpPr>
        <p:spPr/>
        <p:txBody>
          <a:bodyPr/>
          <a:lstStyle/>
          <a:p>
            <a:fld id="{BBF5455F-285D-48FA-BAE6-A5E2C678C877}" type="slidenum">
              <a:rPr lang="en-US" smtClean="0"/>
              <a:t>30</a:t>
            </a:fld>
            <a:endParaRPr lang="en-US"/>
          </a:p>
        </p:txBody>
      </p:sp>
    </p:spTree>
    <p:extLst>
      <p:ext uri="{BB962C8B-B14F-4D97-AF65-F5344CB8AC3E}">
        <p14:creationId xmlns:p14="http://schemas.microsoft.com/office/powerpoint/2010/main" val="244859633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BF5455F-285D-48FA-BAE6-A5E2C678C877}" type="slidenum">
              <a:rPr lang="en-US" smtClean="0"/>
              <a:t>31</a:t>
            </a:fld>
            <a:endParaRPr lang="en-US"/>
          </a:p>
        </p:txBody>
      </p:sp>
    </p:spTree>
    <p:extLst>
      <p:ext uri="{BB962C8B-B14F-4D97-AF65-F5344CB8AC3E}">
        <p14:creationId xmlns:p14="http://schemas.microsoft.com/office/powerpoint/2010/main" val="145896870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Gradient will show you how long the model will take to train the parameters and update them significantly if it uses the respective activation functions as shown above; </a:t>
            </a:r>
            <a:r>
              <a:rPr lang="en-US" dirty="0" err="1"/>
              <a:t>ReLu</a:t>
            </a:r>
            <a:r>
              <a:rPr lang="en-US" dirty="0"/>
              <a:t> will help you learn much faster but of course does not offer as much accuracy because learning is too fast.</a:t>
            </a:r>
          </a:p>
        </p:txBody>
      </p:sp>
      <p:sp>
        <p:nvSpPr>
          <p:cNvPr id="4" name="Slide Number Placeholder 3"/>
          <p:cNvSpPr>
            <a:spLocks noGrp="1"/>
          </p:cNvSpPr>
          <p:nvPr>
            <p:ph type="sldNum" sz="quarter" idx="5"/>
          </p:nvPr>
        </p:nvSpPr>
        <p:spPr/>
        <p:txBody>
          <a:bodyPr/>
          <a:lstStyle/>
          <a:p>
            <a:fld id="{BBF5455F-285D-48FA-BAE6-A5E2C678C877}" type="slidenum">
              <a:rPr lang="en-US" smtClean="0"/>
              <a:t>32</a:t>
            </a:fld>
            <a:endParaRPr lang="en-US"/>
          </a:p>
        </p:txBody>
      </p:sp>
    </p:spTree>
    <p:extLst>
      <p:ext uri="{BB962C8B-B14F-4D97-AF65-F5344CB8AC3E}">
        <p14:creationId xmlns:p14="http://schemas.microsoft.com/office/powerpoint/2010/main" val="53168498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73075" y="728663"/>
            <a:ext cx="6372225" cy="3584575"/>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E(w) </a:t>
            </a:r>
            <a:r>
              <a:rPr lang="en-US" dirty="0">
                <a:sym typeface="Wingdings" panose="05000000000000000000" pitchFamily="2" charset="2"/>
              </a:rPr>
              <a:t></a:t>
            </a:r>
            <a:r>
              <a:rPr lang="en-US" dirty="0"/>
              <a:t>“for L data points, we want to minimize distance between each data point and the true value” </a:t>
            </a:r>
            <a:r>
              <a:rPr lang="en-US" dirty="0">
                <a:sym typeface="Wingdings" panose="05000000000000000000" pitchFamily="2" charset="2"/>
              </a:rPr>
              <a:t> minimizes error.</a:t>
            </a:r>
          </a:p>
          <a:p>
            <a:pPr marL="171450" indent="-171450">
              <a:buFont typeface="Arial" panose="020B0604020202020204" pitchFamily="34" charset="0"/>
              <a:buChar char="•"/>
            </a:pPr>
            <a:endParaRPr lang="en-US" dirty="0"/>
          </a:p>
        </p:txBody>
      </p:sp>
    </p:spTree>
    <p:extLst>
      <p:ext uri="{BB962C8B-B14F-4D97-AF65-F5344CB8AC3E}">
        <p14:creationId xmlns:p14="http://schemas.microsoft.com/office/powerpoint/2010/main" val="131374907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73075" y="728663"/>
            <a:ext cx="6372225" cy="3584575"/>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1831943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73075" y="728663"/>
            <a:ext cx="6372225" cy="3584575"/>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630016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73075" y="728663"/>
            <a:ext cx="6372225" cy="3584575"/>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4028556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73075" y="728663"/>
            <a:ext cx="6372225" cy="3584575"/>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4335471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73075" y="728663"/>
            <a:ext cx="6372225" cy="3584575"/>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8976909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73075" y="728663"/>
            <a:ext cx="6372225" cy="3584575"/>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708974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73075" y="728663"/>
            <a:ext cx="6372225" cy="3584575"/>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Biological: neurons pass information from chemical reactions which can release electrons</a:t>
            </a:r>
          </a:p>
          <a:p>
            <a:pPr marL="171450" indent="-171450">
              <a:buFont typeface="Arial" panose="020B0604020202020204" pitchFamily="34" charset="0"/>
              <a:buChar char="•"/>
            </a:pPr>
            <a:r>
              <a:rPr lang="en-US" dirty="0"/>
              <a:t>AI: electrical circuits used to pass the information along.</a:t>
            </a:r>
          </a:p>
          <a:p>
            <a:pPr marL="171450" indent="-171450">
              <a:buFont typeface="Arial" panose="020B0604020202020204" pitchFamily="34" charset="0"/>
              <a:buChar char="•"/>
            </a:pPr>
            <a:r>
              <a:rPr lang="en-US" dirty="0"/>
              <a:t>Watch butterfly effect movie! (professor mentioned it in relation to how field of physics uses function approximation abilities of AI)</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p:txBody>
      </p:sp>
    </p:spTree>
    <p:extLst>
      <p:ext uri="{BB962C8B-B14F-4D97-AF65-F5344CB8AC3E}">
        <p14:creationId xmlns:p14="http://schemas.microsoft.com/office/powerpoint/2010/main" val="379406089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73075" y="728663"/>
            <a:ext cx="6372225" cy="3584575"/>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3011983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BF5455F-285D-48FA-BAE6-A5E2C678C877}" type="slidenum">
              <a:rPr lang="en-US" smtClean="0"/>
              <a:t>41</a:t>
            </a:fld>
            <a:endParaRPr lang="en-US"/>
          </a:p>
        </p:txBody>
      </p:sp>
    </p:spTree>
    <p:extLst>
      <p:ext uri="{BB962C8B-B14F-4D97-AF65-F5344CB8AC3E}">
        <p14:creationId xmlns:p14="http://schemas.microsoft.com/office/powerpoint/2010/main" val="8103573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BF5455F-285D-48FA-BAE6-A5E2C678C877}" type="slidenum">
              <a:rPr lang="en-US" smtClean="0"/>
              <a:t>42</a:t>
            </a:fld>
            <a:endParaRPr lang="en-US"/>
          </a:p>
        </p:txBody>
      </p:sp>
    </p:spTree>
    <p:extLst>
      <p:ext uri="{BB962C8B-B14F-4D97-AF65-F5344CB8AC3E}">
        <p14:creationId xmlns:p14="http://schemas.microsoft.com/office/powerpoint/2010/main" val="160078281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BF5455F-285D-48FA-BAE6-A5E2C678C877}" type="slidenum">
              <a:rPr lang="en-US" smtClean="0"/>
              <a:t>43</a:t>
            </a:fld>
            <a:endParaRPr lang="en-US"/>
          </a:p>
        </p:txBody>
      </p:sp>
    </p:spTree>
    <p:extLst>
      <p:ext uri="{BB962C8B-B14F-4D97-AF65-F5344CB8AC3E}">
        <p14:creationId xmlns:p14="http://schemas.microsoft.com/office/powerpoint/2010/main" val="62616361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BF5455F-285D-48FA-BAE6-A5E2C678C877}" type="slidenum">
              <a:rPr lang="en-US" smtClean="0"/>
              <a:t>44</a:t>
            </a:fld>
            <a:endParaRPr lang="en-US"/>
          </a:p>
        </p:txBody>
      </p:sp>
    </p:spTree>
    <p:extLst>
      <p:ext uri="{BB962C8B-B14F-4D97-AF65-F5344CB8AC3E}">
        <p14:creationId xmlns:p14="http://schemas.microsoft.com/office/powerpoint/2010/main" val="318982969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BF5455F-285D-48FA-BAE6-A5E2C678C877}" type="slidenum">
              <a:rPr lang="en-US" smtClean="0"/>
              <a:t>45</a:t>
            </a:fld>
            <a:endParaRPr lang="en-US"/>
          </a:p>
        </p:txBody>
      </p:sp>
    </p:spTree>
    <p:extLst>
      <p:ext uri="{BB962C8B-B14F-4D97-AF65-F5344CB8AC3E}">
        <p14:creationId xmlns:p14="http://schemas.microsoft.com/office/powerpoint/2010/main" val="272193815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BF5455F-285D-48FA-BAE6-A5E2C678C877}" type="slidenum">
              <a:rPr lang="en-US" smtClean="0"/>
              <a:t>46</a:t>
            </a:fld>
            <a:endParaRPr lang="en-US"/>
          </a:p>
        </p:txBody>
      </p:sp>
    </p:spTree>
    <p:extLst>
      <p:ext uri="{BB962C8B-B14F-4D97-AF65-F5344CB8AC3E}">
        <p14:creationId xmlns:p14="http://schemas.microsoft.com/office/powerpoint/2010/main" val="167123267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BF5455F-285D-48FA-BAE6-A5E2C678C877}" type="slidenum">
              <a:rPr lang="en-US" smtClean="0"/>
              <a:t>47</a:t>
            </a:fld>
            <a:endParaRPr lang="en-US"/>
          </a:p>
        </p:txBody>
      </p:sp>
    </p:spTree>
    <p:extLst>
      <p:ext uri="{BB962C8B-B14F-4D97-AF65-F5344CB8AC3E}">
        <p14:creationId xmlns:p14="http://schemas.microsoft.com/office/powerpoint/2010/main" val="356951453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BF5455F-285D-48FA-BAE6-A5E2C678C877}" type="slidenum">
              <a:rPr lang="en-US" smtClean="0"/>
              <a:t>48</a:t>
            </a:fld>
            <a:endParaRPr lang="en-US"/>
          </a:p>
        </p:txBody>
      </p:sp>
    </p:spTree>
    <p:extLst>
      <p:ext uri="{BB962C8B-B14F-4D97-AF65-F5344CB8AC3E}">
        <p14:creationId xmlns:p14="http://schemas.microsoft.com/office/powerpoint/2010/main" val="259997375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BBF5455F-285D-48FA-BAE6-A5E2C678C877}" type="slidenum">
              <a:rPr lang="en-US" smtClean="0"/>
              <a:t>49</a:t>
            </a:fld>
            <a:endParaRPr lang="en-US"/>
          </a:p>
        </p:txBody>
      </p:sp>
    </p:spTree>
    <p:extLst>
      <p:ext uri="{BB962C8B-B14F-4D97-AF65-F5344CB8AC3E}">
        <p14:creationId xmlns:p14="http://schemas.microsoft.com/office/powerpoint/2010/main" val="42254925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73075" y="728663"/>
            <a:ext cx="6372225" cy="3584575"/>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Dendrite receives input from other neurons</a:t>
            </a:r>
          </a:p>
          <a:p>
            <a:pPr marL="171450" indent="-171450">
              <a:buFont typeface="Arial" panose="020B0604020202020204" pitchFamily="34" charset="0"/>
              <a:buChar char="•"/>
            </a:pPr>
            <a:r>
              <a:rPr lang="en-US" dirty="0"/>
              <a:t>Cell body processes input to decide if a pulse should be sent to the next neuron</a:t>
            </a:r>
          </a:p>
          <a:p>
            <a:pPr marL="171450" indent="-171450">
              <a:buFont typeface="Arial" panose="020B0604020202020204" pitchFamily="34" charset="0"/>
              <a:buChar char="•"/>
            </a:pPr>
            <a:r>
              <a:rPr lang="en-US" dirty="0"/>
              <a:t>Axon links to other neurons and carries output signals sent from cell body processing.</a:t>
            </a:r>
          </a:p>
          <a:p>
            <a:pPr marL="171450" indent="-171450">
              <a:buFont typeface="Arial" panose="020B0604020202020204" pitchFamily="34" charset="0"/>
              <a:buChar char="•"/>
            </a:pPr>
            <a:endParaRPr lang="en-US" dirty="0"/>
          </a:p>
        </p:txBody>
      </p:sp>
    </p:spTree>
    <p:extLst>
      <p:ext uri="{BB962C8B-B14F-4D97-AF65-F5344CB8AC3E}">
        <p14:creationId xmlns:p14="http://schemas.microsoft.com/office/powerpoint/2010/main" val="355188056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BBF5455F-285D-48FA-BAE6-A5E2C678C877}" type="slidenum">
              <a:rPr lang="en-US" smtClean="0"/>
              <a:t>50</a:t>
            </a:fld>
            <a:endParaRPr lang="en-US"/>
          </a:p>
        </p:txBody>
      </p:sp>
    </p:spTree>
    <p:extLst>
      <p:ext uri="{BB962C8B-B14F-4D97-AF65-F5344CB8AC3E}">
        <p14:creationId xmlns:p14="http://schemas.microsoft.com/office/powerpoint/2010/main" val="57203688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BBF5455F-285D-48FA-BAE6-A5E2C678C877}" type="slidenum">
              <a:rPr lang="en-US" smtClean="0"/>
              <a:t>51</a:t>
            </a:fld>
            <a:endParaRPr lang="en-US"/>
          </a:p>
        </p:txBody>
      </p:sp>
    </p:spTree>
    <p:extLst>
      <p:ext uri="{BB962C8B-B14F-4D97-AF65-F5344CB8AC3E}">
        <p14:creationId xmlns:p14="http://schemas.microsoft.com/office/powerpoint/2010/main" val="152744299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BBF5455F-285D-48FA-BAE6-A5E2C678C877}" type="slidenum">
              <a:rPr lang="en-US" smtClean="0"/>
              <a:t>52</a:t>
            </a:fld>
            <a:endParaRPr lang="en-US"/>
          </a:p>
        </p:txBody>
      </p:sp>
    </p:spTree>
    <p:extLst>
      <p:ext uri="{BB962C8B-B14F-4D97-AF65-F5344CB8AC3E}">
        <p14:creationId xmlns:p14="http://schemas.microsoft.com/office/powerpoint/2010/main" val="369762633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BBF5455F-285D-48FA-BAE6-A5E2C678C877}" type="slidenum">
              <a:rPr lang="en-US" smtClean="0"/>
              <a:t>53</a:t>
            </a:fld>
            <a:endParaRPr lang="en-US"/>
          </a:p>
        </p:txBody>
      </p:sp>
    </p:spTree>
    <p:extLst>
      <p:ext uri="{BB962C8B-B14F-4D97-AF65-F5344CB8AC3E}">
        <p14:creationId xmlns:p14="http://schemas.microsoft.com/office/powerpoint/2010/main" val="254716943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BBF5455F-285D-48FA-BAE6-A5E2C678C877}" type="slidenum">
              <a:rPr lang="en-US" smtClean="0"/>
              <a:t>54</a:t>
            </a:fld>
            <a:endParaRPr lang="en-US"/>
          </a:p>
        </p:txBody>
      </p:sp>
    </p:spTree>
    <p:extLst>
      <p:ext uri="{BB962C8B-B14F-4D97-AF65-F5344CB8AC3E}">
        <p14:creationId xmlns:p14="http://schemas.microsoft.com/office/powerpoint/2010/main" val="160080277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Initializing weights as 0 is not good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Initializing all weights with same value even if not 0 is also not good (will collapse the model)</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p:txBody>
      </p:sp>
      <p:sp>
        <p:nvSpPr>
          <p:cNvPr id="4" name="Slide Number Placeholder 3"/>
          <p:cNvSpPr>
            <a:spLocks noGrp="1"/>
          </p:cNvSpPr>
          <p:nvPr>
            <p:ph type="sldNum" sz="quarter" idx="5"/>
          </p:nvPr>
        </p:nvSpPr>
        <p:spPr/>
        <p:txBody>
          <a:bodyPr/>
          <a:lstStyle/>
          <a:p>
            <a:fld id="{BBF5455F-285D-48FA-BAE6-A5E2C678C877}" type="slidenum">
              <a:rPr lang="en-US" smtClean="0"/>
              <a:t>55</a:t>
            </a:fld>
            <a:endParaRPr lang="en-US"/>
          </a:p>
        </p:txBody>
      </p:sp>
    </p:spTree>
    <p:extLst>
      <p:ext uri="{BB962C8B-B14F-4D97-AF65-F5344CB8AC3E}">
        <p14:creationId xmlns:p14="http://schemas.microsoft.com/office/powerpoint/2010/main" val="213366259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BF5455F-285D-48FA-BAE6-A5E2C678C877}" type="slidenum">
              <a:rPr lang="en-US" smtClean="0"/>
              <a:t>56</a:t>
            </a:fld>
            <a:endParaRPr lang="en-US"/>
          </a:p>
        </p:txBody>
      </p:sp>
    </p:spTree>
    <p:extLst>
      <p:ext uri="{BB962C8B-B14F-4D97-AF65-F5344CB8AC3E}">
        <p14:creationId xmlns:p14="http://schemas.microsoft.com/office/powerpoint/2010/main" val="228175679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BF5455F-285D-48FA-BAE6-A5E2C678C877}" type="slidenum">
              <a:rPr lang="en-US" smtClean="0"/>
              <a:t>57</a:t>
            </a:fld>
            <a:endParaRPr lang="en-US"/>
          </a:p>
        </p:txBody>
      </p:sp>
    </p:spTree>
    <p:extLst>
      <p:ext uri="{BB962C8B-B14F-4D97-AF65-F5344CB8AC3E}">
        <p14:creationId xmlns:p14="http://schemas.microsoft.com/office/powerpoint/2010/main" val="119786202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BF5455F-285D-48FA-BAE6-A5E2C678C877}" type="slidenum">
              <a:rPr lang="en-US" smtClean="0"/>
              <a:t>58</a:t>
            </a:fld>
            <a:endParaRPr lang="en-US"/>
          </a:p>
        </p:txBody>
      </p:sp>
    </p:spTree>
    <p:extLst>
      <p:ext uri="{BB962C8B-B14F-4D97-AF65-F5344CB8AC3E}">
        <p14:creationId xmlns:p14="http://schemas.microsoft.com/office/powerpoint/2010/main" val="150789293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BF5455F-285D-48FA-BAE6-A5E2C678C877}" type="slidenum">
              <a:rPr lang="en-US" smtClean="0"/>
              <a:t>59</a:t>
            </a:fld>
            <a:endParaRPr lang="en-US"/>
          </a:p>
        </p:txBody>
      </p:sp>
    </p:spTree>
    <p:extLst>
      <p:ext uri="{BB962C8B-B14F-4D97-AF65-F5344CB8AC3E}">
        <p14:creationId xmlns:p14="http://schemas.microsoft.com/office/powerpoint/2010/main" val="40028404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73075" y="728663"/>
            <a:ext cx="6372225" cy="3584575"/>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Non-linear units and Local processing = happens within the cell body.</a:t>
            </a:r>
          </a:p>
          <a:p>
            <a:pPr marL="171450" indent="-171450">
              <a:buFont typeface="Arial" panose="020B0604020202020204" pitchFamily="34" charset="0"/>
              <a:buChar char="•"/>
            </a:pPr>
            <a:r>
              <a:rPr lang="en-US" dirty="0"/>
              <a:t>Issue: cannot measure the function used by the cell body because we do not have a way to (accurately/with enough precision) measure the signals sent from one neuron to the next.</a:t>
            </a:r>
          </a:p>
        </p:txBody>
      </p:sp>
    </p:spTree>
    <p:extLst>
      <p:ext uri="{BB962C8B-B14F-4D97-AF65-F5344CB8AC3E}">
        <p14:creationId xmlns:p14="http://schemas.microsoft.com/office/powerpoint/2010/main" val="312081476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BF5455F-285D-48FA-BAE6-A5E2C678C877}" type="slidenum">
              <a:rPr lang="en-US" smtClean="0"/>
              <a:t>60</a:t>
            </a:fld>
            <a:endParaRPr lang="en-US"/>
          </a:p>
        </p:txBody>
      </p:sp>
    </p:spTree>
    <p:extLst>
      <p:ext uri="{BB962C8B-B14F-4D97-AF65-F5344CB8AC3E}">
        <p14:creationId xmlns:p14="http://schemas.microsoft.com/office/powerpoint/2010/main" val="157309886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BF5455F-285D-48FA-BAE6-A5E2C678C877}" type="slidenum">
              <a:rPr lang="en-US" smtClean="0"/>
              <a:t>61</a:t>
            </a:fld>
            <a:endParaRPr lang="en-US"/>
          </a:p>
        </p:txBody>
      </p:sp>
    </p:spTree>
    <p:extLst>
      <p:ext uri="{BB962C8B-B14F-4D97-AF65-F5344CB8AC3E}">
        <p14:creationId xmlns:p14="http://schemas.microsoft.com/office/powerpoint/2010/main" val="71534643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BF5455F-285D-48FA-BAE6-A5E2C678C877}" type="slidenum">
              <a:rPr lang="en-US" smtClean="0"/>
              <a:t>62</a:t>
            </a:fld>
            <a:endParaRPr lang="en-US"/>
          </a:p>
        </p:txBody>
      </p:sp>
    </p:spTree>
    <p:extLst>
      <p:ext uri="{BB962C8B-B14F-4D97-AF65-F5344CB8AC3E}">
        <p14:creationId xmlns:p14="http://schemas.microsoft.com/office/powerpoint/2010/main" val="324127885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BF5455F-285D-48FA-BAE6-A5E2C678C877}" type="slidenum">
              <a:rPr lang="en-US" smtClean="0"/>
              <a:t>63</a:t>
            </a:fld>
            <a:endParaRPr lang="en-US"/>
          </a:p>
        </p:txBody>
      </p:sp>
    </p:spTree>
    <p:extLst>
      <p:ext uri="{BB962C8B-B14F-4D97-AF65-F5344CB8AC3E}">
        <p14:creationId xmlns:p14="http://schemas.microsoft.com/office/powerpoint/2010/main" val="228363054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BBF5455F-285D-48FA-BAE6-A5E2C678C877}" type="slidenum">
              <a:rPr lang="en-US" smtClean="0"/>
              <a:t>64</a:t>
            </a:fld>
            <a:endParaRPr lang="en-US"/>
          </a:p>
        </p:txBody>
      </p:sp>
    </p:spTree>
    <p:extLst>
      <p:ext uri="{BB962C8B-B14F-4D97-AF65-F5344CB8AC3E}">
        <p14:creationId xmlns:p14="http://schemas.microsoft.com/office/powerpoint/2010/main" val="207969678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BBF5455F-285D-48FA-BAE6-A5E2C678C877}" type="slidenum">
              <a:rPr lang="en-US" smtClean="0"/>
              <a:t>65</a:t>
            </a:fld>
            <a:endParaRPr lang="en-US"/>
          </a:p>
        </p:txBody>
      </p:sp>
    </p:spTree>
    <p:extLst>
      <p:ext uri="{BB962C8B-B14F-4D97-AF65-F5344CB8AC3E}">
        <p14:creationId xmlns:p14="http://schemas.microsoft.com/office/powerpoint/2010/main" val="55675900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BBF5455F-285D-48FA-BAE6-A5E2C678C877}" type="slidenum">
              <a:rPr lang="en-US" smtClean="0"/>
              <a:t>66</a:t>
            </a:fld>
            <a:endParaRPr lang="en-US"/>
          </a:p>
        </p:txBody>
      </p:sp>
    </p:spTree>
    <p:extLst>
      <p:ext uri="{BB962C8B-B14F-4D97-AF65-F5344CB8AC3E}">
        <p14:creationId xmlns:p14="http://schemas.microsoft.com/office/powerpoint/2010/main" val="228387444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BF5455F-285D-48FA-BAE6-A5E2C678C877}" type="slidenum">
              <a:rPr lang="en-US" smtClean="0"/>
              <a:t>67</a:t>
            </a:fld>
            <a:endParaRPr lang="en-US"/>
          </a:p>
        </p:txBody>
      </p:sp>
    </p:spTree>
    <p:extLst>
      <p:ext uri="{BB962C8B-B14F-4D97-AF65-F5344CB8AC3E}">
        <p14:creationId xmlns:p14="http://schemas.microsoft.com/office/powerpoint/2010/main" val="397693242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BF5455F-285D-48FA-BAE6-A5E2C678C877}" type="slidenum">
              <a:rPr lang="en-US" smtClean="0"/>
              <a:t>68</a:t>
            </a:fld>
            <a:endParaRPr lang="en-US"/>
          </a:p>
        </p:txBody>
      </p:sp>
    </p:spTree>
    <p:extLst>
      <p:ext uri="{BB962C8B-B14F-4D97-AF65-F5344CB8AC3E}">
        <p14:creationId xmlns:p14="http://schemas.microsoft.com/office/powerpoint/2010/main" val="181974007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BF5455F-285D-48FA-BAE6-A5E2C678C877}" type="slidenum">
              <a:rPr lang="en-US" smtClean="0"/>
              <a:t>69</a:t>
            </a:fld>
            <a:endParaRPr lang="en-US"/>
          </a:p>
        </p:txBody>
      </p:sp>
    </p:spTree>
    <p:extLst>
      <p:ext uri="{BB962C8B-B14F-4D97-AF65-F5344CB8AC3E}">
        <p14:creationId xmlns:p14="http://schemas.microsoft.com/office/powerpoint/2010/main" val="5806683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73075" y="728663"/>
            <a:ext cx="6372225" cy="3584575"/>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FCN = Fully connected network (as shown above)</a:t>
            </a:r>
          </a:p>
          <a:p>
            <a:pPr marL="171450" indent="-171450">
              <a:buFont typeface="Arial" panose="020B0604020202020204" pitchFamily="34" charset="0"/>
              <a:buChar char="•"/>
            </a:pPr>
            <a:r>
              <a:rPr lang="en-US" dirty="0"/>
              <a:t>Deciding number of layers: depends on the data and your experience with tuning parameters/features (neural architecture search </a:t>
            </a:r>
            <a:r>
              <a:rPr lang="en-US" dirty="0">
                <a:sym typeface="Wingdings" panose="05000000000000000000" pitchFamily="2" charset="2"/>
              </a:rPr>
              <a:t> NAS); it is a whole field of study and a specialty that comes with experience of the AI engineer.</a:t>
            </a:r>
          </a:p>
          <a:p>
            <a:pPr marL="628650" lvl="1" indent="-171450">
              <a:buFont typeface="Arial" panose="020B0604020202020204" pitchFamily="34" charset="0"/>
              <a:buChar char="•"/>
            </a:pPr>
            <a:r>
              <a:rPr lang="en-US" dirty="0">
                <a:sym typeface="Wingdings" panose="05000000000000000000" pitchFamily="2" charset="2"/>
              </a:rPr>
              <a:t>Generally, with more data you should add more layers to improve model</a:t>
            </a:r>
          </a:p>
          <a:p>
            <a:pPr marL="628650" lvl="1" indent="-171450">
              <a:buFont typeface="Arial" panose="020B0604020202020204" pitchFamily="34" charset="0"/>
              <a:buChar char="•"/>
            </a:pPr>
            <a:r>
              <a:rPr lang="en-US" dirty="0">
                <a:sym typeface="Wingdings" panose="05000000000000000000" pitchFamily="2" charset="2"/>
              </a:rPr>
              <a:t>With little data, we do not want to overfeed (overkill; waste resources and time and reduce accuracy) so you do not want to have too many layers.</a:t>
            </a:r>
          </a:p>
          <a:p>
            <a:pPr marL="171450" lvl="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p:txBody>
      </p:sp>
    </p:spTree>
    <p:extLst>
      <p:ext uri="{BB962C8B-B14F-4D97-AF65-F5344CB8AC3E}">
        <p14:creationId xmlns:p14="http://schemas.microsoft.com/office/powerpoint/2010/main" val="114799528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BF5455F-285D-48FA-BAE6-A5E2C678C877}" type="slidenum">
              <a:rPr lang="en-US" smtClean="0"/>
              <a:t>70</a:t>
            </a:fld>
            <a:endParaRPr lang="en-US"/>
          </a:p>
        </p:txBody>
      </p:sp>
    </p:spTree>
    <p:extLst>
      <p:ext uri="{BB962C8B-B14F-4D97-AF65-F5344CB8AC3E}">
        <p14:creationId xmlns:p14="http://schemas.microsoft.com/office/powerpoint/2010/main" val="276763320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 explanation for why 3*10^-4 is best learning rate (step size) to use for converging on an accurate solution the fastest.</a:t>
            </a:r>
          </a:p>
        </p:txBody>
      </p:sp>
      <p:sp>
        <p:nvSpPr>
          <p:cNvPr id="4" name="Slide Number Placeholder 3"/>
          <p:cNvSpPr>
            <a:spLocks noGrp="1"/>
          </p:cNvSpPr>
          <p:nvPr>
            <p:ph type="sldNum" sz="quarter" idx="5"/>
          </p:nvPr>
        </p:nvSpPr>
        <p:spPr/>
        <p:txBody>
          <a:bodyPr/>
          <a:lstStyle/>
          <a:p>
            <a:fld id="{BBF5455F-285D-48FA-BAE6-A5E2C678C877}" type="slidenum">
              <a:rPr lang="en-US" smtClean="0"/>
              <a:t>71</a:t>
            </a:fld>
            <a:endParaRPr lang="en-US"/>
          </a:p>
        </p:txBody>
      </p:sp>
    </p:spTree>
    <p:extLst>
      <p:ext uri="{BB962C8B-B14F-4D97-AF65-F5344CB8AC3E}">
        <p14:creationId xmlns:p14="http://schemas.microsoft.com/office/powerpoint/2010/main" val="60002193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First run ADAM, then run SGD (combine ADAM and SGD) to get better performance without sacrificing training speed.</a:t>
            </a:r>
          </a:p>
        </p:txBody>
      </p:sp>
      <p:sp>
        <p:nvSpPr>
          <p:cNvPr id="4" name="Slide Number Placeholder 3"/>
          <p:cNvSpPr>
            <a:spLocks noGrp="1"/>
          </p:cNvSpPr>
          <p:nvPr>
            <p:ph type="sldNum" sz="quarter" idx="5"/>
          </p:nvPr>
        </p:nvSpPr>
        <p:spPr/>
        <p:txBody>
          <a:bodyPr/>
          <a:lstStyle/>
          <a:p>
            <a:fld id="{BBF5455F-285D-48FA-BAE6-A5E2C678C877}" type="slidenum">
              <a:rPr lang="en-US" smtClean="0"/>
              <a:t>72</a:t>
            </a:fld>
            <a:endParaRPr lang="en-US"/>
          </a:p>
        </p:txBody>
      </p:sp>
    </p:spTree>
    <p:extLst>
      <p:ext uri="{BB962C8B-B14F-4D97-AF65-F5344CB8AC3E}">
        <p14:creationId xmlns:p14="http://schemas.microsoft.com/office/powerpoint/2010/main" val="8859407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73075" y="728663"/>
            <a:ext cx="6372225" cy="3584575"/>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Many predictive tasks include time series data that are useful for future predictions; like time/price comparison of stock market; so RNN was designed.</a:t>
            </a:r>
          </a:p>
          <a:p>
            <a:pPr marL="628650" lvl="1" indent="-171450">
              <a:buFont typeface="Arial" panose="020B0604020202020204" pitchFamily="34" charset="0"/>
              <a:buChar char="•"/>
            </a:pPr>
            <a:r>
              <a:rPr lang="en-US" dirty="0"/>
              <a:t>For example, some parameters could be “number of tweets that mention Microsoft” and “big news announcements” and “how often Microsoft is mentioned in the news” to predict the stock price of Microsoft.</a:t>
            </a:r>
          </a:p>
          <a:p>
            <a:pPr marL="171450" lvl="0" indent="-171450">
              <a:buFont typeface="Arial" panose="020B0604020202020204" pitchFamily="34" charset="0"/>
              <a:buChar char="•"/>
            </a:pPr>
            <a:r>
              <a:rPr lang="en-US" dirty="0"/>
              <a:t>RNN does not only rely on current situation/input, but also past time (this is why it is called a recurrent neural network)</a:t>
            </a:r>
          </a:p>
          <a:p>
            <a:pPr marL="628650" lvl="1" indent="-171450">
              <a:buFont typeface="Arial" panose="020B0604020202020204" pitchFamily="34" charset="0"/>
              <a:buChar char="•"/>
            </a:pPr>
            <a:r>
              <a:rPr lang="en-US" dirty="0"/>
              <a:t>Includes loops as shown above as v</a:t>
            </a:r>
            <a:r>
              <a:rPr lang="en-US" dirty="0">
                <a:sym typeface="Wingdings" panose="05000000000000000000" pitchFamily="2" charset="2"/>
              </a:rPr>
              <a:t> use previous output of the model as next input for the next model run!</a:t>
            </a:r>
            <a:endParaRPr lang="en-US" dirty="0"/>
          </a:p>
          <a:p>
            <a:pPr marL="171450" lvl="0" indent="-171450">
              <a:buFont typeface="Arial" panose="020B0604020202020204" pitchFamily="34" charset="0"/>
              <a:buChar char="•"/>
            </a:pPr>
            <a:r>
              <a:rPr lang="en-US" dirty="0"/>
              <a:t>h = 1 or several layers of neural nets.</a:t>
            </a:r>
          </a:p>
          <a:p>
            <a:pPr marL="171450" lvl="0" indent="-171450">
              <a:buFont typeface="Arial" panose="020B0604020202020204" pitchFamily="34" charset="0"/>
              <a:buChar char="•"/>
            </a:pPr>
            <a:endParaRPr lang="en-US" dirty="0"/>
          </a:p>
          <a:p>
            <a:pPr marL="171450" lvl="0" indent="-171450">
              <a:buFont typeface="Arial" panose="020B0604020202020204" pitchFamily="34" charset="0"/>
              <a:buChar char="•"/>
            </a:pPr>
            <a:endParaRPr lang="en-US" dirty="0"/>
          </a:p>
        </p:txBody>
      </p:sp>
    </p:spTree>
    <p:extLst>
      <p:ext uri="{BB962C8B-B14F-4D97-AF65-F5344CB8AC3E}">
        <p14:creationId xmlns:p14="http://schemas.microsoft.com/office/powerpoint/2010/main" val="14991416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73075" y="728663"/>
            <a:ext cx="6372225" cy="3584575"/>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NLP (natural language processing) is a good example of where RNN is used because there is a lot of redundancy in language so you can make very good predictions based on previous words of a sentence (for example) </a:t>
            </a:r>
            <a:r>
              <a:rPr lang="en-US" dirty="0">
                <a:sym typeface="Wingdings" panose="05000000000000000000" pitchFamily="2" charset="2"/>
              </a:rPr>
              <a:t> all words in a sentence have a strong dependency on the words before it (think about how </a:t>
            </a:r>
            <a:r>
              <a:rPr lang="en-US" dirty="0" err="1">
                <a:sym typeface="Wingdings" panose="05000000000000000000" pitchFamily="2" charset="2"/>
              </a:rPr>
              <a:t>gmail</a:t>
            </a:r>
            <a:r>
              <a:rPr lang="en-US" dirty="0">
                <a:sym typeface="Wingdings" panose="05000000000000000000" pitchFamily="2" charset="2"/>
              </a:rPr>
              <a:t> predicts the rest of your sentence).</a:t>
            </a:r>
          </a:p>
          <a:p>
            <a:pPr marL="171450" indent="-171450">
              <a:buFont typeface="Arial" panose="020B0604020202020204" pitchFamily="34" charset="0"/>
              <a:buChar char="•"/>
            </a:pPr>
            <a:r>
              <a:rPr lang="en-US" dirty="0"/>
              <a:t>LSTM, GRU, and GPT all are derived/use RNN.</a:t>
            </a:r>
          </a:p>
          <a:p>
            <a:pPr marL="171450" indent="-171450">
              <a:buFont typeface="Arial" panose="020B0604020202020204" pitchFamily="34" charset="0"/>
              <a:buChar char="•"/>
            </a:pPr>
            <a:endParaRPr lang="en-US" dirty="0"/>
          </a:p>
        </p:txBody>
      </p:sp>
    </p:spTree>
    <p:extLst>
      <p:ext uri="{BB962C8B-B14F-4D97-AF65-F5344CB8AC3E}">
        <p14:creationId xmlns:p14="http://schemas.microsoft.com/office/powerpoint/2010/main" val="40993680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A7CF31-56B9-4E83-867A-1A725CE2F66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9818FA6-2580-4D25-A60C-E6FE3833272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67743CF-6E94-4906-B3FA-C80FC4A6713F}"/>
              </a:ext>
            </a:extLst>
          </p:cNvPr>
          <p:cNvSpPr>
            <a:spLocks noGrp="1"/>
          </p:cNvSpPr>
          <p:nvPr>
            <p:ph type="dt" sz="half" idx="10"/>
          </p:nvPr>
        </p:nvSpPr>
        <p:spPr/>
        <p:txBody>
          <a:bodyPr/>
          <a:lstStyle/>
          <a:p>
            <a:fld id="{7094E051-6947-4995-946A-85EF9C379DC2}" type="datetimeFigureOut">
              <a:rPr lang="en-US" smtClean="0"/>
              <a:t>2/1/2023</a:t>
            </a:fld>
            <a:endParaRPr lang="en-US"/>
          </a:p>
        </p:txBody>
      </p:sp>
      <p:sp>
        <p:nvSpPr>
          <p:cNvPr id="5" name="Footer Placeholder 4">
            <a:extLst>
              <a:ext uri="{FF2B5EF4-FFF2-40B4-BE49-F238E27FC236}">
                <a16:creationId xmlns:a16="http://schemas.microsoft.com/office/drawing/2014/main" id="{FEF5A711-70CA-4E4A-927C-34DAED53CAC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0C86C30-257A-4D66-A162-A77695DDA6A4}"/>
              </a:ext>
            </a:extLst>
          </p:cNvPr>
          <p:cNvSpPr>
            <a:spLocks noGrp="1"/>
          </p:cNvSpPr>
          <p:nvPr>
            <p:ph type="sldNum" sz="quarter" idx="12"/>
          </p:nvPr>
        </p:nvSpPr>
        <p:spPr/>
        <p:txBody>
          <a:bodyPr/>
          <a:lstStyle/>
          <a:p>
            <a:fld id="{C279C729-491D-4560-8ED6-60B044E7F3E7}" type="slidenum">
              <a:rPr lang="en-US" smtClean="0"/>
              <a:t>‹#›</a:t>
            </a:fld>
            <a:endParaRPr lang="en-US"/>
          </a:p>
        </p:txBody>
      </p:sp>
    </p:spTree>
    <p:extLst>
      <p:ext uri="{BB962C8B-B14F-4D97-AF65-F5344CB8AC3E}">
        <p14:creationId xmlns:p14="http://schemas.microsoft.com/office/powerpoint/2010/main" val="30450043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BAEB5B-8B5E-4BA8-8B9D-DCF9818C50A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2FFA2C1-820A-4E26-A264-A7550277FAB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E5CBC6D-40FD-4F19-AA62-3A7D16CD93A0}"/>
              </a:ext>
            </a:extLst>
          </p:cNvPr>
          <p:cNvSpPr>
            <a:spLocks noGrp="1"/>
          </p:cNvSpPr>
          <p:nvPr>
            <p:ph type="dt" sz="half" idx="10"/>
          </p:nvPr>
        </p:nvSpPr>
        <p:spPr/>
        <p:txBody>
          <a:bodyPr/>
          <a:lstStyle/>
          <a:p>
            <a:fld id="{7094E051-6947-4995-946A-85EF9C379DC2}" type="datetimeFigureOut">
              <a:rPr lang="en-US" smtClean="0"/>
              <a:t>2/1/2023</a:t>
            </a:fld>
            <a:endParaRPr lang="en-US"/>
          </a:p>
        </p:txBody>
      </p:sp>
      <p:sp>
        <p:nvSpPr>
          <p:cNvPr id="5" name="Footer Placeholder 4">
            <a:extLst>
              <a:ext uri="{FF2B5EF4-FFF2-40B4-BE49-F238E27FC236}">
                <a16:creationId xmlns:a16="http://schemas.microsoft.com/office/drawing/2014/main" id="{15638BD0-FCDE-4A2A-B8F0-5E911A893DC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26C358A-24E2-46EC-A492-4536E01ABC65}"/>
              </a:ext>
            </a:extLst>
          </p:cNvPr>
          <p:cNvSpPr>
            <a:spLocks noGrp="1"/>
          </p:cNvSpPr>
          <p:nvPr>
            <p:ph type="sldNum" sz="quarter" idx="12"/>
          </p:nvPr>
        </p:nvSpPr>
        <p:spPr/>
        <p:txBody>
          <a:bodyPr/>
          <a:lstStyle/>
          <a:p>
            <a:fld id="{C279C729-491D-4560-8ED6-60B044E7F3E7}" type="slidenum">
              <a:rPr lang="en-US" smtClean="0"/>
              <a:t>‹#›</a:t>
            </a:fld>
            <a:endParaRPr lang="en-US"/>
          </a:p>
        </p:txBody>
      </p:sp>
    </p:spTree>
    <p:extLst>
      <p:ext uri="{BB962C8B-B14F-4D97-AF65-F5344CB8AC3E}">
        <p14:creationId xmlns:p14="http://schemas.microsoft.com/office/powerpoint/2010/main" val="20099960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919310E-4AFE-4C20-9133-949E043B0CD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E5C850B-F375-4E42-80B2-E0EFE2EA609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FA529A1-E210-4A81-8E29-034E68D3E752}"/>
              </a:ext>
            </a:extLst>
          </p:cNvPr>
          <p:cNvSpPr>
            <a:spLocks noGrp="1"/>
          </p:cNvSpPr>
          <p:nvPr>
            <p:ph type="dt" sz="half" idx="10"/>
          </p:nvPr>
        </p:nvSpPr>
        <p:spPr/>
        <p:txBody>
          <a:bodyPr/>
          <a:lstStyle/>
          <a:p>
            <a:fld id="{7094E051-6947-4995-946A-85EF9C379DC2}" type="datetimeFigureOut">
              <a:rPr lang="en-US" smtClean="0"/>
              <a:t>2/1/2023</a:t>
            </a:fld>
            <a:endParaRPr lang="en-US"/>
          </a:p>
        </p:txBody>
      </p:sp>
      <p:sp>
        <p:nvSpPr>
          <p:cNvPr id="5" name="Footer Placeholder 4">
            <a:extLst>
              <a:ext uri="{FF2B5EF4-FFF2-40B4-BE49-F238E27FC236}">
                <a16:creationId xmlns:a16="http://schemas.microsoft.com/office/drawing/2014/main" id="{128479C0-BFAE-4D26-A50B-39EAB1E9375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46F7D35-13BC-4C0E-9068-2C75537A243B}"/>
              </a:ext>
            </a:extLst>
          </p:cNvPr>
          <p:cNvSpPr>
            <a:spLocks noGrp="1"/>
          </p:cNvSpPr>
          <p:nvPr>
            <p:ph type="sldNum" sz="quarter" idx="12"/>
          </p:nvPr>
        </p:nvSpPr>
        <p:spPr/>
        <p:txBody>
          <a:bodyPr/>
          <a:lstStyle/>
          <a:p>
            <a:fld id="{C279C729-491D-4560-8ED6-60B044E7F3E7}" type="slidenum">
              <a:rPr lang="en-US" smtClean="0"/>
              <a:t>‹#›</a:t>
            </a:fld>
            <a:endParaRPr lang="en-US"/>
          </a:p>
        </p:txBody>
      </p:sp>
    </p:spTree>
    <p:extLst>
      <p:ext uri="{BB962C8B-B14F-4D97-AF65-F5344CB8AC3E}">
        <p14:creationId xmlns:p14="http://schemas.microsoft.com/office/powerpoint/2010/main" val="41481067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08000" y="152400"/>
            <a:ext cx="11040533" cy="533400"/>
          </a:xfrm>
        </p:spPr>
        <p:txBody>
          <a:bodyPr/>
          <a:lstStyle/>
          <a:p>
            <a:r>
              <a:rPr lang="en-US" dirty="0"/>
              <a:t>Click to edit Master title style</a:t>
            </a:r>
          </a:p>
        </p:txBody>
      </p:sp>
      <p:sp>
        <p:nvSpPr>
          <p:cNvPr id="3" name="Text Placeholder 2"/>
          <p:cNvSpPr>
            <a:spLocks noGrp="1"/>
          </p:cNvSpPr>
          <p:nvPr>
            <p:ph type="body" sz="half" idx="1"/>
          </p:nvPr>
        </p:nvSpPr>
        <p:spPr>
          <a:xfrm>
            <a:off x="548217" y="1143000"/>
            <a:ext cx="5444067" cy="51816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95484" y="1143000"/>
            <a:ext cx="5444067" cy="5181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3143178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508000" y="152400"/>
            <a:ext cx="11040533" cy="533400"/>
          </a:xfrm>
        </p:spPr>
        <p:txBody>
          <a:bodyPr/>
          <a:lstStyle/>
          <a:p>
            <a:r>
              <a:rPr lang="en-US"/>
              <a:t>Click to edit Master title style</a:t>
            </a:r>
          </a:p>
        </p:txBody>
      </p:sp>
      <p:sp>
        <p:nvSpPr>
          <p:cNvPr id="3" name="Text Placeholder 2"/>
          <p:cNvSpPr>
            <a:spLocks noGrp="1"/>
          </p:cNvSpPr>
          <p:nvPr>
            <p:ph type="body" sz="half" idx="1"/>
          </p:nvPr>
        </p:nvSpPr>
        <p:spPr>
          <a:xfrm>
            <a:off x="548217" y="1143000"/>
            <a:ext cx="5444067" cy="5181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6195484" y="1143000"/>
            <a:ext cx="5444067" cy="2514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6195484" y="3810000"/>
            <a:ext cx="5444067" cy="2514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842048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823EFF-834F-419E-8A66-E7823DB3E79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1BB886D-9188-4508-B772-E446BF52E3D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53C2921-49FF-40FB-AAD7-8B515CE2EA76}"/>
              </a:ext>
            </a:extLst>
          </p:cNvPr>
          <p:cNvSpPr>
            <a:spLocks noGrp="1"/>
          </p:cNvSpPr>
          <p:nvPr>
            <p:ph type="dt" sz="half" idx="10"/>
          </p:nvPr>
        </p:nvSpPr>
        <p:spPr/>
        <p:txBody>
          <a:bodyPr/>
          <a:lstStyle/>
          <a:p>
            <a:fld id="{7094E051-6947-4995-946A-85EF9C379DC2}" type="datetimeFigureOut">
              <a:rPr lang="en-US" smtClean="0"/>
              <a:t>2/1/2023</a:t>
            </a:fld>
            <a:endParaRPr lang="en-US"/>
          </a:p>
        </p:txBody>
      </p:sp>
      <p:sp>
        <p:nvSpPr>
          <p:cNvPr id="5" name="Footer Placeholder 4">
            <a:extLst>
              <a:ext uri="{FF2B5EF4-FFF2-40B4-BE49-F238E27FC236}">
                <a16:creationId xmlns:a16="http://schemas.microsoft.com/office/drawing/2014/main" id="{8327F682-1A4D-431A-9CCD-1D552320647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E396FD0-A605-4540-921C-DE2E3B94996C}"/>
              </a:ext>
            </a:extLst>
          </p:cNvPr>
          <p:cNvSpPr>
            <a:spLocks noGrp="1"/>
          </p:cNvSpPr>
          <p:nvPr>
            <p:ph type="sldNum" sz="quarter" idx="12"/>
          </p:nvPr>
        </p:nvSpPr>
        <p:spPr/>
        <p:txBody>
          <a:bodyPr/>
          <a:lstStyle/>
          <a:p>
            <a:fld id="{C279C729-491D-4560-8ED6-60B044E7F3E7}" type="slidenum">
              <a:rPr lang="en-US" smtClean="0"/>
              <a:t>‹#›</a:t>
            </a:fld>
            <a:endParaRPr lang="en-US"/>
          </a:p>
        </p:txBody>
      </p:sp>
    </p:spTree>
    <p:extLst>
      <p:ext uri="{BB962C8B-B14F-4D97-AF65-F5344CB8AC3E}">
        <p14:creationId xmlns:p14="http://schemas.microsoft.com/office/powerpoint/2010/main" val="19834371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D32847-A8A6-4F85-9C1D-3B39B02B668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693F698-F3E9-4672-8370-B5C9112ED61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B34497B-0804-40FF-8629-DDA61BECB371}"/>
              </a:ext>
            </a:extLst>
          </p:cNvPr>
          <p:cNvSpPr>
            <a:spLocks noGrp="1"/>
          </p:cNvSpPr>
          <p:nvPr>
            <p:ph type="dt" sz="half" idx="10"/>
          </p:nvPr>
        </p:nvSpPr>
        <p:spPr/>
        <p:txBody>
          <a:bodyPr/>
          <a:lstStyle/>
          <a:p>
            <a:fld id="{7094E051-6947-4995-946A-85EF9C379DC2}" type="datetimeFigureOut">
              <a:rPr lang="en-US" smtClean="0"/>
              <a:t>2/1/2023</a:t>
            </a:fld>
            <a:endParaRPr lang="en-US"/>
          </a:p>
        </p:txBody>
      </p:sp>
      <p:sp>
        <p:nvSpPr>
          <p:cNvPr id="5" name="Footer Placeholder 4">
            <a:extLst>
              <a:ext uri="{FF2B5EF4-FFF2-40B4-BE49-F238E27FC236}">
                <a16:creationId xmlns:a16="http://schemas.microsoft.com/office/drawing/2014/main" id="{810AD7BF-55BD-4F15-B57B-C111D361A37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CCF1E2B-391E-465F-A7CF-59E1F107F09F}"/>
              </a:ext>
            </a:extLst>
          </p:cNvPr>
          <p:cNvSpPr>
            <a:spLocks noGrp="1"/>
          </p:cNvSpPr>
          <p:nvPr>
            <p:ph type="sldNum" sz="quarter" idx="12"/>
          </p:nvPr>
        </p:nvSpPr>
        <p:spPr/>
        <p:txBody>
          <a:bodyPr/>
          <a:lstStyle/>
          <a:p>
            <a:fld id="{C279C729-491D-4560-8ED6-60B044E7F3E7}" type="slidenum">
              <a:rPr lang="en-US" smtClean="0"/>
              <a:t>‹#›</a:t>
            </a:fld>
            <a:endParaRPr lang="en-US"/>
          </a:p>
        </p:txBody>
      </p:sp>
    </p:spTree>
    <p:extLst>
      <p:ext uri="{BB962C8B-B14F-4D97-AF65-F5344CB8AC3E}">
        <p14:creationId xmlns:p14="http://schemas.microsoft.com/office/powerpoint/2010/main" val="17209803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A7249A-49D0-4527-A7A3-399B1CBAD9F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6B5B76D-01EF-449F-AF59-06FA6ECAF8F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719B04E-A7EA-4C55-9F53-2DC2EBA3110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88EBAB2-E74B-4A23-BB67-60F8798DC788}"/>
              </a:ext>
            </a:extLst>
          </p:cNvPr>
          <p:cNvSpPr>
            <a:spLocks noGrp="1"/>
          </p:cNvSpPr>
          <p:nvPr>
            <p:ph type="dt" sz="half" idx="10"/>
          </p:nvPr>
        </p:nvSpPr>
        <p:spPr/>
        <p:txBody>
          <a:bodyPr/>
          <a:lstStyle/>
          <a:p>
            <a:fld id="{7094E051-6947-4995-946A-85EF9C379DC2}" type="datetimeFigureOut">
              <a:rPr lang="en-US" smtClean="0"/>
              <a:t>2/1/2023</a:t>
            </a:fld>
            <a:endParaRPr lang="en-US"/>
          </a:p>
        </p:txBody>
      </p:sp>
      <p:sp>
        <p:nvSpPr>
          <p:cNvPr id="6" name="Footer Placeholder 5">
            <a:extLst>
              <a:ext uri="{FF2B5EF4-FFF2-40B4-BE49-F238E27FC236}">
                <a16:creationId xmlns:a16="http://schemas.microsoft.com/office/drawing/2014/main" id="{374ECE63-B404-4A15-A08E-364E88B69CF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40FD9DB-FB46-4A88-83DD-DA02855A19CF}"/>
              </a:ext>
            </a:extLst>
          </p:cNvPr>
          <p:cNvSpPr>
            <a:spLocks noGrp="1"/>
          </p:cNvSpPr>
          <p:nvPr>
            <p:ph type="sldNum" sz="quarter" idx="12"/>
          </p:nvPr>
        </p:nvSpPr>
        <p:spPr/>
        <p:txBody>
          <a:bodyPr/>
          <a:lstStyle/>
          <a:p>
            <a:fld id="{C279C729-491D-4560-8ED6-60B044E7F3E7}" type="slidenum">
              <a:rPr lang="en-US" smtClean="0"/>
              <a:t>‹#›</a:t>
            </a:fld>
            <a:endParaRPr lang="en-US"/>
          </a:p>
        </p:txBody>
      </p:sp>
    </p:spTree>
    <p:extLst>
      <p:ext uri="{BB962C8B-B14F-4D97-AF65-F5344CB8AC3E}">
        <p14:creationId xmlns:p14="http://schemas.microsoft.com/office/powerpoint/2010/main" val="31180738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3F6387-647C-4F5C-9725-9E423F0B177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511AB89-7903-41F5-B178-619DC24BC9F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FBB6456-BF69-4644-8123-84146A2BCC0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03C5FB7-D327-46C8-8809-640CBBE5BFE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DE0EB4D-C324-47E7-8083-6C6F85C0DE0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BD829E4-8090-4B5F-8D5A-68CCAAEE24C0}"/>
              </a:ext>
            </a:extLst>
          </p:cNvPr>
          <p:cNvSpPr>
            <a:spLocks noGrp="1"/>
          </p:cNvSpPr>
          <p:nvPr>
            <p:ph type="dt" sz="half" idx="10"/>
          </p:nvPr>
        </p:nvSpPr>
        <p:spPr/>
        <p:txBody>
          <a:bodyPr/>
          <a:lstStyle/>
          <a:p>
            <a:fld id="{7094E051-6947-4995-946A-85EF9C379DC2}" type="datetimeFigureOut">
              <a:rPr lang="en-US" smtClean="0"/>
              <a:t>2/1/2023</a:t>
            </a:fld>
            <a:endParaRPr lang="en-US"/>
          </a:p>
        </p:txBody>
      </p:sp>
      <p:sp>
        <p:nvSpPr>
          <p:cNvPr id="8" name="Footer Placeholder 7">
            <a:extLst>
              <a:ext uri="{FF2B5EF4-FFF2-40B4-BE49-F238E27FC236}">
                <a16:creationId xmlns:a16="http://schemas.microsoft.com/office/drawing/2014/main" id="{5835222E-71D8-4BC4-B2A0-DD2822C47B7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59C144B-2C4A-4D7C-87A1-44DEEDBFCBE3}"/>
              </a:ext>
            </a:extLst>
          </p:cNvPr>
          <p:cNvSpPr>
            <a:spLocks noGrp="1"/>
          </p:cNvSpPr>
          <p:nvPr>
            <p:ph type="sldNum" sz="quarter" idx="12"/>
          </p:nvPr>
        </p:nvSpPr>
        <p:spPr/>
        <p:txBody>
          <a:bodyPr/>
          <a:lstStyle/>
          <a:p>
            <a:fld id="{C279C729-491D-4560-8ED6-60B044E7F3E7}" type="slidenum">
              <a:rPr lang="en-US" smtClean="0"/>
              <a:t>‹#›</a:t>
            </a:fld>
            <a:endParaRPr lang="en-US"/>
          </a:p>
        </p:txBody>
      </p:sp>
    </p:spTree>
    <p:extLst>
      <p:ext uri="{BB962C8B-B14F-4D97-AF65-F5344CB8AC3E}">
        <p14:creationId xmlns:p14="http://schemas.microsoft.com/office/powerpoint/2010/main" val="18783237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294D6-6D30-475C-8D4E-809EAA1A4BC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35335D0-6148-4789-87DB-377240DA468A}"/>
              </a:ext>
            </a:extLst>
          </p:cNvPr>
          <p:cNvSpPr>
            <a:spLocks noGrp="1"/>
          </p:cNvSpPr>
          <p:nvPr>
            <p:ph type="dt" sz="half" idx="10"/>
          </p:nvPr>
        </p:nvSpPr>
        <p:spPr/>
        <p:txBody>
          <a:bodyPr/>
          <a:lstStyle/>
          <a:p>
            <a:fld id="{7094E051-6947-4995-946A-85EF9C379DC2}" type="datetimeFigureOut">
              <a:rPr lang="en-US" smtClean="0"/>
              <a:t>2/1/2023</a:t>
            </a:fld>
            <a:endParaRPr lang="en-US"/>
          </a:p>
        </p:txBody>
      </p:sp>
      <p:sp>
        <p:nvSpPr>
          <p:cNvPr id="4" name="Footer Placeholder 3">
            <a:extLst>
              <a:ext uri="{FF2B5EF4-FFF2-40B4-BE49-F238E27FC236}">
                <a16:creationId xmlns:a16="http://schemas.microsoft.com/office/drawing/2014/main" id="{0BFDF4B8-4D17-496F-852E-808EDA5835E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06F41A8-31F9-43D6-AA85-533FE1AE9678}"/>
              </a:ext>
            </a:extLst>
          </p:cNvPr>
          <p:cNvSpPr>
            <a:spLocks noGrp="1"/>
          </p:cNvSpPr>
          <p:nvPr>
            <p:ph type="sldNum" sz="quarter" idx="12"/>
          </p:nvPr>
        </p:nvSpPr>
        <p:spPr/>
        <p:txBody>
          <a:bodyPr/>
          <a:lstStyle/>
          <a:p>
            <a:fld id="{C279C729-491D-4560-8ED6-60B044E7F3E7}" type="slidenum">
              <a:rPr lang="en-US" smtClean="0"/>
              <a:t>‹#›</a:t>
            </a:fld>
            <a:endParaRPr lang="en-US"/>
          </a:p>
        </p:txBody>
      </p:sp>
    </p:spTree>
    <p:extLst>
      <p:ext uri="{BB962C8B-B14F-4D97-AF65-F5344CB8AC3E}">
        <p14:creationId xmlns:p14="http://schemas.microsoft.com/office/powerpoint/2010/main" val="20556383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1328F9F-EC57-411B-8679-892DD8F0ED52}"/>
              </a:ext>
            </a:extLst>
          </p:cNvPr>
          <p:cNvSpPr>
            <a:spLocks noGrp="1"/>
          </p:cNvSpPr>
          <p:nvPr>
            <p:ph type="dt" sz="half" idx="10"/>
          </p:nvPr>
        </p:nvSpPr>
        <p:spPr/>
        <p:txBody>
          <a:bodyPr/>
          <a:lstStyle/>
          <a:p>
            <a:fld id="{7094E051-6947-4995-946A-85EF9C379DC2}" type="datetimeFigureOut">
              <a:rPr lang="en-US" smtClean="0"/>
              <a:t>2/1/2023</a:t>
            </a:fld>
            <a:endParaRPr lang="en-US"/>
          </a:p>
        </p:txBody>
      </p:sp>
      <p:sp>
        <p:nvSpPr>
          <p:cNvPr id="3" name="Footer Placeholder 2">
            <a:extLst>
              <a:ext uri="{FF2B5EF4-FFF2-40B4-BE49-F238E27FC236}">
                <a16:creationId xmlns:a16="http://schemas.microsoft.com/office/drawing/2014/main" id="{4F933F0C-B73B-4EF8-83B6-3130C969D00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7995B78-04A1-4654-BCC8-8F0964158E8C}"/>
              </a:ext>
            </a:extLst>
          </p:cNvPr>
          <p:cNvSpPr>
            <a:spLocks noGrp="1"/>
          </p:cNvSpPr>
          <p:nvPr>
            <p:ph type="sldNum" sz="quarter" idx="12"/>
          </p:nvPr>
        </p:nvSpPr>
        <p:spPr/>
        <p:txBody>
          <a:bodyPr/>
          <a:lstStyle/>
          <a:p>
            <a:fld id="{C279C729-491D-4560-8ED6-60B044E7F3E7}" type="slidenum">
              <a:rPr lang="en-US" smtClean="0"/>
              <a:t>‹#›</a:t>
            </a:fld>
            <a:endParaRPr lang="en-US"/>
          </a:p>
        </p:txBody>
      </p:sp>
    </p:spTree>
    <p:extLst>
      <p:ext uri="{BB962C8B-B14F-4D97-AF65-F5344CB8AC3E}">
        <p14:creationId xmlns:p14="http://schemas.microsoft.com/office/powerpoint/2010/main" val="14025061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1FFDD6-339F-4878-98AC-685A7FF20C7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E054622-2A88-4F58-B572-A377F00ACB3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026B90C-AAFD-4D93-8C3C-36FC6310A0A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DF4F3D0-3FCD-4C59-9018-9E4AC27B4AC8}"/>
              </a:ext>
            </a:extLst>
          </p:cNvPr>
          <p:cNvSpPr>
            <a:spLocks noGrp="1"/>
          </p:cNvSpPr>
          <p:nvPr>
            <p:ph type="dt" sz="half" idx="10"/>
          </p:nvPr>
        </p:nvSpPr>
        <p:spPr/>
        <p:txBody>
          <a:bodyPr/>
          <a:lstStyle/>
          <a:p>
            <a:fld id="{7094E051-6947-4995-946A-85EF9C379DC2}" type="datetimeFigureOut">
              <a:rPr lang="en-US" smtClean="0"/>
              <a:t>2/1/2023</a:t>
            </a:fld>
            <a:endParaRPr lang="en-US"/>
          </a:p>
        </p:txBody>
      </p:sp>
      <p:sp>
        <p:nvSpPr>
          <p:cNvPr id="6" name="Footer Placeholder 5">
            <a:extLst>
              <a:ext uri="{FF2B5EF4-FFF2-40B4-BE49-F238E27FC236}">
                <a16:creationId xmlns:a16="http://schemas.microsoft.com/office/drawing/2014/main" id="{01D41478-039B-46CD-B42E-FEE18B859A5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36ED3F5-BCAF-4147-A2C9-75A650D98B52}"/>
              </a:ext>
            </a:extLst>
          </p:cNvPr>
          <p:cNvSpPr>
            <a:spLocks noGrp="1"/>
          </p:cNvSpPr>
          <p:nvPr>
            <p:ph type="sldNum" sz="quarter" idx="12"/>
          </p:nvPr>
        </p:nvSpPr>
        <p:spPr/>
        <p:txBody>
          <a:bodyPr/>
          <a:lstStyle/>
          <a:p>
            <a:fld id="{C279C729-491D-4560-8ED6-60B044E7F3E7}" type="slidenum">
              <a:rPr lang="en-US" smtClean="0"/>
              <a:t>‹#›</a:t>
            </a:fld>
            <a:endParaRPr lang="en-US"/>
          </a:p>
        </p:txBody>
      </p:sp>
    </p:spTree>
    <p:extLst>
      <p:ext uri="{BB962C8B-B14F-4D97-AF65-F5344CB8AC3E}">
        <p14:creationId xmlns:p14="http://schemas.microsoft.com/office/powerpoint/2010/main" val="28862243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CA7F9A-8FC1-4782-AAA0-44CD5A55F0B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15014E1-1ED4-4553-9A55-B850A14BE65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53DCBA9-EF14-4CCA-83CB-1FB0F5C2795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DE6A794-6C9B-4D98-AFDB-12852828ED9B}"/>
              </a:ext>
            </a:extLst>
          </p:cNvPr>
          <p:cNvSpPr>
            <a:spLocks noGrp="1"/>
          </p:cNvSpPr>
          <p:nvPr>
            <p:ph type="dt" sz="half" idx="10"/>
          </p:nvPr>
        </p:nvSpPr>
        <p:spPr/>
        <p:txBody>
          <a:bodyPr/>
          <a:lstStyle/>
          <a:p>
            <a:fld id="{7094E051-6947-4995-946A-85EF9C379DC2}" type="datetimeFigureOut">
              <a:rPr lang="en-US" smtClean="0"/>
              <a:t>2/1/2023</a:t>
            </a:fld>
            <a:endParaRPr lang="en-US"/>
          </a:p>
        </p:txBody>
      </p:sp>
      <p:sp>
        <p:nvSpPr>
          <p:cNvPr id="6" name="Footer Placeholder 5">
            <a:extLst>
              <a:ext uri="{FF2B5EF4-FFF2-40B4-BE49-F238E27FC236}">
                <a16:creationId xmlns:a16="http://schemas.microsoft.com/office/drawing/2014/main" id="{5B541CC7-9BB5-49D0-B038-1AF00E9053E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C1EA299-044E-4347-8F9F-7CCC3351721F}"/>
              </a:ext>
            </a:extLst>
          </p:cNvPr>
          <p:cNvSpPr>
            <a:spLocks noGrp="1"/>
          </p:cNvSpPr>
          <p:nvPr>
            <p:ph type="sldNum" sz="quarter" idx="12"/>
          </p:nvPr>
        </p:nvSpPr>
        <p:spPr/>
        <p:txBody>
          <a:bodyPr/>
          <a:lstStyle/>
          <a:p>
            <a:fld id="{C279C729-491D-4560-8ED6-60B044E7F3E7}" type="slidenum">
              <a:rPr lang="en-US" smtClean="0"/>
              <a:t>‹#›</a:t>
            </a:fld>
            <a:endParaRPr lang="en-US"/>
          </a:p>
        </p:txBody>
      </p:sp>
    </p:spTree>
    <p:extLst>
      <p:ext uri="{BB962C8B-B14F-4D97-AF65-F5344CB8AC3E}">
        <p14:creationId xmlns:p14="http://schemas.microsoft.com/office/powerpoint/2010/main" val="31989750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7EE2DAE-D749-42DC-948B-73A2A36C0A8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12FC2DB-32D8-4A36-8351-B39DD2684C9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1B107CD-A9C1-4BA0-A085-5F8E1F9DEB6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094E051-6947-4995-946A-85EF9C379DC2}" type="datetimeFigureOut">
              <a:rPr lang="en-US" smtClean="0"/>
              <a:t>2/1/2023</a:t>
            </a:fld>
            <a:endParaRPr lang="en-US"/>
          </a:p>
        </p:txBody>
      </p:sp>
      <p:sp>
        <p:nvSpPr>
          <p:cNvPr id="5" name="Footer Placeholder 4">
            <a:extLst>
              <a:ext uri="{FF2B5EF4-FFF2-40B4-BE49-F238E27FC236}">
                <a16:creationId xmlns:a16="http://schemas.microsoft.com/office/drawing/2014/main" id="{365BBCD5-52D3-482E-A0EF-C32DAE53517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882A390-139F-4AF7-A030-2CB3506C6EA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279C729-491D-4560-8ED6-60B044E7F3E7}" type="slidenum">
              <a:rPr lang="en-US" smtClean="0"/>
              <a:t>‹#›</a:t>
            </a:fld>
            <a:endParaRPr lang="en-US"/>
          </a:p>
        </p:txBody>
      </p:sp>
    </p:spTree>
    <p:extLst>
      <p:ext uri="{BB962C8B-B14F-4D97-AF65-F5344CB8AC3E}">
        <p14:creationId xmlns:p14="http://schemas.microsoft.com/office/powerpoint/2010/main" val="116727078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12" Type="http://schemas.openxmlformats.org/officeDocument/2006/relationships/image" Target="../media/image310.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32.png"/><Relationship Id="rId3" Type="http://schemas.openxmlformats.org/officeDocument/2006/relationships/image" Target="../media/image22.png"/><Relationship Id="rId7" Type="http://schemas.openxmlformats.org/officeDocument/2006/relationships/image" Target="../media/image26.png"/><Relationship Id="rId12" Type="http://schemas.openxmlformats.org/officeDocument/2006/relationships/image" Target="../media/image31.png"/><Relationship Id="rId17" Type="http://schemas.openxmlformats.org/officeDocument/2006/relationships/image" Target="../media/image36.png"/><Relationship Id="rId2" Type="http://schemas.openxmlformats.org/officeDocument/2006/relationships/notesSlide" Target="../notesSlides/notesSlide13.xml"/><Relationship Id="rId16"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image" Target="../media/image25.png"/><Relationship Id="rId11" Type="http://schemas.openxmlformats.org/officeDocument/2006/relationships/image" Target="../media/image30.png"/><Relationship Id="rId5" Type="http://schemas.openxmlformats.org/officeDocument/2006/relationships/image" Target="../media/image24.png"/><Relationship Id="rId15" Type="http://schemas.openxmlformats.org/officeDocument/2006/relationships/image" Target="../media/image34.png"/><Relationship Id="rId10" Type="http://schemas.openxmlformats.org/officeDocument/2006/relationships/image" Target="../media/image29.png"/><Relationship Id="rId4" Type="http://schemas.openxmlformats.org/officeDocument/2006/relationships/image" Target="../media/image23.png"/><Relationship Id="rId9" Type="http://schemas.openxmlformats.org/officeDocument/2006/relationships/image" Target="../media/image28.png"/><Relationship Id="rId14" Type="http://schemas.openxmlformats.org/officeDocument/2006/relationships/image" Target="../media/image33.png"/></Relationships>
</file>

<file path=ppt/slides/_rels/slide14.xml.rels><?xml version="1.0" encoding="UTF-8" standalone="yes"?>
<Relationships xmlns="http://schemas.openxmlformats.org/package/2006/relationships"><Relationship Id="rId8" Type="http://schemas.openxmlformats.org/officeDocument/2006/relationships/image" Target="../media/image340.png"/><Relationship Id="rId13" Type="http://schemas.openxmlformats.org/officeDocument/2006/relationships/image" Target="../media/image39.png"/><Relationship Id="rId18" Type="http://schemas.openxmlformats.org/officeDocument/2006/relationships/image" Target="../media/image44.png"/><Relationship Id="rId3" Type="http://schemas.openxmlformats.org/officeDocument/2006/relationships/image" Target="../media/image270.png"/><Relationship Id="rId7" Type="http://schemas.openxmlformats.org/officeDocument/2006/relationships/image" Target="../media/image330.png"/><Relationship Id="rId12" Type="http://schemas.openxmlformats.org/officeDocument/2006/relationships/image" Target="../media/image38.png"/><Relationship Id="rId17" Type="http://schemas.openxmlformats.org/officeDocument/2006/relationships/image" Target="../media/image43.png"/><Relationship Id="rId2" Type="http://schemas.openxmlformats.org/officeDocument/2006/relationships/notesSlide" Target="../notesSlides/notesSlide14.xml"/><Relationship Id="rId16" Type="http://schemas.openxmlformats.org/officeDocument/2006/relationships/image" Target="../media/image42.png"/><Relationship Id="rId1" Type="http://schemas.openxmlformats.org/officeDocument/2006/relationships/slideLayout" Target="../slideLayouts/slideLayout13.xml"/><Relationship Id="rId6" Type="http://schemas.openxmlformats.org/officeDocument/2006/relationships/image" Target="../media/image320.png"/><Relationship Id="rId11" Type="http://schemas.openxmlformats.org/officeDocument/2006/relationships/image" Target="../media/image37.png"/><Relationship Id="rId5" Type="http://schemas.openxmlformats.org/officeDocument/2006/relationships/image" Target="../media/image311.png"/><Relationship Id="rId15" Type="http://schemas.openxmlformats.org/officeDocument/2006/relationships/image" Target="../media/image41.png"/><Relationship Id="rId10" Type="http://schemas.openxmlformats.org/officeDocument/2006/relationships/image" Target="../media/image360.png"/><Relationship Id="rId4" Type="http://schemas.openxmlformats.org/officeDocument/2006/relationships/image" Target="../media/image300.png"/><Relationship Id="rId9" Type="http://schemas.openxmlformats.org/officeDocument/2006/relationships/image" Target="../media/image350.png"/><Relationship Id="rId14" Type="http://schemas.openxmlformats.org/officeDocument/2006/relationships/image" Target="../media/image40.png"/></Relationships>
</file>

<file path=ppt/slides/_rels/slide15.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16.xml.rels><?xml version="1.0" encoding="UTF-8" standalone="yes"?>
<Relationships xmlns="http://schemas.openxmlformats.org/package/2006/relationships"><Relationship Id="rId13" Type="http://schemas.openxmlformats.org/officeDocument/2006/relationships/image" Target="../media/image440.png"/><Relationship Id="rId18" Type="http://schemas.openxmlformats.org/officeDocument/2006/relationships/image" Target="../media/image52.png"/><Relationship Id="rId21" Type="http://schemas.openxmlformats.org/officeDocument/2006/relationships/image" Target="../media/image55.png"/><Relationship Id="rId12" Type="http://schemas.openxmlformats.org/officeDocument/2006/relationships/image" Target="../media/image430.png"/><Relationship Id="rId17" Type="http://schemas.openxmlformats.org/officeDocument/2006/relationships/image" Target="../media/image51.png"/><Relationship Id="rId2" Type="http://schemas.openxmlformats.org/officeDocument/2006/relationships/notesSlide" Target="../notesSlides/notesSlide16.xml"/><Relationship Id="rId16" Type="http://schemas.openxmlformats.org/officeDocument/2006/relationships/image" Target="../media/image470.png"/><Relationship Id="rId20" Type="http://schemas.openxmlformats.org/officeDocument/2006/relationships/image" Target="../media/image54.png"/><Relationship Id="rId1" Type="http://schemas.openxmlformats.org/officeDocument/2006/relationships/slideLayout" Target="../slideLayouts/slideLayout13.xml"/><Relationship Id="rId11" Type="http://schemas.openxmlformats.org/officeDocument/2006/relationships/image" Target="../media/image80.png"/><Relationship Id="rId15" Type="http://schemas.openxmlformats.org/officeDocument/2006/relationships/image" Target="../media/image460.png"/><Relationship Id="rId10" Type="http://schemas.openxmlformats.org/officeDocument/2006/relationships/image" Target="../media/image420.png"/><Relationship Id="rId19" Type="http://schemas.openxmlformats.org/officeDocument/2006/relationships/image" Target="../media/image53.png"/><Relationship Id="rId14" Type="http://schemas.openxmlformats.org/officeDocument/2006/relationships/image" Target="../media/image450.png"/></Relationships>
</file>

<file path=ppt/slides/_rels/slide1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2.jpg"/></Relationships>
</file>

<file path=ppt/slides/_rels/slide18.xml.rels><?xml version="1.0" encoding="UTF-8" standalone="yes"?>
<Relationships xmlns="http://schemas.openxmlformats.org/package/2006/relationships"><Relationship Id="rId3" Type="http://schemas.openxmlformats.org/officeDocument/2006/relationships/image" Target="../media/image58.png"/><Relationship Id="rId7" Type="http://schemas.openxmlformats.org/officeDocument/2006/relationships/image" Target="../media/image62.png"/><Relationship Id="rId2" Type="http://schemas.openxmlformats.org/officeDocument/2006/relationships/notesSlide" Target="../notesSlides/notesSlide18.xml"/><Relationship Id="rId1" Type="http://schemas.openxmlformats.org/officeDocument/2006/relationships/slideLayout" Target="../slideLayouts/slideLayout13.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19.xml.rels><?xml version="1.0" encoding="UTF-8" standalone="yes"?>
<Relationships xmlns="http://schemas.openxmlformats.org/package/2006/relationships"><Relationship Id="rId3" Type="http://schemas.openxmlformats.org/officeDocument/2006/relationships/image" Target="../media/image58.png"/><Relationship Id="rId7" Type="http://schemas.openxmlformats.org/officeDocument/2006/relationships/image" Target="../media/image64.png"/><Relationship Id="rId2" Type="http://schemas.openxmlformats.org/officeDocument/2006/relationships/notesSlide" Target="../notesSlides/notesSlide19.xml"/><Relationship Id="rId1" Type="http://schemas.openxmlformats.org/officeDocument/2006/relationships/slideLayout" Target="../slideLayouts/slideLayout13.xml"/><Relationship Id="rId6" Type="http://schemas.openxmlformats.org/officeDocument/2006/relationships/image" Target="../media/image63.png"/><Relationship Id="rId5" Type="http://schemas.openxmlformats.org/officeDocument/2006/relationships/image" Target="../media/image60.png"/><Relationship Id="rId4" Type="http://schemas.openxmlformats.org/officeDocument/2006/relationships/image" Target="../media/image5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65.png"/><Relationship Id="rId7" Type="http://schemas.openxmlformats.org/officeDocument/2006/relationships/image" Target="../media/image61.png"/><Relationship Id="rId2" Type="http://schemas.openxmlformats.org/officeDocument/2006/relationships/notesSlide" Target="../notesSlides/notesSlide20.xml"/><Relationship Id="rId1" Type="http://schemas.openxmlformats.org/officeDocument/2006/relationships/slideLayout" Target="../slideLayouts/slideLayout13.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21.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73.png"/><Relationship Id="rId7" Type="http://schemas.openxmlformats.org/officeDocument/2006/relationships/image" Target="../media/image210.png"/><Relationship Id="rId2" Type="http://schemas.openxmlformats.org/officeDocument/2006/relationships/notesSlide" Target="../notesSlides/notesSlide21.xml"/><Relationship Id="rId1" Type="http://schemas.openxmlformats.org/officeDocument/2006/relationships/slideLayout" Target="../slideLayouts/slideLayout13.xml"/><Relationship Id="rId6" Type="http://schemas.openxmlformats.org/officeDocument/2006/relationships/image" Target="../media/image560.png"/><Relationship Id="rId5" Type="http://schemas.openxmlformats.org/officeDocument/2006/relationships/image" Target="../media/image75.png"/><Relationship Id="rId4" Type="http://schemas.openxmlformats.org/officeDocument/2006/relationships/image" Target="../media/image66.png"/></Relationships>
</file>

<file path=ppt/slides/_rels/slide2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2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2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33.xml"/><Relationship Id="rId1" Type="http://schemas.openxmlformats.org/officeDocument/2006/relationships/slideLayout" Target="../slideLayouts/slideLayout12.xml"/><Relationship Id="rId5" Type="http://schemas.openxmlformats.org/officeDocument/2006/relationships/image" Target="../media/image84.png"/><Relationship Id="rId4" Type="http://schemas.openxmlformats.org/officeDocument/2006/relationships/image" Target="../media/image83.png"/></Relationships>
</file>

<file path=ppt/slides/_rels/slide3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34.xml"/><Relationship Id="rId1" Type="http://schemas.openxmlformats.org/officeDocument/2006/relationships/slideLayout" Target="../slideLayouts/slideLayout12.xml"/><Relationship Id="rId4" Type="http://schemas.openxmlformats.org/officeDocument/2006/relationships/image" Target="../media/image85.png"/></Relationships>
</file>

<file path=ppt/slides/_rels/slide35.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8" Type="http://schemas.openxmlformats.org/officeDocument/2006/relationships/image" Target="../media/image94.png"/><Relationship Id="rId3" Type="http://schemas.openxmlformats.org/officeDocument/2006/relationships/image" Target="../media/image89.png"/><Relationship Id="rId7" Type="http://schemas.openxmlformats.org/officeDocument/2006/relationships/image" Target="../media/image93.png"/><Relationship Id="rId12" Type="http://schemas.openxmlformats.org/officeDocument/2006/relationships/image" Target="../media/image700.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92.png"/><Relationship Id="rId11" Type="http://schemas.openxmlformats.org/officeDocument/2006/relationships/image" Target="../media/image97.png"/><Relationship Id="rId5" Type="http://schemas.openxmlformats.org/officeDocument/2006/relationships/image" Target="../media/image91.png"/><Relationship Id="rId10" Type="http://schemas.openxmlformats.org/officeDocument/2006/relationships/image" Target="../media/image96.png"/><Relationship Id="rId4" Type="http://schemas.openxmlformats.org/officeDocument/2006/relationships/image" Target="../media/image90.png"/><Relationship Id="rId9" Type="http://schemas.openxmlformats.org/officeDocument/2006/relationships/image" Target="../media/image95.png"/></Relationships>
</file>

<file path=ppt/slides/_rels/slide38.xml.rels><?xml version="1.0" encoding="UTF-8" standalone="yes"?>
<Relationships xmlns="http://schemas.openxmlformats.org/package/2006/relationships"><Relationship Id="rId8" Type="http://schemas.openxmlformats.org/officeDocument/2006/relationships/image" Target="NULL"/><Relationship Id="rId13" Type="http://schemas.openxmlformats.org/officeDocument/2006/relationships/image" Target="../media/image900.png"/><Relationship Id="rId3" Type="http://schemas.openxmlformats.org/officeDocument/2006/relationships/image" Target="../media/image98.png"/><Relationship Id="rId7" Type="http://schemas.openxmlformats.org/officeDocument/2006/relationships/image" Target="NULL"/><Relationship Id="rId12" Type="http://schemas.openxmlformats.org/officeDocument/2006/relationships/image" Target="NULL"/><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100.png"/><Relationship Id="rId11" Type="http://schemas.openxmlformats.org/officeDocument/2006/relationships/image" Target="NULL"/><Relationship Id="rId5" Type="http://schemas.openxmlformats.org/officeDocument/2006/relationships/image" Target="../media/image99.png"/><Relationship Id="rId10" Type="http://schemas.openxmlformats.org/officeDocument/2006/relationships/image" Target="NULL"/><Relationship Id="rId4" Type="http://schemas.openxmlformats.org/officeDocument/2006/relationships/image" Target="../media/image580.png"/><Relationship Id="rId9" Type="http://schemas.openxmlformats.org/officeDocument/2006/relationships/image" Target="NULL"/></Relationships>
</file>

<file path=ppt/slides/_rels/slide39.xml.rels><?xml version="1.0" encoding="UTF-8" standalone="yes"?>
<Relationships xmlns="http://schemas.openxmlformats.org/package/2006/relationships"><Relationship Id="rId8" Type="http://schemas.openxmlformats.org/officeDocument/2006/relationships/image" Target="../media/image600.png"/><Relationship Id="rId3" Type="http://schemas.openxmlformats.org/officeDocument/2006/relationships/image" Target="../media/image101.png"/><Relationship Id="rId7" Type="http://schemas.openxmlformats.org/officeDocument/2006/relationships/image" Target="../media/image550.png"/><Relationship Id="rId12" Type="http://schemas.openxmlformats.org/officeDocument/2006/relationships/image" Target="../media/image630.png"/><Relationship Id="rId2" Type="http://schemas.openxmlformats.org/officeDocument/2006/relationships/notesSlide" Target="../notesSlides/notesSlide39.xml"/><Relationship Id="rId1" Type="http://schemas.openxmlformats.org/officeDocument/2006/relationships/slideLayout" Target="../slideLayouts/slideLayout13.xml"/><Relationship Id="rId6" Type="http://schemas.openxmlformats.org/officeDocument/2006/relationships/image" Target="../media/image540.png"/><Relationship Id="rId11" Type="http://schemas.openxmlformats.org/officeDocument/2006/relationships/image" Target="../media/image620.png"/><Relationship Id="rId5" Type="http://schemas.openxmlformats.org/officeDocument/2006/relationships/image" Target="../media/image103.png"/><Relationship Id="rId10" Type="http://schemas.openxmlformats.org/officeDocument/2006/relationships/image" Target="../media/image610.png"/><Relationship Id="rId4" Type="http://schemas.openxmlformats.org/officeDocument/2006/relationships/image" Target="../media/image102.png"/><Relationship Id="rId9" Type="http://schemas.openxmlformats.org/officeDocument/2006/relationships/image" Target="../media/image570.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40.png"/><Relationship Id="rId2" Type="http://schemas.openxmlformats.org/officeDocument/2006/relationships/notesSlide" Target="../notesSlides/notesSlide40.xml"/><Relationship Id="rId1" Type="http://schemas.openxmlformats.org/officeDocument/2006/relationships/slideLayout" Target="../slideLayouts/slideLayout13.xml"/><Relationship Id="rId4" Type="http://schemas.openxmlformats.org/officeDocument/2006/relationships/image" Target="../media/image650.png"/></Relationships>
</file>

<file path=ppt/slides/_rels/slide41.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hyperlink" Target="https://keras.io/api/callbacks/reduce_lr_on_plateau/" TargetMode="External"/><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image" Target="../media/image119.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121.png"/></Relationships>
</file>

<file path=ppt/slides/_rels/slide61.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121.png"/></Relationships>
</file>

<file path=ppt/slides/_rels/slide62.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62.xml"/><Relationship Id="rId1" Type="http://schemas.openxmlformats.org/officeDocument/2006/relationships/slideLayout" Target="../slideLayouts/slideLayout2.xml"/><Relationship Id="rId5" Type="http://schemas.openxmlformats.org/officeDocument/2006/relationships/image" Target="../media/image120.png"/><Relationship Id="rId4" Type="http://schemas.openxmlformats.org/officeDocument/2006/relationships/image" Target="../media/image121.png"/></Relationships>
</file>

<file path=ppt/slides/_rels/slide63.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hyperlink" Target="https://distill.pub/2017/momentum/" TargetMode="External"/></Relationships>
</file>

<file path=ppt/slides/_rels/slide64.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hyperlink" Target="https://distill.pub/2017/momentum/" TargetMode="External"/></Relationships>
</file>

<file path=ppt/slides/_rels/slide65.xml.rels><?xml version="1.0" encoding="UTF-8" standalone="yes"?>
<Relationships xmlns="http://schemas.openxmlformats.org/package/2006/relationships"><Relationship Id="rId3" Type="http://schemas.openxmlformats.org/officeDocument/2006/relationships/hyperlink" Target="https://distill.pub/2017/momentum/" TargetMode="External"/><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image" Target="../media/image124.png"/></Relationships>
</file>

<file path=ppt/slides/_rels/slide66.xml.rels><?xml version="1.0" encoding="UTF-8" standalone="yes"?>
<Relationships xmlns="http://schemas.openxmlformats.org/package/2006/relationships"><Relationship Id="rId3" Type="http://schemas.openxmlformats.org/officeDocument/2006/relationships/hyperlink" Target="https://distill.pub/2017/momentum/" TargetMode="External"/><Relationship Id="rId2" Type="http://schemas.openxmlformats.org/officeDocument/2006/relationships/notesSlide" Target="../notesSlides/notesSlide66.xml"/><Relationship Id="rId1" Type="http://schemas.openxmlformats.org/officeDocument/2006/relationships/slideLayout" Target="../slideLayouts/slideLayout2.xml"/><Relationship Id="rId4" Type="http://schemas.openxmlformats.org/officeDocument/2006/relationships/image" Target="../media/image125.png"/></Relationships>
</file>

<file path=ppt/slides/_rels/slide67.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68.xml"/><Relationship Id="rId1" Type="http://schemas.openxmlformats.org/officeDocument/2006/relationships/slideLayout" Target="../slideLayouts/slideLayout2.xml"/><Relationship Id="rId4" Type="http://schemas.openxmlformats.org/officeDocument/2006/relationships/image" Target="../media/image128.png"/></Relationships>
</file>

<file path=ppt/slides/_rels/slide69.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69.xml"/><Relationship Id="rId1" Type="http://schemas.openxmlformats.org/officeDocument/2006/relationships/slideLayout" Target="../slideLayouts/slideLayout2.xml"/><Relationship Id="rId4" Type="http://schemas.openxmlformats.org/officeDocument/2006/relationships/image" Target="../media/image128.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70.xml"/><Relationship Id="rId1" Type="http://schemas.openxmlformats.org/officeDocument/2006/relationships/slideLayout" Target="../slideLayouts/slideLayout2.xml"/><Relationship Id="rId5" Type="http://schemas.openxmlformats.org/officeDocument/2006/relationships/hyperlink" Target="https://arxiv.org/abs/1503.05671" TargetMode="External"/><Relationship Id="rId4" Type="http://schemas.openxmlformats.org/officeDocument/2006/relationships/image" Target="../media/image128.png"/></Relationships>
</file>

<file path=ppt/slides/_rels/slide71.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127.gif"/><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1BD1EB-5861-4BF0-AFBB-4F95DBA0BF59}"/>
              </a:ext>
            </a:extLst>
          </p:cNvPr>
          <p:cNvSpPr>
            <a:spLocks noGrp="1"/>
          </p:cNvSpPr>
          <p:nvPr>
            <p:ph type="ctrTitle"/>
          </p:nvPr>
        </p:nvSpPr>
        <p:spPr/>
        <p:txBody>
          <a:bodyPr>
            <a:normAutofit/>
          </a:bodyPr>
          <a:lstStyle/>
          <a:p>
            <a:r>
              <a:rPr lang="en-US" b="0" i="0" dirty="0">
                <a:solidFill>
                  <a:srgbClr val="000000"/>
                </a:solidFill>
                <a:effectLst/>
                <a:latin typeface="Ubuntu"/>
              </a:rPr>
              <a:t>Neural networks and Backpropagation</a:t>
            </a:r>
            <a:endParaRPr lang="en-US" dirty="0"/>
          </a:p>
        </p:txBody>
      </p:sp>
      <p:sp>
        <p:nvSpPr>
          <p:cNvPr id="3" name="Subtitle 2">
            <a:extLst>
              <a:ext uri="{FF2B5EF4-FFF2-40B4-BE49-F238E27FC236}">
                <a16:creationId xmlns:a16="http://schemas.microsoft.com/office/drawing/2014/main" id="{262462A4-D1FC-4F6E-B051-A3AE6F065ECD}"/>
              </a:ext>
            </a:extLst>
          </p:cNvPr>
          <p:cNvSpPr>
            <a:spLocks noGrp="1"/>
          </p:cNvSpPr>
          <p:nvPr>
            <p:ph type="subTitle" idx="1"/>
          </p:nvPr>
        </p:nvSpPr>
        <p:spPr/>
        <p:txBody>
          <a:bodyPr/>
          <a:lstStyle/>
          <a:p>
            <a:r>
              <a:rPr lang="en-US" dirty="0"/>
              <a:t>Jin Lu – </a:t>
            </a:r>
            <a:r>
              <a:rPr lang="en-US" dirty="0" err="1"/>
              <a:t>UMDearborn</a:t>
            </a:r>
            <a:endParaRPr lang="en-US" dirty="0"/>
          </a:p>
        </p:txBody>
      </p:sp>
    </p:spTree>
    <p:extLst>
      <p:ext uri="{BB962C8B-B14F-4D97-AF65-F5344CB8AC3E}">
        <p14:creationId xmlns:p14="http://schemas.microsoft.com/office/powerpoint/2010/main" val="5974194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a:t>Linear perceptron</a:t>
            </a:r>
          </a:p>
        </p:txBody>
      </p:sp>
      <p:sp>
        <p:nvSpPr>
          <p:cNvPr id="20483" name="Text Box 22"/>
          <p:cNvSpPr txBox="1">
            <a:spLocks noChangeArrowheads="1"/>
          </p:cNvSpPr>
          <p:nvPr/>
        </p:nvSpPr>
        <p:spPr bwMode="auto">
          <a:xfrm>
            <a:off x="3200400" y="5334000"/>
            <a:ext cx="1750992" cy="523220"/>
          </a:xfrm>
          <a:prstGeom prst="rect">
            <a:avLst/>
          </a:prstGeom>
          <a:noFill/>
          <a:ln w="12700">
            <a:noFill/>
            <a:miter lim="800000"/>
            <a:headEnd/>
            <a:tailEnd/>
          </a:ln>
        </p:spPr>
        <p:txBody>
          <a:bodyPr wrap="none">
            <a:spAutoFit/>
          </a:bodyPr>
          <a:lstStyle/>
          <a:p>
            <a:r>
              <a:rPr lang="en-US" sz="2800"/>
              <a:t>Input layer</a:t>
            </a:r>
          </a:p>
        </p:txBody>
      </p:sp>
      <p:sp>
        <p:nvSpPr>
          <p:cNvPr id="20484" name="Text Box 25"/>
          <p:cNvSpPr txBox="1">
            <a:spLocks noChangeArrowheads="1"/>
          </p:cNvSpPr>
          <p:nvPr/>
        </p:nvSpPr>
        <p:spPr bwMode="auto">
          <a:xfrm>
            <a:off x="5562600" y="5334000"/>
            <a:ext cx="1970604" cy="523220"/>
          </a:xfrm>
          <a:prstGeom prst="rect">
            <a:avLst/>
          </a:prstGeom>
          <a:noFill/>
          <a:ln w="12700">
            <a:noFill/>
            <a:miter lim="800000"/>
            <a:headEnd/>
            <a:tailEnd/>
          </a:ln>
        </p:spPr>
        <p:txBody>
          <a:bodyPr wrap="none">
            <a:spAutoFit/>
          </a:bodyPr>
          <a:lstStyle/>
          <a:p>
            <a:r>
              <a:rPr lang="en-US" sz="2800"/>
              <a:t>output layer</a:t>
            </a:r>
          </a:p>
        </p:txBody>
      </p:sp>
      <p:grpSp>
        <p:nvGrpSpPr>
          <p:cNvPr id="2" name="Group 29"/>
          <p:cNvGrpSpPr>
            <a:grpSpLocks/>
          </p:cNvGrpSpPr>
          <p:nvPr/>
        </p:nvGrpSpPr>
        <p:grpSpPr bwMode="auto">
          <a:xfrm>
            <a:off x="2514600" y="1458912"/>
            <a:ext cx="5867400" cy="3810000"/>
            <a:chOff x="528" y="1152"/>
            <a:chExt cx="3696" cy="2400"/>
          </a:xfrm>
        </p:grpSpPr>
        <p:sp>
          <p:nvSpPr>
            <p:cNvPr id="20488" name="Oval 7"/>
            <p:cNvSpPr>
              <a:spLocks noChangeArrowheads="1"/>
            </p:cNvSpPr>
            <p:nvPr/>
          </p:nvSpPr>
          <p:spPr bwMode="auto">
            <a:xfrm>
              <a:off x="1344" y="3024"/>
              <a:ext cx="528" cy="528"/>
            </a:xfrm>
            <a:prstGeom prst="ellipse">
              <a:avLst/>
            </a:prstGeom>
            <a:noFill/>
            <a:ln w="25400">
              <a:solidFill>
                <a:schemeClr val="tx1"/>
              </a:solidFill>
              <a:round/>
              <a:headEnd/>
              <a:tailEnd/>
            </a:ln>
          </p:spPr>
          <p:txBody>
            <a:bodyPr wrap="none" anchor="ctr"/>
            <a:lstStyle/>
            <a:p>
              <a:endParaRPr lang="en-US"/>
            </a:p>
          </p:txBody>
        </p:sp>
        <p:grpSp>
          <p:nvGrpSpPr>
            <p:cNvPr id="3" name="Group 28"/>
            <p:cNvGrpSpPr>
              <a:grpSpLocks/>
            </p:cNvGrpSpPr>
            <p:nvPr/>
          </p:nvGrpSpPr>
          <p:grpSpPr bwMode="auto">
            <a:xfrm>
              <a:off x="528" y="1152"/>
              <a:ext cx="3696" cy="2160"/>
              <a:chOff x="912" y="1152"/>
              <a:chExt cx="3696" cy="2160"/>
            </a:xfrm>
          </p:grpSpPr>
          <p:sp>
            <p:nvSpPr>
              <p:cNvPr id="20490" name="Oval 4"/>
              <p:cNvSpPr>
                <a:spLocks noChangeArrowheads="1"/>
              </p:cNvSpPr>
              <p:nvPr/>
            </p:nvSpPr>
            <p:spPr bwMode="auto">
              <a:xfrm>
                <a:off x="1728" y="1152"/>
                <a:ext cx="528" cy="528"/>
              </a:xfrm>
              <a:prstGeom prst="ellipse">
                <a:avLst/>
              </a:prstGeom>
              <a:noFill/>
              <a:ln w="25400">
                <a:solidFill>
                  <a:schemeClr val="tx1"/>
                </a:solidFill>
                <a:round/>
                <a:headEnd/>
                <a:tailEnd/>
              </a:ln>
            </p:spPr>
            <p:txBody>
              <a:bodyPr wrap="none" anchor="ctr"/>
              <a:lstStyle/>
              <a:p>
                <a:endParaRPr lang="en-US"/>
              </a:p>
            </p:txBody>
          </p:sp>
          <p:sp>
            <p:nvSpPr>
              <p:cNvPr id="20491" name="Oval 6"/>
              <p:cNvSpPr>
                <a:spLocks noChangeArrowheads="1"/>
              </p:cNvSpPr>
              <p:nvPr/>
            </p:nvSpPr>
            <p:spPr bwMode="auto">
              <a:xfrm>
                <a:off x="1728" y="1920"/>
                <a:ext cx="528" cy="528"/>
              </a:xfrm>
              <a:prstGeom prst="ellipse">
                <a:avLst/>
              </a:prstGeom>
              <a:noFill/>
              <a:ln w="25400">
                <a:solidFill>
                  <a:schemeClr val="tx1"/>
                </a:solidFill>
                <a:round/>
                <a:headEnd/>
                <a:tailEnd/>
              </a:ln>
            </p:spPr>
            <p:txBody>
              <a:bodyPr wrap="none" anchor="ctr"/>
              <a:lstStyle/>
              <a:p>
                <a:endParaRPr lang="en-US"/>
              </a:p>
            </p:txBody>
          </p:sp>
          <p:sp>
            <p:nvSpPr>
              <p:cNvPr id="20492" name="Oval 8"/>
              <p:cNvSpPr>
                <a:spLocks noChangeArrowheads="1"/>
              </p:cNvSpPr>
              <p:nvPr/>
            </p:nvSpPr>
            <p:spPr bwMode="auto">
              <a:xfrm>
                <a:off x="3264" y="1920"/>
                <a:ext cx="528" cy="528"/>
              </a:xfrm>
              <a:prstGeom prst="ellipse">
                <a:avLst/>
              </a:prstGeom>
              <a:noFill/>
              <a:ln w="25400">
                <a:solidFill>
                  <a:schemeClr val="tx1"/>
                </a:solidFill>
                <a:round/>
                <a:headEnd/>
                <a:tailEnd/>
              </a:ln>
            </p:spPr>
            <p:txBody>
              <a:bodyPr wrap="none" anchor="ctr"/>
              <a:lstStyle/>
              <a:p>
                <a:endParaRPr lang="en-US"/>
              </a:p>
            </p:txBody>
          </p:sp>
          <p:sp>
            <p:nvSpPr>
              <p:cNvPr id="20493" name="Line 9"/>
              <p:cNvSpPr>
                <a:spLocks noChangeShapeType="1"/>
              </p:cNvSpPr>
              <p:nvPr/>
            </p:nvSpPr>
            <p:spPr bwMode="auto">
              <a:xfrm>
                <a:off x="960" y="1392"/>
                <a:ext cx="768" cy="0"/>
              </a:xfrm>
              <a:prstGeom prst="line">
                <a:avLst/>
              </a:prstGeom>
              <a:noFill/>
              <a:ln w="28575">
                <a:solidFill>
                  <a:schemeClr val="tx1"/>
                </a:solidFill>
                <a:round/>
                <a:headEnd/>
                <a:tailEnd type="triangle" w="lg" len="lg"/>
              </a:ln>
            </p:spPr>
            <p:txBody>
              <a:bodyPr/>
              <a:lstStyle/>
              <a:p>
                <a:endParaRPr lang="en-US"/>
              </a:p>
            </p:txBody>
          </p:sp>
          <p:sp>
            <p:nvSpPr>
              <p:cNvPr id="20494" name="Text Box 10"/>
              <p:cNvSpPr txBox="1">
                <a:spLocks noChangeArrowheads="1"/>
              </p:cNvSpPr>
              <p:nvPr/>
            </p:nvSpPr>
            <p:spPr bwMode="auto">
              <a:xfrm>
                <a:off x="1921" y="2428"/>
                <a:ext cx="177" cy="601"/>
              </a:xfrm>
              <a:prstGeom prst="rect">
                <a:avLst/>
              </a:prstGeom>
              <a:noFill/>
              <a:ln w="12700">
                <a:noFill/>
                <a:miter lim="800000"/>
                <a:headEnd/>
                <a:tailEnd/>
              </a:ln>
            </p:spPr>
            <p:txBody>
              <a:bodyPr wrap="none">
                <a:spAutoFit/>
              </a:bodyPr>
              <a:lstStyle/>
              <a:p>
                <a:r>
                  <a:rPr lang="en-US" sz="2800"/>
                  <a:t>:</a:t>
                </a:r>
              </a:p>
              <a:p>
                <a:r>
                  <a:rPr lang="en-US" sz="2800"/>
                  <a:t>:</a:t>
                </a:r>
              </a:p>
            </p:txBody>
          </p:sp>
          <p:sp>
            <p:nvSpPr>
              <p:cNvPr id="20495" name="Line 11"/>
              <p:cNvSpPr>
                <a:spLocks noChangeShapeType="1"/>
              </p:cNvSpPr>
              <p:nvPr/>
            </p:nvSpPr>
            <p:spPr bwMode="auto">
              <a:xfrm>
                <a:off x="2304" y="2160"/>
                <a:ext cx="864" cy="0"/>
              </a:xfrm>
              <a:prstGeom prst="line">
                <a:avLst/>
              </a:prstGeom>
              <a:noFill/>
              <a:ln w="28575">
                <a:solidFill>
                  <a:schemeClr val="tx1"/>
                </a:solidFill>
                <a:round/>
                <a:headEnd/>
                <a:tailEnd type="triangle" w="lg" len="lg"/>
              </a:ln>
            </p:spPr>
            <p:txBody>
              <a:bodyPr/>
              <a:lstStyle/>
              <a:p>
                <a:endParaRPr lang="en-US"/>
              </a:p>
            </p:txBody>
          </p:sp>
          <p:sp>
            <p:nvSpPr>
              <p:cNvPr id="20496" name="Line 12"/>
              <p:cNvSpPr>
                <a:spLocks noChangeShapeType="1"/>
              </p:cNvSpPr>
              <p:nvPr/>
            </p:nvSpPr>
            <p:spPr bwMode="auto">
              <a:xfrm>
                <a:off x="2304" y="1392"/>
                <a:ext cx="960" cy="624"/>
              </a:xfrm>
              <a:prstGeom prst="line">
                <a:avLst/>
              </a:prstGeom>
              <a:noFill/>
              <a:ln w="28575">
                <a:solidFill>
                  <a:schemeClr val="tx1"/>
                </a:solidFill>
                <a:round/>
                <a:headEnd/>
                <a:tailEnd type="triangle" w="lg" len="lg"/>
              </a:ln>
            </p:spPr>
            <p:txBody>
              <a:bodyPr/>
              <a:lstStyle/>
              <a:p>
                <a:endParaRPr lang="en-US"/>
              </a:p>
            </p:txBody>
          </p:sp>
          <p:sp>
            <p:nvSpPr>
              <p:cNvPr id="20497" name="Line 13"/>
              <p:cNvSpPr>
                <a:spLocks noChangeShapeType="1"/>
              </p:cNvSpPr>
              <p:nvPr/>
            </p:nvSpPr>
            <p:spPr bwMode="auto">
              <a:xfrm>
                <a:off x="912" y="3312"/>
                <a:ext cx="768" cy="0"/>
              </a:xfrm>
              <a:prstGeom prst="line">
                <a:avLst/>
              </a:prstGeom>
              <a:noFill/>
              <a:ln w="28575">
                <a:solidFill>
                  <a:schemeClr val="tx1"/>
                </a:solidFill>
                <a:round/>
                <a:headEnd/>
                <a:tailEnd type="triangle" w="lg" len="lg"/>
              </a:ln>
            </p:spPr>
            <p:txBody>
              <a:bodyPr/>
              <a:lstStyle/>
              <a:p>
                <a:endParaRPr lang="en-US"/>
              </a:p>
            </p:txBody>
          </p:sp>
          <p:sp>
            <p:nvSpPr>
              <p:cNvPr id="20498" name="Line 14"/>
              <p:cNvSpPr>
                <a:spLocks noChangeShapeType="1"/>
              </p:cNvSpPr>
              <p:nvPr/>
            </p:nvSpPr>
            <p:spPr bwMode="auto">
              <a:xfrm>
                <a:off x="960" y="2208"/>
                <a:ext cx="768" cy="0"/>
              </a:xfrm>
              <a:prstGeom prst="line">
                <a:avLst/>
              </a:prstGeom>
              <a:noFill/>
              <a:ln w="28575">
                <a:solidFill>
                  <a:schemeClr val="tx1"/>
                </a:solidFill>
                <a:round/>
                <a:headEnd/>
                <a:tailEnd type="triangle" w="lg" len="lg"/>
              </a:ln>
            </p:spPr>
            <p:txBody>
              <a:bodyPr/>
              <a:lstStyle/>
              <a:p>
                <a:endParaRPr lang="en-US"/>
              </a:p>
            </p:txBody>
          </p:sp>
          <p:sp>
            <p:nvSpPr>
              <p:cNvPr id="20499" name="Line 15"/>
              <p:cNvSpPr>
                <a:spLocks noChangeShapeType="1"/>
              </p:cNvSpPr>
              <p:nvPr/>
            </p:nvSpPr>
            <p:spPr bwMode="auto">
              <a:xfrm flipV="1">
                <a:off x="2304" y="2304"/>
                <a:ext cx="912" cy="960"/>
              </a:xfrm>
              <a:prstGeom prst="line">
                <a:avLst/>
              </a:prstGeom>
              <a:noFill/>
              <a:ln w="28575">
                <a:solidFill>
                  <a:schemeClr val="tx1"/>
                </a:solidFill>
                <a:round/>
                <a:headEnd/>
                <a:tailEnd type="triangle" w="lg" len="lg"/>
              </a:ln>
            </p:spPr>
            <p:txBody>
              <a:bodyPr/>
              <a:lstStyle/>
              <a:p>
                <a:endParaRPr lang="en-US"/>
              </a:p>
            </p:txBody>
          </p:sp>
          <p:sp>
            <p:nvSpPr>
              <p:cNvPr id="20506" name="Line 23"/>
              <p:cNvSpPr>
                <a:spLocks noChangeShapeType="1"/>
              </p:cNvSpPr>
              <p:nvPr/>
            </p:nvSpPr>
            <p:spPr bwMode="auto">
              <a:xfrm>
                <a:off x="3840" y="2208"/>
                <a:ext cx="768" cy="0"/>
              </a:xfrm>
              <a:prstGeom prst="line">
                <a:avLst/>
              </a:prstGeom>
              <a:noFill/>
              <a:ln w="28575">
                <a:solidFill>
                  <a:schemeClr val="tx1"/>
                </a:solidFill>
                <a:round/>
                <a:headEnd/>
                <a:tailEnd type="triangle" w="lg" len="lg"/>
              </a:ln>
            </p:spPr>
            <p:txBody>
              <a:bodyPr/>
              <a:lstStyle/>
              <a:p>
                <a:endParaRPr lang="en-US"/>
              </a:p>
            </p:txBody>
          </p:sp>
        </p:grpSp>
      </p:grpSp>
      <p:sp>
        <p:nvSpPr>
          <p:cNvPr id="20487" name="Text Box 30"/>
          <p:cNvSpPr txBox="1">
            <a:spLocks noChangeArrowheads="1"/>
          </p:cNvSpPr>
          <p:nvPr/>
        </p:nvSpPr>
        <p:spPr bwMode="auto">
          <a:xfrm>
            <a:off x="1649070" y="6004959"/>
            <a:ext cx="8286884" cy="461665"/>
          </a:xfrm>
          <a:prstGeom prst="rect">
            <a:avLst/>
          </a:prstGeom>
          <a:noFill/>
          <a:ln w="12700">
            <a:noFill/>
            <a:miter lim="800000"/>
            <a:headEnd/>
            <a:tailEnd/>
          </a:ln>
        </p:spPr>
        <p:txBody>
          <a:bodyPr wrap="none">
            <a:spAutoFit/>
          </a:bodyPr>
          <a:lstStyle/>
          <a:p>
            <a:r>
              <a:rPr lang="en-US" sz="2400" dirty="0"/>
              <a:t>Many functions can not be approximated using linear perceptron</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B9A24181-CD13-3C4C-B61C-6D117C1A6F35}"/>
                  </a:ext>
                </a:extLst>
              </p:cNvPr>
              <p:cNvSpPr txBox="1"/>
              <p:nvPr/>
            </p:nvSpPr>
            <p:spPr>
              <a:xfrm>
                <a:off x="6673851" y="1084495"/>
                <a:ext cx="401141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𝑦</m:t>
                      </m:r>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𝑤</m:t>
                          </m:r>
                        </m:e>
                        <m:sub>
                          <m:r>
                            <a:rPr lang="en-US" sz="2400" i="1">
                              <a:latin typeface="Cambria Math" panose="02040503050406030204" pitchFamily="18" charset="0"/>
                            </a:rPr>
                            <m:t>1</m:t>
                          </m:r>
                        </m:sub>
                      </m:sSub>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1</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𝑤</m:t>
                          </m:r>
                        </m:e>
                        <m:sub>
                          <m:r>
                            <a:rPr lang="en-US" sz="2400" i="1">
                              <a:latin typeface="Cambria Math" panose="02040503050406030204" pitchFamily="18" charset="0"/>
                            </a:rPr>
                            <m:t>2</m:t>
                          </m:r>
                        </m:sub>
                      </m:sSub>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2</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𝑤</m:t>
                          </m:r>
                        </m:e>
                        <m:sub>
                          <m:r>
                            <a:rPr lang="en-US" sz="2400" i="1">
                              <a:latin typeface="Cambria Math" panose="02040503050406030204" pitchFamily="18" charset="0"/>
                            </a:rPr>
                            <m:t>𝑛</m:t>
                          </m:r>
                        </m:sub>
                      </m:sSub>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𝑛</m:t>
                          </m:r>
                        </m:sub>
                      </m:sSub>
                    </m:oMath>
                  </m:oMathPara>
                </a14:m>
                <a:endParaRPr lang="en-US" sz="2400" dirty="0"/>
              </a:p>
            </p:txBody>
          </p:sp>
        </mc:Choice>
        <mc:Fallback xmlns="">
          <p:sp>
            <p:nvSpPr>
              <p:cNvPr id="4" name="TextBox 3">
                <a:extLst>
                  <a:ext uri="{FF2B5EF4-FFF2-40B4-BE49-F238E27FC236}">
                    <a16:creationId xmlns:a16="http://schemas.microsoft.com/office/drawing/2014/main" id="{B9A24181-CD13-3C4C-B61C-6D117C1A6F35}"/>
                  </a:ext>
                </a:extLst>
              </p:cNvPr>
              <p:cNvSpPr txBox="1">
                <a:spLocks noRot="1" noChangeAspect="1" noMove="1" noResize="1" noEditPoints="1" noAdjustHandles="1" noChangeArrowheads="1" noChangeShapeType="1" noTextEdit="1"/>
              </p:cNvSpPr>
              <p:nvPr/>
            </p:nvSpPr>
            <p:spPr>
              <a:xfrm>
                <a:off x="6673851" y="1084495"/>
                <a:ext cx="4011419" cy="369332"/>
              </a:xfrm>
              <a:prstGeom prst="rect">
                <a:avLst/>
              </a:prstGeom>
              <a:blipFill>
                <a:blip r:embed="rId3"/>
                <a:stretch>
                  <a:fillRect l="-1216"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60F6A6A0-C005-6346-A6CA-C32943D6752C}"/>
                  </a:ext>
                </a:extLst>
              </p:cNvPr>
              <p:cNvSpPr/>
              <p:nvPr/>
            </p:nvSpPr>
            <p:spPr>
              <a:xfrm>
                <a:off x="2798828" y="1295399"/>
                <a:ext cx="63017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1</m:t>
                          </m:r>
                        </m:sub>
                      </m:sSub>
                    </m:oMath>
                  </m:oMathPara>
                </a14:m>
                <a:endParaRPr lang="en-US" sz="2800"/>
              </a:p>
            </p:txBody>
          </p:sp>
        </mc:Choice>
        <mc:Fallback xmlns="">
          <p:sp>
            <p:nvSpPr>
              <p:cNvPr id="5" name="Rectangle 4">
                <a:extLst>
                  <a:ext uri="{FF2B5EF4-FFF2-40B4-BE49-F238E27FC236}">
                    <a16:creationId xmlns:a16="http://schemas.microsoft.com/office/drawing/2014/main" id="{60F6A6A0-C005-6346-A6CA-C32943D6752C}"/>
                  </a:ext>
                </a:extLst>
              </p:cNvPr>
              <p:cNvSpPr>
                <a:spLocks noRot="1" noChangeAspect="1" noMove="1" noResize="1" noEditPoints="1" noAdjustHandles="1" noChangeArrowheads="1" noChangeShapeType="1" noTextEdit="1"/>
              </p:cNvSpPr>
              <p:nvPr/>
            </p:nvSpPr>
            <p:spPr>
              <a:xfrm>
                <a:off x="2798828" y="1295399"/>
                <a:ext cx="630173" cy="523220"/>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Rectangle 30">
                <a:extLst>
                  <a:ext uri="{FF2B5EF4-FFF2-40B4-BE49-F238E27FC236}">
                    <a16:creationId xmlns:a16="http://schemas.microsoft.com/office/drawing/2014/main" id="{7408DE66-B7F1-034B-B52F-BA00EE0D237F}"/>
                  </a:ext>
                </a:extLst>
              </p:cNvPr>
              <p:cNvSpPr/>
              <p:nvPr/>
            </p:nvSpPr>
            <p:spPr>
              <a:xfrm>
                <a:off x="2782126" y="2573527"/>
                <a:ext cx="63844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2</m:t>
                          </m:r>
                        </m:sub>
                      </m:sSub>
                    </m:oMath>
                  </m:oMathPara>
                </a14:m>
                <a:endParaRPr lang="en-US" sz="2800"/>
              </a:p>
            </p:txBody>
          </p:sp>
        </mc:Choice>
        <mc:Fallback xmlns="">
          <p:sp>
            <p:nvSpPr>
              <p:cNvPr id="31" name="Rectangle 30">
                <a:extLst>
                  <a:ext uri="{FF2B5EF4-FFF2-40B4-BE49-F238E27FC236}">
                    <a16:creationId xmlns:a16="http://schemas.microsoft.com/office/drawing/2014/main" id="{7408DE66-B7F1-034B-B52F-BA00EE0D237F}"/>
                  </a:ext>
                </a:extLst>
              </p:cNvPr>
              <p:cNvSpPr>
                <a:spLocks noRot="1" noChangeAspect="1" noMove="1" noResize="1" noEditPoints="1" noAdjustHandles="1" noChangeArrowheads="1" noChangeShapeType="1" noTextEdit="1"/>
              </p:cNvSpPr>
              <p:nvPr/>
            </p:nvSpPr>
            <p:spPr>
              <a:xfrm>
                <a:off x="2782126" y="2573527"/>
                <a:ext cx="638444" cy="523220"/>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Rectangle 31">
                <a:extLst>
                  <a:ext uri="{FF2B5EF4-FFF2-40B4-BE49-F238E27FC236}">
                    <a16:creationId xmlns:a16="http://schemas.microsoft.com/office/drawing/2014/main" id="{7196A828-0584-2F47-A2C1-7139A2961850}"/>
                  </a:ext>
                </a:extLst>
              </p:cNvPr>
              <p:cNvSpPr/>
              <p:nvPr/>
            </p:nvSpPr>
            <p:spPr>
              <a:xfrm>
                <a:off x="2782127" y="4288543"/>
                <a:ext cx="660565"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𝑛</m:t>
                          </m:r>
                        </m:sub>
                      </m:sSub>
                    </m:oMath>
                  </m:oMathPara>
                </a14:m>
                <a:endParaRPr lang="en-US" sz="2800"/>
              </a:p>
            </p:txBody>
          </p:sp>
        </mc:Choice>
        <mc:Fallback xmlns="">
          <p:sp>
            <p:nvSpPr>
              <p:cNvPr id="32" name="Rectangle 31">
                <a:extLst>
                  <a:ext uri="{FF2B5EF4-FFF2-40B4-BE49-F238E27FC236}">
                    <a16:creationId xmlns:a16="http://schemas.microsoft.com/office/drawing/2014/main" id="{7196A828-0584-2F47-A2C1-7139A2961850}"/>
                  </a:ext>
                </a:extLst>
              </p:cNvPr>
              <p:cNvSpPr>
                <a:spLocks noRot="1" noChangeAspect="1" noMove="1" noResize="1" noEditPoints="1" noAdjustHandles="1" noChangeArrowheads="1" noChangeShapeType="1" noTextEdit="1"/>
              </p:cNvSpPr>
              <p:nvPr/>
            </p:nvSpPr>
            <p:spPr>
              <a:xfrm>
                <a:off x="2782127" y="4288543"/>
                <a:ext cx="660565" cy="523220"/>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8148992C-78A3-9148-A717-A916227CA00C}"/>
                  </a:ext>
                </a:extLst>
              </p:cNvPr>
              <p:cNvSpPr/>
              <p:nvPr/>
            </p:nvSpPr>
            <p:spPr>
              <a:xfrm>
                <a:off x="5257800" y="1750817"/>
                <a:ext cx="69551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800" i="1">
                              <a:latin typeface="Cambria Math" panose="02040503050406030204" pitchFamily="18" charset="0"/>
                            </a:rPr>
                          </m:ctrlPr>
                        </m:sSubPr>
                        <m:e>
                          <m:r>
                            <a:rPr lang="en-US" sz="2800" i="1">
                              <a:latin typeface="Cambria Math" panose="02040503050406030204" pitchFamily="18" charset="0"/>
                            </a:rPr>
                            <m:t>𝑤</m:t>
                          </m:r>
                        </m:e>
                        <m:sub>
                          <m:r>
                            <a:rPr lang="en-US" sz="2800" i="1">
                              <a:latin typeface="Cambria Math" panose="02040503050406030204" pitchFamily="18" charset="0"/>
                            </a:rPr>
                            <m:t>1</m:t>
                          </m:r>
                        </m:sub>
                      </m:sSub>
                    </m:oMath>
                  </m:oMathPara>
                </a14:m>
                <a:endParaRPr lang="en-US" sz="2800"/>
              </a:p>
            </p:txBody>
          </p:sp>
        </mc:Choice>
        <mc:Fallback xmlns="">
          <p:sp>
            <p:nvSpPr>
              <p:cNvPr id="6" name="Rectangle 5">
                <a:extLst>
                  <a:ext uri="{FF2B5EF4-FFF2-40B4-BE49-F238E27FC236}">
                    <a16:creationId xmlns:a16="http://schemas.microsoft.com/office/drawing/2014/main" id="{8148992C-78A3-9148-A717-A916227CA00C}"/>
                  </a:ext>
                </a:extLst>
              </p:cNvPr>
              <p:cNvSpPr>
                <a:spLocks noRot="1" noChangeAspect="1" noMove="1" noResize="1" noEditPoints="1" noAdjustHandles="1" noChangeArrowheads="1" noChangeShapeType="1" noTextEdit="1"/>
              </p:cNvSpPr>
              <p:nvPr/>
            </p:nvSpPr>
            <p:spPr>
              <a:xfrm>
                <a:off x="5257800" y="1750817"/>
                <a:ext cx="695510" cy="523220"/>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Rectangle 33">
                <a:extLst>
                  <a:ext uri="{FF2B5EF4-FFF2-40B4-BE49-F238E27FC236}">
                    <a16:creationId xmlns:a16="http://schemas.microsoft.com/office/drawing/2014/main" id="{5CA40F56-D7CD-264E-AA79-05AA160294CC}"/>
                  </a:ext>
                </a:extLst>
              </p:cNvPr>
              <p:cNvSpPr/>
              <p:nvPr/>
            </p:nvSpPr>
            <p:spPr>
              <a:xfrm>
                <a:off x="5243235" y="2486680"/>
                <a:ext cx="70378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800" i="1">
                              <a:latin typeface="Cambria Math" panose="02040503050406030204" pitchFamily="18" charset="0"/>
                            </a:rPr>
                          </m:ctrlPr>
                        </m:sSubPr>
                        <m:e>
                          <m:r>
                            <a:rPr lang="en-US" sz="2800" i="1">
                              <a:latin typeface="Cambria Math" panose="02040503050406030204" pitchFamily="18" charset="0"/>
                            </a:rPr>
                            <m:t>𝑤</m:t>
                          </m:r>
                        </m:e>
                        <m:sub>
                          <m:r>
                            <a:rPr lang="en-US" sz="2800" i="1">
                              <a:latin typeface="Cambria Math" panose="02040503050406030204" pitchFamily="18" charset="0"/>
                            </a:rPr>
                            <m:t>2</m:t>
                          </m:r>
                        </m:sub>
                      </m:sSub>
                    </m:oMath>
                  </m:oMathPara>
                </a14:m>
                <a:endParaRPr lang="en-US" sz="2800"/>
              </a:p>
            </p:txBody>
          </p:sp>
        </mc:Choice>
        <mc:Fallback xmlns="">
          <p:sp>
            <p:nvSpPr>
              <p:cNvPr id="34" name="Rectangle 33">
                <a:extLst>
                  <a:ext uri="{FF2B5EF4-FFF2-40B4-BE49-F238E27FC236}">
                    <a16:creationId xmlns:a16="http://schemas.microsoft.com/office/drawing/2014/main" id="{5CA40F56-D7CD-264E-AA79-05AA160294CC}"/>
                  </a:ext>
                </a:extLst>
              </p:cNvPr>
              <p:cNvSpPr>
                <a:spLocks noRot="1" noChangeAspect="1" noMove="1" noResize="1" noEditPoints="1" noAdjustHandles="1" noChangeArrowheads="1" noChangeShapeType="1" noTextEdit="1"/>
              </p:cNvSpPr>
              <p:nvPr/>
            </p:nvSpPr>
            <p:spPr>
              <a:xfrm>
                <a:off x="5243235" y="2486680"/>
                <a:ext cx="703782" cy="523220"/>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Rectangle 34">
                <a:extLst>
                  <a:ext uri="{FF2B5EF4-FFF2-40B4-BE49-F238E27FC236}">
                    <a16:creationId xmlns:a16="http://schemas.microsoft.com/office/drawing/2014/main" id="{3AFA5CC0-05FB-6544-8006-3C9297EC7B77}"/>
                  </a:ext>
                </a:extLst>
              </p:cNvPr>
              <p:cNvSpPr/>
              <p:nvPr/>
            </p:nvSpPr>
            <p:spPr>
              <a:xfrm>
                <a:off x="5242441" y="3297426"/>
                <a:ext cx="71506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800" i="1">
                              <a:latin typeface="Cambria Math" panose="02040503050406030204" pitchFamily="18" charset="0"/>
                            </a:rPr>
                          </m:ctrlPr>
                        </m:sSubPr>
                        <m:e>
                          <m:r>
                            <a:rPr lang="en-US" sz="2800" i="1">
                              <a:latin typeface="Cambria Math" panose="02040503050406030204" pitchFamily="18" charset="0"/>
                            </a:rPr>
                            <m:t>𝑤</m:t>
                          </m:r>
                        </m:e>
                        <m:sub>
                          <m:r>
                            <a:rPr lang="en-US" sz="2800" i="1">
                              <a:latin typeface="Cambria Math" panose="02040503050406030204" pitchFamily="18" charset="0"/>
                            </a:rPr>
                            <m:t>𝑛</m:t>
                          </m:r>
                        </m:sub>
                      </m:sSub>
                    </m:oMath>
                  </m:oMathPara>
                </a14:m>
                <a:endParaRPr lang="en-US" sz="2800"/>
              </a:p>
            </p:txBody>
          </p:sp>
        </mc:Choice>
        <mc:Fallback xmlns="">
          <p:sp>
            <p:nvSpPr>
              <p:cNvPr id="35" name="Rectangle 34">
                <a:extLst>
                  <a:ext uri="{FF2B5EF4-FFF2-40B4-BE49-F238E27FC236}">
                    <a16:creationId xmlns:a16="http://schemas.microsoft.com/office/drawing/2014/main" id="{3AFA5CC0-05FB-6544-8006-3C9297EC7B77}"/>
                  </a:ext>
                </a:extLst>
              </p:cNvPr>
              <p:cNvSpPr>
                <a:spLocks noRot="1" noChangeAspect="1" noMove="1" noResize="1" noEditPoints="1" noAdjustHandles="1" noChangeArrowheads="1" noChangeShapeType="1" noTextEdit="1"/>
              </p:cNvSpPr>
              <p:nvPr/>
            </p:nvSpPr>
            <p:spPr>
              <a:xfrm>
                <a:off x="5242441" y="3297426"/>
                <a:ext cx="715068" cy="523220"/>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74FF0CC7-8769-634A-9FE3-2899B1669DEE}"/>
                  </a:ext>
                </a:extLst>
              </p:cNvPr>
              <p:cNvSpPr/>
              <p:nvPr/>
            </p:nvSpPr>
            <p:spPr>
              <a:xfrm>
                <a:off x="7527108" y="2541118"/>
                <a:ext cx="49058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rPr>
                        <m:t>𝑦</m:t>
                      </m:r>
                    </m:oMath>
                  </m:oMathPara>
                </a14:m>
                <a:endParaRPr lang="en-US" sz="2800"/>
              </a:p>
            </p:txBody>
          </p:sp>
        </mc:Choice>
        <mc:Fallback xmlns="">
          <p:sp>
            <p:nvSpPr>
              <p:cNvPr id="7" name="Rectangle 6">
                <a:extLst>
                  <a:ext uri="{FF2B5EF4-FFF2-40B4-BE49-F238E27FC236}">
                    <a16:creationId xmlns:a16="http://schemas.microsoft.com/office/drawing/2014/main" id="{74FF0CC7-8769-634A-9FE3-2899B1669DEE}"/>
                  </a:ext>
                </a:extLst>
              </p:cNvPr>
              <p:cNvSpPr>
                <a:spLocks noRot="1" noChangeAspect="1" noMove="1" noResize="1" noEditPoints="1" noAdjustHandles="1" noChangeArrowheads="1" noChangeShapeType="1" noTextEdit="1"/>
              </p:cNvSpPr>
              <p:nvPr/>
            </p:nvSpPr>
            <p:spPr>
              <a:xfrm>
                <a:off x="7527108" y="2541118"/>
                <a:ext cx="490584" cy="523220"/>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Rectangle 36">
                <a:extLst>
                  <a:ext uri="{FF2B5EF4-FFF2-40B4-BE49-F238E27FC236}">
                    <a16:creationId xmlns:a16="http://schemas.microsoft.com/office/drawing/2014/main" id="{6A6C7EA2-A552-5C46-9DE2-1A86F72F57C0}"/>
                  </a:ext>
                </a:extLst>
              </p:cNvPr>
              <p:cNvSpPr/>
              <p:nvPr/>
            </p:nvSpPr>
            <p:spPr>
              <a:xfrm>
                <a:off x="6369787" y="2721849"/>
                <a:ext cx="580608" cy="70788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l-GR" sz="4000" i="1">
                          <a:latin typeface="Cambria Math" panose="02040503050406030204" pitchFamily="18" charset="0"/>
                          <a:ea typeface="Cambria Math" panose="02040503050406030204" pitchFamily="18" charset="0"/>
                        </a:rPr>
                        <m:t>Σ</m:t>
                      </m:r>
                    </m:oMath>
                  </m:oMathPara>
                </a14:m>
                <a:endParaRPr lang="en-US" sz="4000"/>
              </a:p>
            </p:txBody>
          </p:sp>
        </mc:Choice>
        <mc:Fallback xmlns="">
          <p:sp>
            <p:nvSpPr>
              <p:cNvPr id="37" name="Rectangle 36">
                <a:extLst>
                  <a:ext uri="{FF2B5EF4-FFF2-40B4-BE49-F238E27FC236}">
                    <a16:creationId xmlns:a16="http://schemas.microsoft.com/office/drawing/2014/main" id="{6A6C7EA2-A552-5C46-9DE2-1A86F72F57C0}"/>
                  </a:ext>
                </a:extLst>
              </p:cNvPr>
              <p:cNvSpPr>
                <a:spLocks noRot="1" noChangeAspect="1" noMove="1" noResize="1" noEditPoints="1" noAdjustHandles="1" noChangeArrowheads="1" noChangeShapeType="1" noTextEdit="1"/>
              </p:cNvSpPr>
              <p:nvPr/>
            </p:nvSpPr>
            <p:spPr>
              <a:xfrm>
                <a:off x="6369787" y="2721849"/>
                <a:ext cx="580608" cy="707886"/>
              </a:xfrm>
              <a:prstGeom prst="rect">
                <a:avLst/>
              </a:prstGeom>
              <a:blipFill>
                <a:blip r:embed="rId11"/>
                <a:stretch>
                  <a:fillRect/>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0189C724-3958-824D-909F-476149C5C683}"/>
              </a:ext>
            </a:extLst>
          </p:cNvPr>
          <p:cNvSpPr txBox="1"/>
          <p:nvPr/>
        </p:nvSpPr>
        <p:spPr>
          <a:xfrm>
            <a:off x="7527108" y="1686024"/>
            <a:ext cx="3080754" cy="461665"/>
          </a:xfrm>
          <a:prstGeom prst="rect">
            <a:avLst/>
          </a:prstGeom>
          <a:noFill/>
        </p:spPr>
        <p:txBody>
          <a:bodyPr wrap="square" rtlCol="0">
            <a:spAutoFit/>
          </a:bodyPr>
          <a:lstStyle/>
          <a:p>
            <a:r>
              <a:rPr lang="en-US" sz="2400" dirty="0">
                <a:solidFill>
                  <a:srgbClr val="0070C0"/>
                </a:solidFill>
              </a:rPr>
              <a:t>Linear regression</a:t>
            </a:r>
          </a:p>
        </p:txBody>
      </p:sp>
      <p:grpSp>
        <p:nvGrpSpPr>
          <p:cNvPr id="11" name="Group 10">
            <a:extLst>
              <a:ext uri="{FF2B5EF4-FFF2-40B4-BE49-F238E27FC236}">
                <a16:creationId xmlns:a16="http://schemas.microsoft.com/office/drawing/2014/main" id="{833F997D-3B07-C249-A893-F8F6A5EC082B}"/>
              </a:ext>
            </a:extLst>
          </p:cNvPr>
          <p:cNvGrpSpPr/>
          <p:nvPr/>
        </p:nvGrpSpPr>
        <p:grpSpPr>
          <a:xfrm>
            <a:off x="8542589" y="3341669"/>
            <a:ext cx="2401573" cy="1931708"/>
            <a:chOff x="7018588" y="3341669"/>
            <a:chExt cx="2401573" cy="1931708"/>
          </a:xfrm>
        </p:grpSpPr>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C72C9989-07C7-A44C-A0F3-1C9B891FE97C}"/>
                    </a:ext>
                  </a:extLst>
                </p:cNvPr>
                <p:cNvSpPr txBox="1"/>
                <p:nvPr/>
              </p:nvSpPr>
              <p:spPr>
                <a:xfrm>
                  <a:off x="7543485" y="3341669"/>
                  <a:ext cx="1351780" cy="136062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2400" i="1">
                                <a:latin typeface="Cambria Math" panose="02040503050406030204" pitchFamily="18" charset="0"/>
                              </a:rPr>
                            </m:ctrlPr>
                          </m:dPr>
                          <m:e>
                            <m:m>
                              <m:mPr>
                                <m:mcs>
                                  <m:mc>
                                    <m:mcPr>
                                      <m:count m:val="1"/>
                                      <m:mcJc m:val="center"/>
                                    </m:mcPr>
                                  </m:mc>
                                </m:mcs>
                                <m:ctrlPr>
                                  <a:rPr lang="en-US" sz="2400" i="1">
                                    <a:latin typeface="Cambria Math" panose="02040503050406030204" pitchFamily="18" charset="0"/>
                                  </a:rPr>
                                </m:ctrlPr>
                              </m:mPr>
                              <m:mr>
                                <m:e>
                                  <m:sSub>
                                    <m:sSubPr>
                                      <m:ctrlPr>
                                        <a:rPr lang="en-US" sz="2400" i="1">
                                          <a:latin typeface="Cambria Math" panose="02040503050406030204" pitchFamily="18" charset="0"/>
                                        </a:rPr>
                                      </m:ctrlPr>
                                    </m:sSubPr>
                                    <m:e>
                                      <m:r>
                                        <a:rPr lang="en-US" sz="2400" i="1">
                                          <a:latin typeface="Cambria Math" panose="02040503050406030204" pitchFamily="18" charset="0"/>
                                        </a:rPr>
                                        <m:t>𝑤</m:t>
                                      </m:r>
                                    </m:e>
                                    <m:sub>
                                      <m:r>
                                        <a:rPr lang="en-US" sz="2400" i="1">
                                          <a:latin typeface="Cambria Math" panose="02040503050406030204" pitchFamily="18" charset="0"/>
                                        </a:rPr>
                                        <m:t>1</m:t>
                                      </m:r>
                                    </m:sub>
                                  </m:sSub>
                                </m:e>
                              </m:mr>
                              <m:mr>
                                <m:e>
                                  <m:sSub>
                                    <m:sSubPr>
                                      <m:ctrlPr>
                                        <a:rPr lang="en-US" sz="2400" i="1">
                                          <a:latin typeface="Cambria Math" panose="02040503050406030204" pitchFamily="18" charset="0"/>
                                        </a:rPr>
                                      </m:ctrlPr>
                                    </m:sSubPr>
                                    <m:e>
                                      <m:r>
                                        <a:rPr lang="en-US" sz="2400" i="1">
                                          <a:latin typeface="Cambria Math" panose="02040503050406030204" pitchFamily="18" charset="0"/>
                                        </a:rPr>
                                        <m:t>𝑤</m:t>
                                      </m:r>
                                    </m:e>
                                    <m:sub>
                                      <m:r>
                                        <a:rPr lang="en-US" sz="2400" i="1">
                                          <a:latin typeface="Cambria Math" panose="02040503050406030204" pitchFamily="18" charset="0"/>
                                        </a:rPr>
                                        <m:t>2</m:t>
                                      </m:r>
                                    </m:sub>
                                  </m:sSub>
                                </m:e>
                              </m:mr>
                              <m:mr>
                                <m:e>
                                  <m:m>
                                    <m:mPr>
                                      <m:mcs>
                                        <m:mc>
                                          <m:mcPr>
                                            <m:count m:val="1"/>
                                            <m:mcJc m:val="center"/>
                                          </m:mcPr>
                                        </m:mc>
                                      </m:mcs>
                                      <m:ctrlPr>
                                        <a:rPr lang="en-US" sz="2400" i="1">
                                          <a:latin typeface="Cambria Math" panose="02040503050406030204" pitchFamily="18" charset="0"/>
                                        </a:rPr>
                                      </m:ctrlPr>
                                    </m:mPr>
                                    <m:mr>
                                      <m:e>
                                        <m:r>
                                          <m:rPr>
                                            <m:brk m:alnAt="7"/>
                                          </m:rPr>
                                          <a:rPr lang="en-US" sz="2400" i="1">
                                            <a:latin typeface="Cambria Math" panose="02040503050406030204" pitchFamily="18" charset="0"/>
                                          </a:rPr>
                                          <m:t>⋮</m:t>
                                        </m:r>
                                      </m:e>
                                    </m:mr>
                                    <m:mr>
                                      <m:e>
                                        <m:sSub>
                                          <m:sSubPr>
                                            <m:ctrlPr>
                                              <a:rPr lang="en-US" sz="2400" i="1">
                                                <a:latin typeface="Cambria Math" panose="02040503050406030204" pitchFamily="18" charset="0"/>
                                              </a:rPr>
                                            </m:ctrlPr>
                                          </m:sSubPr>
                                          <m:e>
                                            <m:r>
                                              <a:rPr lang="en-US" sz="2400" i="1">
                                                <a:latin typeface="Cambria Math" panose="02040503050406030204" pitchFamily="18" charset="0"/>
                                              </a:rPr>
                                              <m:t>𝑤</m:t>
                                            </m:r>
                                          </m:e>
                                          <m:sub>
                                            <m:r>
                                              <a:rPr lang="en-US" sz="2400" i="1">
                                                <a:latin typeface="Cambria Math" panose="02040503050406030204" pitchFamily="18" charset="0"/>
                                              </a:rPr>
                                              <m:t>𝑛</m:t>
                                            </m:r>
                                          </m:sub>
                                        </m:sSub>
                                      </m:e>
                                    </m:mr>
                                  </m:m>
                                </m:e>
                              </m:mr>
                            </m:m>
                          </m:e>
                        </m:d>
                        <m:r>
                          <a:rPr lang="en-US" sz="2400" i="1">
                            <a:latin typeface="Cambria Math" panose="02040503050406030204" pitchFamily="18" charset="0"/>
                          </a:rPr>
                          <m:t>=</m:t>
                        </m:r>
                        <m:r>
                          <m:rPr>
                            <m:sty m:val="p"/>
                          </m:rPr>
                          <a:rPr lang="en-US" sz="2400">
                            <a:latin typeface="Cambria Math" panose="02040503050406030204" pitchFamily="18" charset="0"/>
                          </a:rPr>
                          <m:t>w</m:t>
                        </m:r>
                      </m:oMath>
                    </m:oMathPara>
                  </a14:m>
                  <a:endParaRPr lang="en-US" sz="2400" dirty="0"/>
                </a:p>
              </p:txBody>
            </p:sp>
          </mc:Choice>
          <mc:Fallback xmlns="">
            <p:sp>
              <p:nvSpPr>
                <p:cNvPr id="10" name="TextBox 9">
                  <a:extLst>
                    <a:ext uri="{FF2B5EF4-FFF2-40B4-BE49-F238E27FC236}">
                      <a16:creationId xmlns:a16="http://schemas.microsoft.com/office/drawing/2014/main" id="{C72C9989-07C7-A44C-A0F3-1C9B891FE97C}"/>
                    </a:ext>
                  </a:extLst>
                </p:cNvPr>
                <p:cNvSpPr txBox="1">
                  <a:spLocks noRot="1" noChangeAspect="1" noMove="1" noResize="1" noEditPoints="1" noAdjustHandles="1" noChangeArrowheads="1" noChangeShapeType="1" noTextEdit="1"/>
                </p:cNvSpPr>
                <p:nvPr/>
              </p:nvSpPr>
              <p:spPr>
                <a:xfrm>
                  <a:off x="7543485" y="3341669"/>
                  <a:ext cx="1351780" cy="1360629"/>
                </a:xfrm>
                <a:prstGeom prst="rect">
                  <a:avLst/>
                </a:prstGeom>
                <a:blipFill>
                  <a:blip r:embed="rId12"/>
                  <a:stretch>
                    <a:fillRect r="-1869" b="-1852"/>
                  </a:stretch>
                </a:blipFill>
              </p:spPr>
              <p:txBody>
                <a:bodyPr/>
                <a:lstStyle/>
                <a:p>
                  <a:r>
                    <a:rPr lang="en-US">
                      <a:noFill/>
                    </a:rPr>
                    <a:t> </a:t>
                  </a:r>
                </a:p>
              </p:txBody>
            </p:sp>
          </mc:Fallback>
        </mc:AlternateContent>
        <p:sp>
          <p:nvSpPr>
            <p:cNvPr id="33" name="TextBox 32">
              <a:extLst>
                <a:ext uri="{FF2B5EF4-FFF2-40B4-BE49-F238E27FC236}">
                  <a16:creationId xmlns:a16="http://schemas.microsoft.com/office/drawing/2014/main" id="{A96AFBA7-DB4C-8142-BBB0-74494D509899}"/>
                </a:ext>
              </a:extLst>
            </p:cNvPr>
            <p:cNvSpPr txBox="1"/>
            <p:nvPr/>
          </p:nvSpPr>
          <p:spPr>
            <a:xfrm>
              <a:off x="7018588" y="4811712"/>
              <a:ext cx="2401573" cy="461665"/>
            </a:xfrm>
            <a:prstGeom prst="rect">
              <a:avLst/>
            </a:prstGeom>
            <a:noFill/>
          </p:spPr>
          <p:txBody>
            <a:bodyPr wrap="square" rtlCol="0">
              <a:spAutoFit/>
            </a:bodyPr>
            <a:lstStyle/>
            <a:p>
              <a:r>
                <a:rPr lang="en-US" sz="2400" dirty="0">
                  <a:solidFill>
                    <a:srgbClr val="0070C0"/>
                  </a:solidFill>
                </a:rPr>
                <a:t>Weight vector</a:t>
              </a:r>
            </a:p>
          </p:txBody>
        </p:sp>
      </p:grpSp>
    </p:spTree>
    <p:extLst>
      <p:ext uri="{BB962C8B-B14F-4D97-AF65-F5344CB8AC3E}">
        <p14:creationId xmlns:p14="http://schemas.microsoft.com/office/powerpoint/2010/main" val="3218603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48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7" grpId="0"/>
      <p:bldP spid="4" grpId="0"/>
      <p:bldP spid="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normAutofit fontScale="90000"/>
          </a:bodyPr>
          <a:lstStyle/>
          <a:p>
            <a:r>
              <a:rPr lang="en-US"/>
              <a:t>Linear Perceptron</a:t>
            </a:r>
            <a:endParaRPr lang="en-US" sz="2800"/>
          </a:p>
        </p:txBody>
      </p:sp>
      <p:sp>
        <p:nvSpPr>
          <p:cNvPr id="21507" name="Rectangle 3"/>
          <p:cNvSpPr>
            <a:spLocks noGrp="1" noChangeArrowheads="1"/>
          </p:cNvSpPr>
          <p:nvPr>
            <p:ph type="body" sz="half" idx="1"/>
          </p:nvPr>
        </p:nvSpPr>
        <p:spPr>
          <a:xfrm>
            <a:off x="1968098" y="1369616"/>
            <a:ext cx="4078287" cy="3276600"/>
          </a:xfrm>
        </p:spPr>
        <p:txBody>
          <a:bodyPr/>
          <a:lstStyle/>
          <a:p>
            <a:r>
              <a:rPr lang="en-US">
                <a:latin typeface="Times New Roman" panose="02020603050405020304" pitchFamily="18" charset="0"/>
                <a:cs typeface="Times New Roman" panose="02020603050405020304" pitchFamily="18" charset="0"/>
              </a:rPr>
              <a:t>XOR (exclusive OR) problem</a:t>
            </a:r>
          </a:p>
          <a:p>
            <a:r>
              <a:rPr lang="en-US">
                <a:latin typeface="Times New Roman" panose="02020603050405020304" pitchFamily="18" charset="0"/>
                <a:cs typeface="Times New Roman" panose="02020603050405020304" pitchFamily="18" charset="0"/>
              </a:rPr>
              <a:t>0+0=0</a:t>
            </a:r>
          </a:p>
          <a:p>
            <a:r>
              <a:rPr lang="en-US">
                <a:latin typeface="Times New Roman" panose="02020603050405020304" pitchFamily="18" charset="0"/>
                <a:cs typeface="Times New Roman" panose="02020603050405020304" pitchFamily="18" charset="0"/>
              </a:rPr>
              <a:t>1+1=2=0  mod 2</a:t>
            </a:r>
          </a:p>
          <a:p>
            <a:r>
              <a:rPr lang="en-US">
                <a:latin typeface="Times New Roman" panose="02020603050405020304" pitchFamily="18" charset="0"/>
                <a:cs typeface="Times New Roman" panose="02020603050405020304" pitchFamily="18" charset="0"/>
              </a:rPr>
              <a:t>1+0=1</a:t>
            </a:r>
          </a:p>
          <a:p>
            <a:r>
              <a:rPr lang="en-US">
                <a:latin typeface="Times New Roman" panose="02020603050405020304" pitchFamily="18" charset="0"/>
                <a:cs typeface="Times New Roman" panose="02020603050405020304" pitchFamily="18" charset="0"/>
              </a:rPr>
              <a:t>0+1=1</a:t>
            </a:r>
          </a:p>
        </p:txBody>
      </p:sp>
      <p:grpSp>
        <p:nvGrpSpPr>
          <p:cNvPr id="4" name="Group 3">
            <a:extLst>
              <a:ext uri="{FF2B5EF4-FFF2-40B4-BE49-F238E27FC236}">
                <a16:creationId xmlns:a16="http://schemas.microsoft.com/office/drawing/2014/main" id="{CC0D2325-E26C-944C-B704-98C7C3C759C1}"/>
              </a:ext>
            </a:extLst>
          </p:cNvPr>
          <p:cNvGrpSpPr/>
          <p:nvPr/>
        </p:nvGrpSpPr>
        <p:grpSpPr>
          <a:xfrm>
            <a:off x="6483675" y="1327150"/>
            <a:ext cx="3505200" cy="2514600"/>
            <a:chOff x="5070240" y="1905000"/>
            <a:chExt cx="3505200" cy="2514600"/>
          </a:xfrm>
        </p:grpSpPr>
        <p:sp>
          <p:nvSpPr>
            <p:cNvPr id="21510" name="Line 6"/>
            <p:cNvSpPr>
              <a:spLocks noChangeShapeType="1"/>
            </p:cNvSpPr>
            <p:nvPr/>
          </p:nvSpPr>
          <p:spPr bwMode="auto">
            <a:xfrm>
              <a:off x="5070240" y="3763665"/>
              <a:ext cx="3505200" cy="0"/>
            </a:xfrm>
            <a:prstGeom prst="line">
              <a:avLst/>
            </a:prstGeom>
            <a:noFill/>
            <a:ln w="12700">
              <a:solidFill>
                <a:schemeClr val="tx1"/>
              </a:solidFill>
              <a:round/>
              <a:headEnd/>
              <a:tailEnd type="triangle" w="med" len="med"/>
            </a:ln>
          </p:spPr>
          <p:txBody>
            <a:bodyPr/>
            <a:lstStyle/>
            <a:p>
              <a:endParaRPr lang="en-US"/>
            </a:p>
          </p:txBody>
        </p:sp>
        <p:sp>
          <p:nvSpPr>
            <p:cNvPr id="21511" name="Line 7"/>
            <p:cNvSpPr>
              <a:spLocks noChangeShapeType="1"/>
            </p:cNvSpPr>
            <p:nvPr/>
          </p:nvSpPr>
          <p:spPr bwMode="auto">
            <a:xfrm flipV="1">
              <a:off x="5889637" y="1905000"/>
              <a:ext cx="0" cy="2514600"/>
            </a:xfrm>
            <a:prstGeom prst="line">
              <a:avLst/>
            </a:prstGeom>
            <a:noFill/>
            <a:ln w="12700">
              <a:solidFill>
                <a:schemeClr val="tx1"/>
              </a:solidFill>
              <a:round/>
              <a:headEnd/>
              <a:tailEnd type="triangle" w="med" len="med"/>
            </a:ln>
          </p:spPr>
          <p:txBody>
            <a:bodyPr/>
            <a:lstStyle/>
            <a:p>
              <a:endParaRPr lang="en-US"/>
            </a:p>
          </p:txBody>
        </p:sp>
        <p:sp>
          <p:nvSpPr>
            <p:cNvPr id="21512" name="Oval 8"/>
            <p:cNvSpPr>
              <a:spLocks noChangeArrowheads="1"/>
            </p:cNvSpPr>
            <p:nvPr/>
          </p:nvSpPr>
          <p:spPr bwMode="auto">
            <a:xfrm>
              <a:off x="5711343" y="3585766"/>
              <a:ext cx="311068" cy="282674"/>
            </a:xfrm>
            <a:prstGeom prst="ellipse">
              <a:avLst/>
            </a:prstGeom>
            <a:solidFill>
              <a:schemeClr val="accent1"/>
            </a:solidFill>
            <a:ln w="12700">
              <a:solidFill>
                <a:schemeClr val="tx1"/>
              </a:solidFill>
              <a:round/>
              <a:headEnd/>
              <a:tailEnd/>
            </a:ln>
          </p:spPr>
          <p:txBody>
            <a:bodyPr wrap="none" anchor="ctr"/>
            <a:lstStyle/>
            <a:p>
              <a:endParaRPr lang="en-US"/>
            </a:p>
          </p:txBody>
        </p:sp>
        <p:sp>
          <p:nvSpPr>
            <p:cNvPr id="21513" name="Oval 9"/>
            <p:cNvSpPr>
              <a:spLocks noChangeArrowheads="1"/>
            </p:cNvSpPr>
            <p:nvPr/>
          </p:nvSpPr>
          <p:spPr bwMode="auto">
            <a:xfrm>
              <a:off x="7714314" y="2309912"/>
              <a:ext cx="311068" cy="282674"/>
            </a:xfrm>
            <a:prstGeom prst="ellipse">
              <a:avLst/>
            </a:prstGeom>
            <a:solidFill>
              <a:schemeClr val="accent1"/>
            </a:solidFill>
            <a:ln w="12700">
              <a:solidFill>
                <a:schemeClr val="tx1"/>
              </a:solidFill>
              <a:round/>
              <a:headEnd/>
              <a:tailEnd/>
            </a:ln>
          </p:spPr>
          <p:txBody>
            <a:bodyPr wrap="none" anchor="ctr"/>
            <a:lstStyle/>
            <a:p>
              <a:endParaRPr lang="en-US"/>
            </a:p>
          </p:txBody>
        </p:sp>
        <p:sp>
          <p:nvSpPr>
            <p:cNvPr id="21514" name="Rectangle 10"/>
            <p:cNvSpPr>
              <a:spLocks noChangeArrowheads="1"/>
            </p:cNvSpPr>
            <p:nvPr/>
          </p:nvSpPr>
          <p:spPr bwMode="auto">
            <a:xfrm>
              <a:off x="5711343" y="2309912"/>
              <a:ext cx="402112" cy="319782"/>
            </a:xfrm>
            <a:prstGeom prst="rect">
              <a:avLst/>
            </a:prstGeom>
            <a:solidFill>
              <a:schemeClr val="hlink"/>
            </a:solidFill>
            <a:ln w="12700">
              <a:solidFill>
                <a:schemeClr val="tx1"/>
              </a:solidFill>
              <a:miter lim="800000"/>
              <a:headEnd/>
              <a:tailEnd/>
            </a:ln>
          </p:spPr>
          <p:txBody>
            <a:bodyPr wrap="none" anchor="ctr"/>
            <a:lstStyle/>
            <a:p>
              <a:endParaRPr lang="en-US"/>
            </a:p>
          </p:txBody>
        </p:sp>
        <p:sp>
          <p:nvSpPr>
            <p:cNvPr id="21515" name="Rectangle 11"/>
            <p:cNvSpPr>
              <a:spLocks noChangeArrowheads="1"/>
            </p:cNvSpPr>
            <p:nvPr/>
          </p:nvSpPr>
          <p:spPr bwMode="auto">
            <a:xfrm>
              <a:off x="7623270" y="3621782"/>
              <a:ext cx="402112" cy="319782"/>
            </a:xfrm>
            <a:prstGeom prst="rect">
              <a:avLst/>
            </a:prstGeom>
            <a:solidFill>
              <a:schemeClr val="hlink"/>
            </a:solidFill>
            <a:ln w="12700">
              <a:solidFill>
                <a:schemeClr val="tx1"/>
              </a:solidFill>
              <a:miter lim="800000"/>
              <a:headEnd/>
              <a:tailEnd/>
            </a:ln>
          </p:spPr>
          <p:txBody>
            <a:bodyPr wrap="none" anchor="ctr"/>
            <a:lstStyle/>
            <a:p>
              <a:endParaRPr lang="en-US"/>
            </a:p>
          </p:txBody>
        </p:sp>
      </p:grpSp>
      <p:sp>
        <p:nvSpPr>
          <p:cNvPr id="21516" name="Line 12"/>
          <p:cNvSpPr>
            <a:spLocks noChangeShapeType="1"/>
          </p:cNvSpPr>
          <p:nvPr/>
        </p:nvSpPr>
        <p:spPr bwMode="auto">
          <a:xfrm flipH="1" flipV="1">
            <a:off x="6578514" y="2465488"/>
            <a:ext cx="3224481" cy="19645"/>
          </a:xfrm>
          <a:prstGeom prst="line">
            <a:avLst/>
          </a:prstGeom>
          <a:noFill/>
          <a:ln w="50800">
            <a:solidFill>
              <a:schemeClr val="tx1"/>
            </a:solidFill>
            <a:prstDash val="lgDash"/>
            <a:round/>
            <a:headEnd/>
            <a:tailEnd/>
          </a:ln>
        </p:spPr>
        <p:txBody>
          <a:bodyPr/>
          <a:lstStyle/>
          <a:p>
            <a:endParaRPr lang="en-US"/>
          </a:p>
        </p:txBody>
      </p:sp>
      <p:sp>
        <p:nvSpPr>
          <p:cNvPr id="21509" name="Text Box 13"/>
          <p:cNvSpPr txBox="1">
            <a:spLocks noChangeArrowheads="1"/>
          </p:cNvSpPr>
          <p:nvPr/>
        </p:nvSpPr>
        <p:spPr bwMode="auto">
          <a:xfrm>
            <a:off x="6518835" y="3886500"/>
            <a:ext cx="3657600" cy="830997"/>
          </a:xfrm>
          <a:prstGeom prst="rect">
            <a:avLst/>
          </a:prstGeom>
          <a:noFill/>
          <a:ln w="9525">
            <a:noFill/>
            <a:miter lim="800000"/>
            <a:headEnd/>
            <a:tailEnd/>
          </a:ln>
        </p:spPr>
        <p:txBody>
          <a:bodyPr>
            <a:spAutoFit/>
          </a:bodyPr>
          <a:lstStyle/>
          <a:p>
            <a:pPr>
              <a:spcBef>
                <a:spcPct val="50000"/>
              </a:spcBef>
            </a:pPr>
            <a:r>
              <a:rPr lang="en-GB" sz="2400">
                <a:latin typeface="Times New Roman" pitchFamily="18" charset="0"/>
              </a:rPr>
              <a:t>Linear perceptron generates a linear  decision boundary</a:t>
            </a:r>
          </a:p>
        </p:txBody>
      </p:sp>
      <p:sp>
        <p:nvSpPr>
          <p:cNvPr id="5" name="Rectangle 4">
            <a:extLst>
              <a:ext uri="{FF2B5EF4-FFF2-40B4-BE49-F238E27FC236}">
                <a16:creationId xmlns:a16="http://schemas.microsoft.com/office/drawing/2014/main" id="{68AD3B45-BB4B-8D4E-BBA8-3E74230E2496}"/>
              </a:ext>
            </a:extLst>
          </p:cNvPr>
          <p:cNvSpPr/>
          <p:nvPr/>
        </p:nvSpPr>
        <p:spPr>
          <a:xfrm>
            <a:off x="3320075" y="5317396"/>
            <a:ext cx="5716630" cy="523220"/>
          </a:xfrm>
          <a:prstGeom prst="rect">
            <a:avLst/>
          </a:prstGeom>
        </p:spPr>
        <p:txBody>
          <a:bodyPr wrap="none">
            <a:spAutoFit/>
          </a:bodyPr>
          <a:lstStyle/>
          <a:p>
            <a:r>
              <a:rPr lang="en-US" sz="2800">
                <a:solidFill>
                  <a:srgbClr val="FF0000"/>
                </a:solidFill>
                <a:latin typeface="Times New Roman" panose="02020603050405020304" pitchFamily="18" charset="0"/>
                <a:cs typeface="Times New Roman" panose="02020603050405020304" pitchFamily="18" charset="0"/>
              </a:rPr>
              <a:t>Linear perceptron does not work here!</a:t>
            </a:r>
          </a:p>
        </p:txBody>
      </p:sp>
    </p:spTree>
    <p:extLst>
      <p:ext uri="{BB962C8B-B14F-4D97-AF65-F5344CB8AC3E}">
        <p14:creationId xmlns:p14="http://schemas.microsoft.com/office/powerpoint/2010/main" val="3264416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5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150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16" grpId="0" animBg="1"/>
      <p:bldP spid="21509" grpId="0"/>
      <p:bldP spid="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r>
              <a:rPr lang="en-US"/>
              <a:t>Multi-Layer Perceptron</a:t>
            </a:r>
            <a:endParaRPr lang="en-US" sz="2400"/>
          </a:p>
        </p:txBody>
      </p:sp>
      <mc:AlternateContent xmlns:mc="http://schemas.openxmlformats.org/markup-compatibility/2006" xmlns:a14="http://schemas.microsoft.com/office/drawing/2010/main">
        <mc:Choice Requires="a14">
          <p:sp>
            <p:nvSpPr>
              <p:cNvPr id="19459" name="Rectangle 3"/>
              <p:cNvSpPr>
                <a:spLocks noGrp="1" noChangeArrowheads="1"/>
              </p:cNvSpPr>
              <p:nvPr>
                <p:ph type="body" idx="1"/>
              </p:nvPr>
            </p:nvSpPr>
            <p:spPr>
              <a:xfrm>
                <a:off x="1905000" y="1143000"/>
                <a:ext cx="8534400" cy="5105400"/>
              </a:xfrm>
            </p:spPr>
            <p:txBody>
              <a:bodyPr/>
              <a:lstStyle/>
              <a:p>
                <a:pPr>
                  <a:spcBef>
                    <a:spcPts val="0"/>
                  </a:spcBef>
                  <a:spcAft>
                    <a:spcPts val="1200"/>
                  </a:spcAft>
                </a:pPr>
                <a:r>
                  <a:rPr lang="en-GB" sz="2400" dirty="0"/>
                  <a:t>Multi-layer perceptron (MLP) is fully connected </a:t>
                </a:r>
                <a:r>
                  <a:rPr lang="en-GB" sz="2400" b="1" dirty="0"/>
                  <a:t>feed-forward</a:t>
                </a:r>
                <a:r>
                  <a:rPr lang="en-GB" sz="2400" dirty="0"/>
                  <a:t> NN</a:t>
                </a:r>
              </a:p>
              <a:p>
                <a:pPr>
                  <a:spcBef>
                    <a:spcPts val="0"/>
                  </a:spcBef>
                  <a:spcAft>
                    <a:spcPts val="1200"/>
                  </a:spcAft>
                </a:pPr>
                <a:r>
                  <a:rPr lang="en-GB" sz="2400" dirty="0"/>
                  <a:t>It is formed from layered nodes with </a:t>
                </a:r>
                <a:r>
                  <a:rPr lang="en-GB" sz="2400" b="1" dirty="0"/>
                  <a:t>activation function (</a:t>
                </a:r>
                <a14:m>
                  <m:oMath xmlns:m="http://schemas.openxmlformats.org/officeDocument/2006/math">
                    <m:r>
                      <a:rPr lang="en-US" sz="2400" b="1" i="1" smtClean="0">
                        <a:latin typeface="Cambria Math" panose="02040503050406030204" pitchFamily="18" charset="0"/>
                      </a:rPr>
                      <m:t>𝒈</m:t>
                    </m:r>
                  </m:oMath>
                </a14:m>
                <a:r>
                  <a:rPr lang="en-GB" sz="2400" b="1" dirty="0"/>
                  <a:t>),</a:t>
                </a:r>
                <a:r>
                  <a:rPr lang="en-GB" sz="2400" dirty="0"/>
                  <a:t> such as identify (input=output </a:t>
                </a:r>
                <a:r>
                  <a:rPr lang="en-GB" sz="2400" dirty="0">
                    <a:sym typeface="Wingdings" panose="05000000000000000000" pitchFamily="2" charset="2"/>
                  </a:rPr>
                  <a:t> linear</a:t>
                </a:r>
                <a:r>
                  <a:rPr lang="en-GB" sz="2400" dirty="0"/>
                  <a:t>),  sigmoidal (nonlinear), rectifier (i.e. RELU, also nonlinear), etc.</a:t>
                </a:r>
              </a:p>
              <a:p>
                <a:pPr>
                  <a:spcBef>
                    <a:spcPts val="0"/>
                  </a:spcBef>
                  <a:spcAft>
                    <a:spcPts val="1200"/>
                  </a:spcAft>
                </a:pPr>
                <a:r>
                  <a:rPr lang="en-US" sz="2400" dirty="0"/>
                  <a:t>It can realize any logical function</a:t>
                </a:r>
                <a:endParaRPr lang="en-GB" sz="2400" dirty="0"/>
              </a:p>
              <a:p>
                <a:pPr>
                  <a:spcBef>
                    <a:spcPts val="0"/>
                  </a:spcBef>
                  <a:spcAft>
                    <a:spcPts val="1200"/>
                  </a:spcAft>
                </a:pPr>
                <a:r>
                  <a:rPr lang="en-GB" sz="2400" dirty="0"/>
                  <a:t>It is commonly trained using </a:t>
                </a:r>
                <a:r>
                  <a:rPr lang="en-GB" sz="2400" b="1" dirty="0"/>
                  <a:t>gradient descent</a:t>
                </a:r>
                <a:r>
                  <a:rPr lang="en-GB" sz="2400" dirty="0"/>
                  <a:t> on a mean squared error loss function (for regression), using a technique known as </a:t>
                </a:r>
                <a:r>
                  <a:rPr lang="en-GB" sz="2400" b="1" dirty="0"/>
                  <a:t>error back propagation</a:t>
                </a:r>
                <a:r>
                  <a:rPr lang="en-GB" sz="2400" dirty="0"/>
                  <a:t> to compute the gradients</a:t>
                </a:r>
              </a:p>
              <a:p>
                <a:pPr>
                  <a:spcBef>
                    <a:spcPts val="0"/>
                  </a:spcBef>
                  <a:spcAft>
                    <a:spcPts val="1200"/>
                  </a:spcAft>
                </a:pPr>
                <a:r>
                  <a:rPr lang="en-GB" sz="2400" dirty="0"/>
                  <a:t>Widely applied to many prediction and classification problems</a:t>
                </a:r>
              </a:p>
              <a:p>
                <a:pPr>
                  <a:lnSpc>
                    <a:spcPct val="80000"/>
                  </a:lnSpc>
                </a:pPr>
                <a:endParaRPr lang="en-US" sz="2400" dirty="0"/>
              </a:p>
            </p:txBody>
          </p:sp>
        </mc:Choice>
        <mc:Fallback xmlns="">
          <p:sp>
            <p:nvSpPr>
              <p:cNvPr id="19459" name="Rectangle 3"/>
              <p:cNvSpPr>
                <a:spLocks noGrp="1" noRot="1" noChangeAspect="1" noMove="1" noResize="1" noEditPoints="1" noAdjustHandles="1" noChangeArrowheads="1" noChangeShapeType="1" noTextEdit="1"/>
              </p:cNvSpPr>
              <p:nvPr>
                <p:ph type="body" idx="1"/>
              </p:nvPr>
            </p:nvSpPr>
            <p:spPr>
              <a:xfrm>
                <a:off x="1905000" y="1143000"/>
                <a:ext cx="8534400" cy="5105400"/>
              </a:xfrm>
              <a:blipFill>
                <a:blip r:embed="rId3"/>
                <a:stretch>
                  <a:fillRect l="-1000" t="-1673" r="-1714"/>
                </a:stretch>
              </a:blipFill>
            </p:spPr>
            <p:txBody>
              <a:bodyPr/>
              <a:lstStyle/>
              <a:p>
                <a:r>
                  <a:rPr lang="en-US">
                    <a:noFill/>
                  </a:rPr>
                  <a:t> </a:t>
                </a:r>
              </a:p>
            </p:txBody>
          </p:sp>
        </mc:Fallback>
      </mc:AlternateContent>
    </p:spTree>
    <p:extLst>
      <p:ext uri="{BB962C8B-B14F-4D97-AF65-F5344CB8AC3E}">
        <p14:creationId xmlns:p14="http://schemas.microsoft.com/office/powerpoint/2010/main" val="38204184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r>
              <a:rPr lang="en-US" dirty="0"/>
              <a:t>Multi-Layer Perceptron</a:t>
            </a:r>
          </a:p>
        </p:txBody>
      </p:sp>
      <p:grpSp>
        <p:nvGrpSpPr>
          <p:cNvPr id="2" name="Group 42"/>
          <p:cNvGrpSpPr>
            <a:grpSpLocks/>
          </p:cNvGrpSpPr>
          <p:nvPr/>
        </p:nvGrpSpPr>
        <p:grpSpPr bwMode="auto">
          <a:xfrm>
            <a:off x="2365375" y="1149131"/>
            <a:ext cx="7848600" cy="3730842"/>
            <a:chOff x="432" y="919"/>
            <a:chExt cx="5136" cy="2400"/>
          </a:xfrm>
        </p:grpSpPr>
        <p:sp>
          <p:nvSpPr>
            <p:cNvPr id="22536" name="Oval 5"/>
            <p:cNvSpPr>
              <a:spLocks noChangeArrowheads="1"/>
            </p:cNvSpPr>
            <p:nvPr/>
          </p:nvSpPr>
          <p:spPr bwMode="auto">
            <a:xfrm>
              <a:off x="1248" y="2791"/>
              <a:ext cx="528" cy="528"/>
            </a:xfrm>
            <a:prstGeom prst="ellipse">
              <a:avLst/>
            </a:prstGeom>
            <a:noFill/>
            <a:ln w="25400">
              <a:solidFill>
                <a:schemeClr val="tx1"/>
              </a:solidFill>
              <a:round/>
              <a:headEnd/>
              <a:tailEnd/>
            </a:ln>
          </p:spPr>
          <p:txBody>
            <a:bodyPr wrap="none" anchor="ctr"/>
            <a:lstStyle/>
            <a:p>
              <a:endParaRPr lang="en-US"/>
            </a:p>
          </p:txBody>
        </p:sp>
        <p:sp>
          <p:nvSpPr>
            <p:cNvPr id="22537" name="Oval 7"/>
            <p:cNvSpPr>
              <a:spLocks noChangeArrowheads="1"/>
            </p:cNvSpPr>
            <p:nvPr/>
          </p:nvSpPr>
          <p:spPr bwMode="auto">
            <a:xfrm>
              <a:off x="1248" y="919"/>
              <a:ext cx="528" cy="528"/>
            </a:xfrm>
            <a:prstGeom prst="ellipse">
              <a:avLst/>
            </a:prstGeom>
            <a:noFill/>
            <a:ln w="25400">
              <a:solidFill>
                <a:schemeClr val="tx1"/>
              </a:solidFill>
              <a:round/>
              <a:headEnd/>
              <a:tailEnd/>
            </a:ln>
          </p:spPr>
          <p:txBody>
            <a:bodyPr wrap="none" anchor="ctr"/>
            <a:lstStyle/>
            <a:p>
              <a:endParaRPr lang="en-US"/>
            </a:p>
          </p:txBody>
        </p:sp>
        <p:sp>
          <p:nvSpPr>
            <p:cNvPr id="22538" name="Oval 8"/>
            <p:cNvSpPr>
              <a:spLocks noChangeArrowheads="1"/>
            </p:cNvSpPr>
            <p:nvPr/>
          </p:nvSpPr>
          <p:spPr bwMode="auto">
            <a:xfrm>
              <a:off x="1248" y="1687"/>
              <a:ext cx="528" cy="528"/>
            </a:xfrm>
            <a:prstGeom prst="ellipse">
              <a:avLst/>
            </a:prstGeom>
            <a:noFill/>
            <a:ln w="25400">
              <a:solidFill>
                <a:schemeClr val="tx1"/>
              </a:solidFill>
              <a:round/>
              <a:headEnd/>
              <a:tailEnd/>
            </a:ln>
          </p:spPr>
          <p:txBody>
            <a:bodyPr wrap="none" anchor="ctr"/>
            <a:lstStyle/>
            <a:p>
              <a:endParaRPr lang="en-US"/>
            </a:p>
          </p:txBody>
        </p:sp>
        <p:sp>
          <p:nvSpPr>
            <p:cNvPr id="22539" name="Oval 9"/>
            <p:cNvSpPr>
              <a:spLocks noChangeArrowheads="1"/>
            </p:cNvSpPr>
            <p:nvPr/>
          </p:nvSpPr>
          <p:spPr bwMode="auto">
            <a:xfrm>
              <a:off x="2784" y="1392"/>
              <a:ext cx="528" cy="528"/>
            </a:xfrm>
            <a:prstGeom prst="ellipse">
              <a:avLst/>
            </a:prstGeom>
            <a:noFill/>
            <a:ln w="25400">
              <a:solidFill>
                <a:schemeClr val="tx1"/>
              </a:solidFill>
              <a:round/>
              <a:headEnd/>
              <a:tailEnd/>
            </a:ln>
          </p:spPr>
          <p:txBody>
            <a:bodyPr wrap="none" anchor="ctr"/>
            <a:lstStyle/>
            <a:p>
              <a:endParaRPr lang="en-US"/>
            </a:p>
          </p:txBody>
        </p:sp>
        <p:sp>
          <p:nvSpPr>
            <p:cNvPr id="22540" name="Line 10"/>
            <p:cNvSpPr>
              <a:spLocks noChangeShapeType="1"/>
            </p:cNvSpPr>
            <p:nvPr/>
          </p:nvSpPr>
          <p:spPr bwMode="auto">
            <a:xfrm>
              <a:off x="480" y="1159"/>
              <a:ext cx="768" cy="0"/>
            </a:xfrm>
            <a:prstGeom prst="line">
              <a:avLst/>
            </a:prstGeom>
            <a:noFill/>
            <a:ln w="28575">
              <a:solidFill>
                <a:schemeClr val="tx1"/>
              </a:solidFill>
              <a:round/>
              <a:headEnd/>
              <a:tailEnd type="triangle" w="lg" len="lg"/>
            </a:ln>
          </p:spPr>
          <p:txBody>
            <a:bodyPr/>
            <a:lstStyle/>
            <a:p>
              <a:endParaRPr lang="en-US"/>
            </a:p>
          </p:txBody>
        </p:sp>
        <p:sp>
          <p:nvSpPr>
            <p:cNvPr id="22541" name="Text Box 11"/>
            <p:cNvSpPr txBox="1">
              <a:spLocks noChangeArrowheads="1"/>
            </p:cNvSpPr>
            <p:nvPr/>
          </p:nvSpPr>
          <p:spPr bwMode="auto">
            <a:xfrm>
              <a:off x="1441" y="2195"/>
              <a:ext cx="184" cy="614"/>
            </a:xfrm>
            <a:prstGeom prst="rect">
              <a:avLst/>
            </a:prstGeom>
            <a:noFill/>
            <a:ln w="12700">
              <a:noFill/>
              <a:miter lim="800000"/>
              <a:headEnd/>
              <a:tailEnd/>
            </a:ln>
          </p:spPr>
          <p:txBody>
            <a:bodyPr wrap="none">
              <a:spAutoFit/>
            </a:bodyPr>
            <a:lstStyle/>
            <a:p>
              <a:r>
                <a:rPr lang="en-US" sz="2800" dirty="0"/>
                <a:t>:</a:t>
              </a:r>
            </a:p>
            <a:p>
              <a:r>
                <a:rPr lang="en-US" sz="2800" dirty="0"/>
                <a:t>:</a:t>
              </a:r>
            </a:p>
          </p:txBody>
        </p:sp>
        <p:sp>
          <p:nvSpPr>
            <p:cNvPr id="22542" name="Line 12"/>
            <p:cNvSpPr>
              <a:spLocks noChangeShapeType="1"/>
            </p:cNvSpPr>
            <p:nvPr/>
          </p:nvSpPr>
          <p:spPr bwMode="auto">
            <a:xfrm flipV="1">
              <a:off x="1824" y="1632"/>
              <a:ext cx="864" cy="295"/>
            </a:xfrm>
            <a:prstGeom prst="line">
              <a:avLst/>
            </a:prstGeom>
            <a:noFill/>
            <a:ln w="28575">
              <a:solidFill>
                <a:schemeClr val="tx1"/>
              </a:solidFill>
              <a:round/>
              <a:headEnd/>
              <a:tailEnd type="triangle" w="lg" len="lg"/>
            </a:ln>
          </p:spPr>
          <p:txBody>
            <a:bodyPr/>
            <a:lstStyle/>
            <a:p>
              <a:endParaRPr lang="en-US"/>
            </a:p>
          </p:txBody>
        </p:sp>
        <p:sp>
          <p:nvSpPr>
            <p:cNvPr id="22543" name="Line 13"/>
            <p:cNvSpPr>
              <a:spLocks noChangeShapeType="1"/>
            </p:cNvSpPr>
            <p:nvPr/>
          </p:nvSpPr>
          <p:spPr bwMode="auto">
            <a:xfrm>
              <a:off x="1824" y="1159"/>
              <a:ext cx="912" cy="377"/>
            </a:xfrm>
            <a:prstGeom prst="line">
              <a:avLst/>
            </a:prstGeom>
            <a:noFill/>
            <a:ln w="28575">
              <a:solidFill>
                <a:schemeClr val="tx1"/>
              </a:solidFill>
              <a:round/>
              <a:headEnd/>
              <a:tailEnd type="triangle" w="lg" len="lg"/>
            </a:ln>
          </p:spPr>
          <p:txBody>
            <a:bodyPr/>
            <a:lstStyle/>
            <a:p>
              <a:endParaRPr lang="en-US"/>
            </a:p>
          </p:txBody>
        </p:sp>
        <p:sp>
          <p:nvSpPr>
            <p:cNvPr id="22544" name="Line 14"/>
            <p:cNvSpPr>
              <a:spLocks noChangeShapeType="1"/>
            </p:cNvSpPr>
            <p:nvPr/>
          </p:nvSpPr>
          <p:spPr bwMode="auto">
            <a:xfrm>
              <a:off x="432" y="3079"/>
              <a:ext cx="768" cy="0"/>
            </a:xfrm>
            <a:prstGeom prst="line">
              <a:avLst/>
            </a:prstGeom>
            <a:noFill/>
            <a:ln w="28575">
              <a:solidFill>
                <a:schemeClr val="tx1"/>
              </a:solidFill>
              <a:round/>
              <a:headEnd/>
              <a:tailEnd type="triangle" w="lg" len="lg"/>
            </a:ln>
          </p:spPr>
          <p:txBody>
            <a:bodyPr/>
            <a:lstStyle/>
            <a:p>
              <a:endParaRPr lang="en-US"/>
            </a:p>
          </p:txBody>
        </p:sp>
        <p:sp>
          <p:nvSpPr>
            <p:cNvPr id="22545" name="Line 15"/>
            <p:cNvSpPr>
              <a:spLocks noChangeShapeType="1"/>
            </p:cNvSpPr>
            <p:nvPr/>
          </p:nvSpPr>
          <p:spPr bwMode="auto">
            <a:xfrm>
              <a:off x="480" y="1975"/>
              <a:ext cx="768" cy="0"/>
            </a:xfrm>
            <a:prstGeom prst="line">
              <a:avLst/>
            </a:prstGeom>
            <a:noFill/>
            <a:ln w="28575">
              <a:solidFill>
                <a:schemeClr val="tx1"/>
              </a:solidFill>
              <a:round/>
              <a:headEnd/>
              <a:tailEnd type="triangle" w="lg" len="lg"/>
            </a:ln>
          </p:spPr>
          <p:txBody>
            <a:bodyPr/>
            <a:lstStyle/>
            <a:p>
              <a:endParaRPr lang="en-US"/>
            </a:p>
          </p:txBody>
        </p:sp>
        <p:sp>
          <p:nvSpPr>
            <p:cNvPr id="22546" name="Line 16"/>
            <p:cNvSpPr>
              <a:spLocks noChangeShapeType="1"/>
            </p:cNvSpPr>
            <p:nvPr/>
          </p:nvSpPr>
          <p:spPr bwMode="auto">
            <a:xfrm flipV="1">
              <a:off x="1824" y="1776"/>
              <a:ext cx="960" cy="1255"/>
            </a:xfrm>
            <a:prstGeom prst="line">
              <a:avLst/>
            </a:prstGeom>
            <a:noFill/>
            <a:ln w="28575">
              <a:solidFill>
                <a:schemeClr val="tx1"/>
              </a:solidFill>
              <a:round/>
              <a:headEnd/>
              <a:tailEnd type="triangle" w="lg" len="lg"/>
            </a:ln>
          </p:spPr>
          <p:txBody>
            <a:bodyPr/>
            <a:lstStyle/>
            <a:p>
              <a:endParaRPr lang="en-US"/>
            </a:p>
          </p:txBody>
        </p:sp>
        <p:sp>
          <p:nvSpPr>
            <p:cNvPr id="22553" name="Line 23"/>
            <p:cNvSpPr>
              <a:spLocks noChangeShapeType="1"/>
            </p:cNvSpPr>
            <p:nvPr/>
          </p:nvSpPr>
          <p:spPr bwMode="auto">
            <a:xfrm>
              <a:off x="4800" y="2112"/>
              <a:ext cx="768" cy="0"/>
            </a:xfrm>
            <a:prstGeom prst="line">
              <a:avLst/>
            </a:prstGeom>
            <a:noFill/>
            <a:ln w="28575">
              <a:solidFill>
                <a:schemeClr val="tx1"/>
              </a:solidFill>
              <a:round/>
              <a:headEnd/>
              <a:tailEnd type="triangle" w="lg" len="lg"/>
            </a:ln>
          </p:spPr>
          <p:txBody>
            <a:bodyPr/>
            <a:lstStyle/>
            <a:p>
              <a:endParaRPr lang="en-US"/>
            </a:p>
          </p:txBody>
        </p:sp>
        <p:sp>
          <p:nvSpPr>
            <p:cNvPr id="22557" name="Oval 28"/>
            <p:cNvSpPr>
              <a:spLocks noChangeArrowheads="1"/>
            </p:cNvSpPr>
            <p:nvPr/>
          </p:nvSpPr>
          <p:spPr bwMode="auto">
            <a:xfrm>
              <a:off x="4224" y="1824"/>
              <a:ext cx="528" cy="528"/>
            </a:xfrm>
            <a:prstGeom prst="ellipse">
              <a:avLst/>
            </a:prstGeom>
            <a:noFill/>
            <a:ln w="25400">
              <a:solidFill>
                <a:schemeClr val="tx1"/>
              </a:solidFill>
              <a:round/>
              <a:headEnd/>
              <a:tailEnd/>
            </a:ln>
          </p:spPr>
          <p:txBody>
            <a:bodyPr wrap="none" anchor="ctr"/>
            <a:lstStyle/>
            <a:p>
              <a:endParaRPr lang="en-US"/>
            </a:p>
          </p:txBody>
        </p:sp>
        <p:sp>
          <p:nvSpPr>
            <p:cNvPr id="22558" name="Oval 30"/>
            <p:cNvSpPr>
              <a:spLocks noChangeArrowheads="1"/>
            </p:cNvSpPr>
            <p:nvPr/>
          </p:nvSpPr>
          <p:spPr bwMode="auto">
            <a:xfrm>
              <a:off x="2832" y="2544"/>
              <a:ext cx="528" cy="528"/>
            </a:xfrm>
            <a:prstGeom prst="ellipse">
              <a:avLst/>
            </a:prstGeom>
            <a:noFill/>
            <a:ln w="25400">
              <a:solidFill>
                <a:schemeClr val="tx1"/>
              </a:solidFill>
              <a:round/>
              <a:headEnd/>
              <a:tailEnd/>
            </a:ln>
          </p:spPr>
          <p:txBody>
            <a:bodyPr wrap="none" anchor="ctr"/>
            <a:lstStyle/>
            <a:p>
              <a:endParaRPr lang="en-US"/>
            </a:p>
          </p:txBody>
        </p:sp>
        <p:sp>
          <p:nvSpPr>
            <p:cNvPr id="22560" name="Line 33"/>
            <p:cNvSpPr>
              <a:spLocks noChangeShapeType="1"/>
            </p:cNvSpPr>
            <p:nvPr/>
          </p:nvSpPr>
          <p:spPr bwMode="auto">
            <a:xfrm>
              <a:off x="1824" y="1200"/>
              <a:ext cx="1056" cy="1440"/>
            </a:xfrm>
            <a:prstGeom prst="line">
              <a:avLst/>
            </a:prstGeom>
            <a:noFill/>
            <a:ln w="28575">
              <a:solidFill>
                <a:schemeClr val="tx1"/>
              </a:solidFill>
              <a:round/>
              <a:headEnd/>
              <a:tailEnd type="triangle" w="lg" len="lg"/>
            </a:ln>
          </p:spPr>
          <p:txBody>
            <a:bodyPr/>
            <a:lstStyle/>
            <a:p>
              <a:endParaRPr lang="en-US"/>
            </a:p>
          </p:txBody>
        </p:sp>
        <p:sp>
          <p:nvSpPr>
            <p:cNvPr id="22561" name="Line 34"/>
            <p:cNvSpPr>
              <a:spLocks noChangeShapeType="1"/>
            </p:cNvSpPr>
            <p:nvPr/>
          </p:nvSpPr>
          <p:spPr bwMode="auto">
            <a:xfrm>
              <a:off x="1824" y="1968"/>
              <a:ext cx="1008" cy="768"/>
            </a:xfrm>
            <a:prstGeom prst="line">
              <a:avLst/>
            </a:prstGeom>
            <a:noFill/>
            <a:ln w="28575">
              <a:solidFill>
                <a:schemeClr val="tx1"/>
              </a:solidFill>
              <a:round/>
              <a:headEnd/>
              <a:tailEnd type="triangle" w="lg" len="lg"/>
            </a:ln>
          </p:spPr>
          <p:txBody>
            <a:bodyPr/>
            <a:lstStyle/>
            <a:p>
              <a:endParaRPr lang="en-US"/>
            </a:p>
          </p:txBody>
        </p:sp>
        <p:sp>
          <p:nvSpPr>
            <p:cNvPr id="22562" name="Line 35"/>
            <p:cNvSpPr>
              <a:spLocks noChangeShapeType="1"/>
            </p:cNvSpPr>
            <p:nvPr/>
          </p:nvSpPr>
          <p:spPr bwMode="auto">
            <a:xfrm flipV="1">
              <a:off x="1824" y="2784"/>
              <a:ext cx="960" cy="288"/>
            </a:xfrm>
            <a:prstGeom prst="line">
              <a:avLst/>
            </a:prstGeom>
            <a:noFill/>
            <a:ln w="28575">
              <a:solidFill>
                <a:schemeClr val="tx1"/>
              </a:solidFill>
              <a:round/>
              <a:headEnd/>
              <a:tailEnd type="triangle" w="lg" len="lg"/>
            </a:ln>
          </p:spPr>
          <p:txBody>
            <a:bodyPr/>
            <a:lstStyle/>
            <a:p>
              <a:endParaRPr lang="en-US"/>
            </a:p>
          </p:txBody>
        </p:sp>
        <p:sp>
          <p:nvSpPr>
            <p:cNvPr id="22563" name="Line 36"/>
            <p:cNvSpPr>
              <a:spLocks noChangeShapeType="1"/>
            </p:cNvSpPr>
            <p:nvPr/>
          </p:nvSpPr>
          <p:spPr bwMode="auto">
            <a:xfrm>
              <a:off x="3360" y="1728"/>
              <a:ext cx="816" cy="336"/>
            </a:xfrm>
            <a:prstGeom prst="line">
              <a:avLst/>
            </a:prstGeom>
            <a:noFill/>
            <a:ln w="28575">
              <a:solidFill>
                <a:schemeClr val="tx1"/>
              </a:solidFill>
              <a:round/>
              <a:headEnd/>
              <a:tailEnd type="triangle" w="lg" len="lg"/>
            </a:ln>
          </p:spPr>
          <p:txBody>
            <a:bodyPr/>
            <a:lstStyle/>
            <a:p>
              <a:endParaRPr lang="en-US"/>
            </a:p>
          </p:txBody>
        </p:sp>
        <p:sp>
          <p:nvSpPr>
            <p:cNvPr id="22564" name="Line 37"/>
            <p:cNvSpPr>
              <a:spLocks noChangeShapeType="1"/>
            </p:cNvSpPr>
            <p:nvPr/>
          </p:nvSpPr>
          <p:spPr bwMode="auto">
            <a:xfrm flipV="1">
              <a:off x="3408" y="2160"/>
              <a:ext cx="768" cy="576"/>
            </a:xfrm>
            <a:prstGeom prst="line">
              <a:avLst/>
            </a:prstGeom>
            <a:noFill/>
            <a:ln w="28575">
              <a:solidFill>
                <a:schemeClr val="tx1"/>
              </a:solidFill>
              <a:round/>
              <a:headEnd/>
              <a:tailEnd type="triangle" w="lg" len="lg"/>
            </a:ln>
          </p:spPr>
          <p:txBody>
            <a:bodyPr/>
            <a:lstStyle/>
            <a:p>
              <a:endParaRPr lang="en-US"/>
            </a:p>
          </p:txBody>
        </p:sp>
      </p:grpSp>
      <p:sp>
        <p:nvSpPr>
          <p:cNvPr id="22532" name="Text Box 41"/>
          <p:cNvSpPr txBox="1">
            <a:spLocks noChangeArrowheads="1"/>
          </p:cNvSpPr>
          <p:nvPr/>
        </p:nvSpPr>
        <p:spPr bwMode="auto">
          <a:xfrm>
            <a:off x="1981200" y="5392738"/>
            <a:ext cx="8686800" cy="1362424"/>
          </a:xfrm>
          <a:prstGeom prst="rect">
            <a:avLst/>
          </a:prstGeom>
          <a:noFill/>
          <a:ln w="12700">
            <a:noFill/>
            <a:miter lim="800000"/>
            <a:headEnd/>
            <a:tailEnd/>
          </a:ln>
        </p:spPr>
        <p:txBody>
          <a:bodyPr>
            <a:spAutoFit/>
          </a:bodyPr>
          <a:lstStyle/>
          <a:p>
            <a:pPr marL="292100" indent="-292100">
              <a:lnSpc>
                <a:spcPct val="80000"/>
              </a:lnSpc>
              <a:spcBef>
                <a:spcPct val="10000"/>
              </a:spcBef>
              <a:spcAft>
                <a:spcPts val="400"/>
              </a:spcAft>
              <a:buClr>
                <a:srgbClr val="0C7B9C"/>
              </a:buClr>
              <a:buSzPct val="75000"/>
              <a:buFont typeface="Monotype Sorts" pitchFamily="2" charset="2"/>
              <a:buChar char="l"/>
            </a:pPr>
            <a:r>
              <a:rPr lang="en-US" sz="2400" dirty="0"/>
              <a:t>Each neuron except those in the input layer receives inputs from the previous layer, and reports an output to next layer</a:t>
            </a:r>
          </a:p>
          <a:p>
            <a:pPr marL="292100" indent="-292100">
              <a:lnSpc>
                <a:spcPct val="80000"/>
              </a:lnSpc>
              <a:spcBef>
                <a:spcPct val="10000"/>
              </a:spcBef>
              <a:spcAft>
                <a:spcPts val="400"/>
              </a:spcAft>
              <a:buClr>
                <a:srgbClr val="0C7B9C"/>
              </a:buClr>
              <a:buSzPct val="75000"/>
              <a:buFont typeface="Monotype Sorts" pitchFamily="2" charset="2"/>
              <a:buChar char="l"/>
            </a:pPr>
            <a:r>
              <a:rPr lang="en-US" sz="2400" dirty="0"/>
              <a:t>Each link is associated with a weight, and these weights are parameters to be learned</a:t>
            </a:r>
          </a:p>
        </p:txBody>
      </p:sp>
      <p:sp>
        <p:nvSpPr>
          <p:cNvPr id="22533" name="Text Box 43"/>
          <p:cNvSpPr txBox="1">
            <a:spLocks noChangeArrowheads="1"/>
          </p:cNvSpPr>
          <p:nvPr/>
        </p:nvSpPr>
        <p:spPr bwMode="auto">
          <a:xfrm>
            <a:off x="3315709" y="4859537"/>
            <a:ext cx="1193853" cy="369332"/>
          </a:xfrm>
          <a:prstGeom prst="rect">
            <a:avLst/>
          </a:prstGeom>
          <a:noFill/>
          <a:ln w="12700">
            <a:noFill/>
            <a:miter lim="800000"/>
            <a:headEnd/>
            <a:tailEnd/>
          </a:ln>
        </p:spPr>
        <p:txBody>
          <a:bodyPr wrap="none">
            <a:spAutoFit/>
          </a:bodyPr>
          <a:lstStyle/>
          <a:p>
            <a:r>
              <a:rPr lang="en-US">
                <a:solidFill>
                  <a:srgbClr val="CC3300"/>
                </a:solidFill>
              </a:rPr>
              <a:t>Input layer</a:t>
            </a:r>
          </a:p>
        </p:txBody>
      </p:sp>
      <p:sp>
        <p:nvSpPr>
          <p:cNvPr id="22534" name="Text Box 46"/>
          <p:cNvSpPr txBox="1">
            <a:spLocks noChangeArrowheads="1"/>
          </p:cNvSpPr>
          <p:nvPr/>
        </p:nvSpPr>
        <p:spPr bwMode="auto">
          <a:xfrm>
            <a:off x="5706639" y="4772578"/>
            <a:ext cx="1371786" cy="369332"/>
          </a:xfrm>
          <a:prstGeom prst="rect">
            <a:avLst/>
          </a:prstGeom>
          <a:noFill/>
          <a:ln w="12700">
            <a:noFill/>
            <a:miter lim="800000"/>
            <a:headEnd/>
            <a:tailEnd/>
          </a:ln>
        </p:spPr>
        <p:txBody>
          <a:bodyPr wrap="none">
            <a:spAutoFit/>
          </a:bodyPr>
          <a:lstStyle/>
          <a:p>
            <a:r>
              <a:rPr lang="en-US">
                <a:solidFill>
                  <a:srgbClr val="CC3300"/>
                </a:solidFill>
              </a:rPr>
              <a:t>Hidden layer</a:t>
            </a:r>
          </a:p>
        </p:txBody>
      </p:sp>
      <p:sp>
        <p:nvSpPr>
          <p:cNvPr id="22535" name="Text Box 47"/>
          <p:cNvSpPr txBox="1">
            <a:spLocks noChangeArrowheads="1"/>
          </p:cNvSpPr>
          <p:nvPr/>
        </p:nvSpPr>
        <p:spPr bwMode="auto">
          <a:xfrm>
            <a:off x="8007322" y="4747690"/>
            <a:ext cx="1334917" cy="369332"/>
          </a:xfrm>
          <a:prstGeom prst="rect">
            <a:avLst/>
          </a:prstGeom>
          <a:noFill/>
          <a:ln w="12700">
            <a:noFill/>
            <a:miter lim="800000"/>
            <a:headEnd/>
            <a:tailEnd/>
          </a:ln>
        </p:spPr>
        <p:txBody>
          <a:bodyPr wrap="none">
            <a:spAutoFit/>
          </a:bodyPr>
          <a:lstStyle/>
          <a:p>
            <a:r>
              <a:rPr lang="en-US">
                <a:solidFill>
                  <a:srgbClr val="CC3300"/>
                </a:solidFill>
              </a:rPr>
              <a:t>output layer</a:t>
            </a:r>
          </a:p>
        </p:txBody>
      </p:sp>
      <mc:AlternateContent xmlns:mc="http://schemas.openxmlformats.org/markup-compatibility/2006" xmlns:a14="http://schemas.microsoft.com/office/drawing/2010/main">
        <mc:Choice Requires="a14">
          <p:sp>
            <p:nvSpPr>
              <p:cNvPr id="40" name="Rectangle 39">
                <a:extLst>
                  <a:ext uri="{FF2B5EF4-FFF2-40B4-BE49-F238E27FC236}">
                    <a16:creationId xmlns:a16="http://schemas.microsoft.com/office/drawing/2014/main" id="{FC5D864F-269B-DA46-B2B9-BBB0E89298E4}"/>
                  </a:ext>
                </a:extLst>
              </p:cNvPr>
              <p:cNvSpPr/>
              <p:nvPr/>
            </p:nvSpPr>
            <p:spPr>
              <a:xfrm>
                <a:off x="2710451" y="1023499"/>
                <a:ext cx="63017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1</m:t>
                          </m:r>
                        </m:sub>
                      </m:sSub>
                    </m:oMath>
                  </m:oMathPara>
                </a14:m>
                <a:endParaRPr lang="en-US" sz="2800"/>
              </a:p>
            </p:txBody>
          </p:sp>
        </mc:Choice>
        <mc:Fallback xmlns="">
          <p:sp>
            <p:nvSpPr>
              <p:cNvPr id="40" name="Rectangle 39">
                <a:extLst>
                  <a:ext uri="{FF2B5EF4-FFF2-40B4-BE49-F238E27FC236}">
                    <a16:creationId xmlns:a16="http://schemas.microsoft.com/office/drawing/2014/main" id="{FC5D864F-269B-DA46-B2B9-BBB0E89298E4}"/>
                  </a:ext>
                </a:extLst>
              </p:cNvPr>
              <p:cNvSpPr>
                <a:spLocks noRot="1" noChangeAspect="1" noMove="1" noResize="1" noEditPoints="1" noAdjustHandles="1" noChangeArrowheads="1" noChangeShapeType="1" noTextEdit="1"/>
              </p:cNvSpPr>
              <p:nvPr/>
            </p:nvSpPr>
            <p:spPr>
              <a:xfrm>
                <a:off x="2710451" y="1023499"/>
                <a:ext cx="630173" cy="523220"/>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Rectangle 40">
                <a:extLst>
                  <a:ext uri="{FF2B5EF4-FFF2-40B4-BE49-F238E27FC236}">
                    <a16:creationId xmlns:a16="http://schemas.microsoft.com/office/drawing/2014/main" id="{EC87BBB6-9875-444F-A8DA-B9F97143166C}"/>
                  </a:ext>
                </a:extLst>
              </p:cNvPr>
              <p:cNvSpPr/>
              <p:nvPr/>
            </p:nvSpPr>
            <p:spPr>
              <a:xfrm>
                <a:off x="2678550" y="2277294"/>
                <a:ext cx="63844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2</m:t>
                          </m:r>
                        </m:sub>
                      </m:sSub>
                    </m:oMath>
                  </m:oMathPara>
                </a14:m>
                <a:endParaRPr lang="en-US" sz="2800"/>
              </a:p>
            </p:txBody>
          </p:sp>
        </mc:Choice>
        <mc:Fallback xmlns="">
          <p:sp>
            <p:nvSpPr>
              <p:cNvPr id="41" name="Rectangle 40">
                <a:extLst>
                  <a:ext uri="{FF2B5EF4-FFF2-40B4-BE49-F238E27FC236}">
                    <a16:creationId xmlns:a16="http://schemas.microsoft.com/office/drawing/2014/main" id="{EC87BBB6-9875-444F-A8DA-B9F97143166C}"/>
                  </a:ext>
                </a:extLst>
              </p:cNvPr>
              <p:cNvSpPr>
                <a:spLocks noRot="1" noChangeAspect="1" noMove="1" noResize="1" noEditPoints="1" noAdjustHandles="1" noChangeArrowheads="1" noChangeShapeType="1" noTextEdit="1"/>
              </p:cNvSpPr>
              <p:nvPr/>
            </p:nvSpPr>
            <p:spPr>
              <a:xfrm>
                <a:off x="2678550" y="2277294"/>
                <a:ext cx="638444" cy="523220"/>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Rectangle 41">
                <a:extLst>
                  <a:ext uri="{FF2B5EF4-FFF2-40B4-BE49-F238E27FC236}">
                    <a16:creationId xmlns:a16="http://schemas.microsoft.com/office/drawing/2014/main" id="{2549E642-5568-6247-8932-AEA366BA1522}"/>
                  </a:ext>
                </a:extLst>
              </p:cNvPr>
              <p:cNvSpPr/>
              <p:nvPr/>
            </p:nvSpPr>
            <p:spPr>
              <a:xfrm>
                <a:off x="2676446" y="3983670"/>
                <a:ext cx="660565"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𝑛</m:t>
                          </m:r>
                        </m:sub>
                      </m:sSub>
                    </m:oMath>
                  </m:oMathPara>
                </a14:m>
                <a:endParaRPr lang="en-US" sz="2800"/>
              </a:p>
            </p:txBody>
          </p:sp>
        </mc:Choice>
        <mc:Fallback xmlns="">
          <p:sp>
            <p:nvSpPr>
              <p:cNvPr id="42" name="Rectangle 41">
                <a:extLst>
                  <a:ext uri="{FF2B5EF4-FFF2-40B4-BE49-F238E27FC236}">
                    <a16:creationId xmlns:a16="http://schemas.microsoft.com/office/drawing/2014/main" id="{2549E642-5568-6247-8932-AEA366BA1522}"/>
                  </a:ext>
                </a:extLst>
              </p:cNvPr>
              <p:cNvSpPr>
                <a:spLocks noRot="1" noChangeAspect="1" noMove="1" noResize="1" noEditPoints="1" noAdjustHandles="1" noChangeArrowheads="1" noChangeShapeType="1" noTextEdit="1"/>
              </p:cNvSpPr>
              <p:nvPr/>
            </p:nvSpPr>
            <p:spPr>
              <a:xfrm>
                <a:off x="2676446" y="3983670"/>
                <a:ext cx="660565" cy="523220"/>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D84D8382-774F-194D-8A07-EE80CCD1133F}"/>
                  </a:ext>
                </a:extLst>
              </p:cNvPr>
              <p:cNvSpPr txBox="1"/>
              <p:nvPr/>
            </p:nvSpPr>
            <p:spPr>
              <a:xfrm>
                <a:off x="4895751" y="1447598"/>
                <a:ext cx="660374" cy="46634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2400" i="1">
                              <a:latin typeface="Cambria Math" panose="02040503050406030204" pitchFamily="18" charset="0"/>
                            </a:rPr>
                          </m:ctrlPr>
                        </m:sSubSupPr>
                        <m:e>
                          <m:r>
                            <a:rPr lang="en-US" sz="2400" i="1">
                              <a:latin typeface="Cambria Math" panose="02040503050406030204" pitchFamily="18" charset="0"/>
                            </a:rPr>
                            <m:t>𝑤</m:t>
                          </m:r>
                        </m:e>
                        <m:sub>
                          <m:r>
                            <a:rPr lang="en-US" sz="2400" i="1">
                              <a:latin typeface="Cambria Math" panose="02040503050406030204" pitchFamily="18" charset="0"/>
                            </a:rPr>
                            <m:t>11</m:t>
                          </m:r>
                        </m:sub>
                        <m:sup>
                          <m:r>
                            <a:rPr lang="en-US" sz="2400" i="1">
                              <a:latin typeface="Cambria Math" panose="02040503050406030204" pitchFamily="18" charset="0"/>
                            </a:rPr>
                            <m:t>(1)</m:t>
                          </m:r>
                        </m:sup>
                      </m:sSubSup>
                    </m:oMath>
                  </m:oMathPara>
                </a14:m>
                <a:endParaRPr lang="en-US" sz="2400"/>
              </a:p>
            </p:txBody>
          </p:sp>
        </mc:Choice>
        <mc:Fallback xmlns="">
          <p:sp>
            <p:nvSpPr>
              <p:cNvPr id="3" name="TextBox 2">
                <a:extLst>
                  <a:ext uri="{FF2B5EF4-FFF2-40B4-BE49-F238E27FC236}">
                    <a16:creationId xmlns:a16="http://schemas.microsoft.com/office/drawing/2014/main" id="{D84D8382-774F-194D-8A07-EE80CCD1133F}"/>
                  </a:ext>
                </a:extLst>
              </p:cNvPr>
              <p:cNvSpPr txBox="1">
                <a:spLocks noRot="1" noChangeAspect="1" noMove="1" noResize="1" noEditPoints="1" noAdjustHandles="1" noChangeArrowheads="1" noChangeShapeType="1" noTextEdit="1"/>
              </p:cNvSpPr>
              <p:nvPr/>
            </p:nvSpPr>
            <p:spPr>
              <a:xfrm>
                <a:off x="4895751" y="1447598"/>
                <a:ext cx="660374" cy="466346"/>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F79EF702-DC4F-EA45-A457-8A2138357374}"/>
                  </a:ext>
                </a:extLst>
              </p:cNvPr>
              <p:cNvSpPr txBox="1"/>
              <p:nvPr/>
            </p:nvSpPr>
            <p:spPr>
              <a:xfrm>
                <a:off x="4428040" y="2314864"/>
                <a:ext cx="660374" cy="46634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2400" i="1">
                              <a:latin typeface="Cambria Math" panose="02040503050406030204" pitchFamily="18" charset="0"/>
                            </a:rPr>
                          </m:ctrlPr>
                        </m:sSubSupPr>
                        <m:e>
                          <m:r>
                            <a:rPr lang="en-US" sz="2400" i="1">
                              <a:latin typeface="Cambria Math" panose="02040503050406030204" pitchFamily="18" charset="0"/>
                            </a:rPr>
                            <m:t>𝑤</m:t>
                          </m:r>
                        </m:e>
                        <m:sub>
                          <m:r>
                            <a:rPr lang="en-US" sz="2400" i="1">
                              <a:latin typeface="Cambria Math" panose="02040503050406030204" pitchFamily="18" charset="0"/>
                            </a:rPr>
                            <m:t>21</m:t>
                          </m:r>
                        </m:sub>
                        <m:sup>
                          <m:r>
                            <a:rPr lang="en-US" sz="2400" i="1">
                              <a:latin typeface="Cambria Math" panose="02040503050406030204" pitchFamily="18" charset="0"/>
                            </a:rPr>
                            <m:t>(1)</m:t>
                          </m:r>
                        </m:sup>
                      </m:sSubSup>
                    </m:oMath>
                  </m:oMathPara>
                </a14:m>
                <a:endParaRPr lang="en-US" sz="2400"/>
              </a:p>
            </p:txBody>
          </p:sp>
        </mc:Choice>
        <mc:Fallback xmlns="">
          <p:sp>
            <p:nvSpPr>
              <p:cNvPr id="44" name="TextBox 43">
                <a:extLst>
                  <a:ext uri="{FF2B5EF4-FFF2-40B4-BE49-F238E27FC236}">
                    <a16:creationId xmlns:a16="http://schemas.microsoft.com/office/drawing/2014/main" id="{F79EF702-DC4F-EA45-A457-8A2138357374}"/>
                  </a:ext>
                </a:extLst>
              </p:cNvPr>
              <p:cNvSpPr txBox="1">
                <a:spLocks noRot="1" noChangeAspect="1" noMove="1" noResize="1" noEditPoints="1" noAdjustHandles="1" noChangeArrowheads="1" noChangeShapeType="1" noTextEdit="1"/>
              </p:cNvSpPr>
              <p:nvPr/>
            </p:nvSpPr>
            <p:spPr>
              <a:xfrm>
                <a:off x="4428040" y="2314864"/>
                <a:ext cx="660374" cy="466346"/>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25AC9D1C-1289-5A4D-9915-903DD7290C3B}"/>
                  </a:ext>
                </a:extLst>
              </p:cNvPr>
              <p:cNvSpPr txBox="1"/>
              <p:nvPr/>
            </p:nvSpPr>
            <p:spPr>
              <a:xfrm>
                <a:off x="4565564" y="2865319"/>
                <a:ext cx="660374" cy="46634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2400" i="1">
                              <a:latin typeface="Cambria Math" panose="02040503050406030204" pitchFamily="18" charset="0"/>
                            </a:rPr>
                          </m:ctrlPr>
                        </m:sSubSupPr>
                        <m:e>
                          <m:r>
                            <a:rPr lang="en-US" sz="2400" i="1">
                              <a:latin typeface="Cambria Math" panose="02040503050406030204" pitchFamily="18" charset="0"/>
                            </a:rPr>
                            <m:t>𝑤</m:t>
                          </m:r>
                        </m:e>
                        <m:sub>
                          <m:r>
                            <a:rPr lang="en-US" sz="2400" i="1">
                              <a:latin typeface="Cambria Math" panose="02040503050406030204" pitchFamily="18" charset="0"/>
                            </a:rPr>
                            <m:t>22</m:t>
                          </m:r>
                        </m:sub>
                        <m:sup>
                          <m:r>
                            <a:rPr lang="en-US" sz="2400" i="1">
                              <a:latin typeface="Cambria Math" panose="02040503050406030204" pitchFamily="18" charset="0"/>
                            </a:rPr>
                            <m:t>(1)</m:t>
                          </m:r>
                        </m:sup>
                      </m:sSubSup>
                    </m:oMath>
                  </m:oMathPara>
                </a14:m>
                <a:endParaRPr lang="en-US" sz="2400"/>
              </a:p>
            </p:txBody>
          </p:sp>
        </mc:Choice>
        <mc:Fallback xmlns="">
          <p:sp>
            <p:nvSpPr>
              <p:cNvPr id="45" name="TextBox 44">
                <a:extLst>
                  <a:ext uri="{FF2B5EF4-FFF2-40B4-BE49-F238E27FC236}">
                    <a16:creationId xmlns:a16="http://schemas.microsoft.com/office/drawing/2014/main" id="{25AC9D1C-1289-5A4D-9915-903DD7290C3B}"/>
                  </a:ext>
                </a:extLst>
              </p:cNvPr>
              <p:cNvSpPr txBox="1">
                <a:spLocks noRot="1" noChangeAspect="1" noMove="1" noResize="1" noEditPoints="1" noAdjustHandles="1" noChangeArrowheads="1" noChangeShapeType="1" noTextEdit="1"/>
              </p:cNvSpPr>
              <p:nvPr/>
            </p:nvSpPr>
            <p:spPr>
              <a:xfrm>
                <a:off x="4565564" y="2865319"/>
                <a:ext cx="660374" cy="466346"/>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9FB7C6D7-B8C7-8349-9A03-BC7E5586675C}"/>
                  </a:ext>
                </a:extLst>
              </p:cNvPr>
              <p:cNvSpPr txBox="1"/>
              <p:nvPr/>
            </p:nvSpPr>
            <p:spPr>
              <a:xfrm>
                <a:off x="4516545" y="1832060"/>
                <a:ext cx="660374" cy="46634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2400" i="1">
                              <a:latin typeface="Cambria Math" panose="02040503050406030204" pitchFamily="18" charset="0"/>
                            </a:rPr>
                          </m:ctrlPr>
                        </m:sSubSupPr>
                        <m:e>
                          <m:r>
                            <a:rPr lang="en-US" sz="2400" i="1">
                              <a:latin typeface="Cambria Math" panose="02040503050406030204" pitchFamily="18" charset="0"/>
                            </a:rPr>
                            <m:t>𝑤</m:t>
                          </m:r>
                        </m:e>
                        <m:sub>
                          <m:r>
                            <a:rPr lang="en-US" sz="2400" i="1">
                              <a:latin typeface="Cambria Math" panose="02040503050406030204" pitchFamily="18" charset="0"/>
                            </a:rPr>
                            <m:t>12</m:t>
                          </m:r>
                        </m:sub>
                        <m:sup>
                          <m:r>
                            <a:rPr lang="en-US" sz="2400" i="1">
                              <a:latin typeface="Cambria Math" panose="02040503050406030204" pitchFamily="18" charset="0"/>
                            </a:rPr>
                            <m:t>(1)</m:t>
                          </m:r>
                        </m:sup>
                      </m:sSubSup>
                    </m:oMath>
                  </m:oMathPara>
                </a14:m>
                <a:endParaRPr lang="en-US" sz="2400"/>
              </a:p>
            </p:txBody>
          </p:sp>
        </mc:Choice>
        <mc:Fallback xmlns="">
          <p:sp>
            <p:nvSpPr>
              <p:cNvPr id="46" name="TextBox 45">
                <a:extLst>
                  <a:ext uri="{FF2B5EF4-FFF2-40B4-BE49-F238E27FC236}">
                    <a16:creationId xmlns:a16="http://schemas.microsoft.com/office/drawing/2014/main" id="{9FB7C6D7-B8C7-8349-9A03-BC7E5586675C}"/>
                  </a:ext>
                </a:extLst>
              </p:cNvPr>
              <p:cNvSpPr txBox="1">
                <a:spLocks noRot="1" noChangeAspect="1" noMove="1" noResize="1" noEditPoints="1" noAdjustHandles="1" noChangeArrowheads="1" noChangeShapeType="1" noTextEdit="1"/>
              </p:cNvSpPr>
              <p:nvPr/>
            </p:nvSpPr>
            <p:spPr>
              <a:xfrm>
                <a:off x="4516545" y="1832060"/>
                <a:ext cx="660374" cy="466346"/>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CECF1183-A65F-C744-AD72-C34FDCF2EC2D}"/>
                  </a:ext>
                </a:extLst>
              </p:cNvPr>
              <p:cNvSpPr txBox="1"/>
              <p:nvPr/>
            </p:nvSpPr>
            <p:spPr>
              <a:xfrm>
                <a:off x="4382433" y="3695195"/>
                <a:ext cx="660374" cy="46634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2400" i="1">
                              <a:latin typeface="Cambria Math" panose="02040503050406030204" pitchFamily="18" charset="0"/>
                            </a:rPr>
                          </m:ctrlPr>
                        </m:sSubSupPr>
                        <m:e>
                          <m:r>
                            <a:rPr lang="en-US" sz="2400" i="1">
                              <a:latin typeface="Cambria Math" panose="02040503050406030204" pitchFamily="18" charset="0"/>
                            </a:rPr>
                            <m:t>𝑤</m:t>
                          </m:r>
                        </m:e>
                        <m:sub>
                          <m:r>
                            <a:rPr lang="en-US" sz="2400" i="1">
                              <a:latin typeface="Cambria Math" panose="02040503050406030204" pitchFamily="18" charset="0"/>
                            </a:rPr>
                            <m:t>𝑛</m:t>
                          </m:r>
                          <m:r>
                            <a:rPr lang="en-US" sz="2400" i="1">
                              <a:latin typeface="Cambria Math" panose="02040503050406030204" pitchFamily="18" charset="0"/>
                            </a:rPr>
                            <m:t>1</m:t>
                          </m:r>
                        </m:sub>
                        <m:sup>
                          <m:r>
                            <a:rPr lang="en-US" sz="2400" i="1">
                              <a:latin typeface="Cambria Math" panose="02040503050406030204" pitchFamily="18" charset="0"/>
                            </a:rPr>
                            <m:t>(1)</m:t>
                          </m:r>
                        </m:sup>
                      </m:sSubSup>
                    </m:oMath>
                  </m:oMathPara>
                </a14:m>
                <a:endParaRPr lang="en-US" sz="2400"/>
              </a:p>
            </p:txBody>
          </p:sp>
        </mc:Choice>
        <mc:Fallback xmlns="">
          <p:sp>
            <p:nvSpPr>
              <p:cNvPr id="47" name="TextBox 46">
                <a:extLst>
                  <a:ext uri="{FF2B5EF4-FFF2-40B4-BE49-F238E27FC236}">
                    <a16:creationId xmlns:a16="http://schemas.microsoft.com/office/drawing/2014/main" id="{CECF1183-A65F-C744-AD72-C34FDCF2EC2D}"/>
                  </a:ext>
                </a:extLst>
              </p:cNvPr>
              <p:cNvSpPr txBox="1">
                <a:spLocks noRot="1" noChangeAspect="1" noMove="1" noResize="1" noEditPoints="1" noAdjustHandles="1" noChangeArrowheads="1" noChangeShapeType="1" noTextEdit="1"/>
              </p:cNvSpPr>
              <p:nvPr/>
            </p:nvSpPr>
            <p:spPr>
              <a:xfrm>
                <a:off x="4382433" y="3695195"/>
                <a:ext cx="660374" cy="466346"/>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72E64330-B43B-7643-81A7-F12C97283E4F}"/>
                  </a:ext>
                </a:extLst>
              </p:cNvPr>
              <p:cNvSpPr txBox="1"/>
              <p:nvPr/>
            </p:nvSpPr>
            <p:spPr>
              <a:xfrm>
                <a:off x="4881988" y="4003234"/>
                <a:ext cx="660374" cy="46634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2400" i="1">
                              <a:latin typeface="Cambria Math" panose="02040503050406030204" pitchFamily="18" charset="0"/>
                            </a:rPr>
                          </m:ctrlPr>
                        </m:sSubSupPr>
                        <m:e>
                          <m:r>
                            <a:rPr lang="en-US" sz="2400" i="1">
                              <a:latin typeface="Cambria Math" panose="02040503050406030204" pitchFamily="18" charset="0"/>
                            </a:rPr>
                            <m:t>𝑤</m:t>
                          </m:r>
                        </m:e>
                        <m:sub>
                          <m:r>
                            <a:rPr lang="en-US" sz="2400" i="1">
                              <a:latin typeface="Cambria Math" panose="02040503050406030204" pitchFamily="18" charset="0"/>
                            </a:rPr>
                            <m:t>𝑛</m:t>
                          </m:r>
                          <m:r>
                            <a:rPr lang="en-US" sz="2400" i="1">
                              <a:latin typeface="Cambria Math" panose="02040503050406030204" pitchFamily="18" charset="0"/>
                            </a:rPr>
                            <m:t>2</m:t>
                          </m:r>
                        </m:sub>
                        <m:sup>
                          <m:r>
                            <a:rPr lang="en-US" sz="2400" i="1">
                              <a:latin typeface="Cambria Math" panose="02040503050406030204" pitchFamily="18" charset="0"/>
                            </a:rPr>
                            <m:t>(1)</m:t>
                          </m:r>
                        </m:sup>
                      </m:sSubSup>
                    </m:oMath>
                  </m:oMathPara>
                </a14:m>
                <a:endParaRPr lang="en-US" sz="2400"/>
              </a:p>
            </p:txBody>
          </p:sp>
        </mc:Choice>
        <mc:Fallback xmlns="">
          <p:sp>
            <p:nvSpPr>
              <p:cNvPr id="48" name="TextBox 47">
                <a:extLst>
                  <a:ext uri="{FF2B5EF4-FFF2-40B4-BE49-F238E27FC236}">
                    <a16:creationId xmlns:a16="http://schemas.microsoft.com/office/drawing/2014/main" id="{72E64330-B43B-7643-81A7-F12C97283E4F}"/>
                  </a:ext>
                </a:extLst>
              </p:cNvPr>
              <p:cNvSpPr txBox="1">
                <a:spLocks noRot="1" noChangeAspect="1" noMove="1" noResize="1" noEditPoints="1" noAdjustHandles="1" noChangeArrowheads="1" noChangeShapeType="1" noTextEdit="1"/>
              </p:cNvSpPr>
              <p:nvPr/>
            </p:nvSpPr>
            <p:spPr>
              <a:xfrm>
                <a:off x="4881988" y="4003234"/>
                <a:ext cx="660374" cy="466346"/>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Rectangle 48">
                <a:extLst>
                  <a:ext uri="{FF2B5EF4-FFF2-40B4-BE49-F238E27FC236}">
                    <a16:creationId xmlns:a16="http://schemas.microsoft.com/office/drawing/2014/main" id="{800C5A8A-9E81-DC40-812B-3312D5D99E3D}"/>
                  </a:ext>
                </a:extLst>
              </p:cNvPr>
              <p:cNvSpPr/>
              <p:nvPr/>
            </p:nvSpPr>
            <p:spPr>
              <a:xfrm>
                <a:off x="5869494" y="1975607"/>
                <a:ext cx="987065"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ea typeface="Cambria Math" panose="02040503050406030204" pitchFamily="18" charset="0"/>
                        </a:rPr>
                        <m:t>𝑓</m:t>
                      </m:r>
                      <m:r>
                        <a:rPr lang="en-US" sz="2800" i="1">
                          <a:latin typeface="Cambria Math" panose="02040503050406030204" pitchFamily="18" charset="0"/>
                          <a:ea typeface="Cambria Math" panose="02040503050406030204" pitchFamily="18" charset="0"/>
                        </a:rPr>
                        <m:t>(</m:t>
                      </m:r>
                      <m:r>
                        <m:rPr>
                          <m:sty m:val="p"/>
                        </m:rPr>
                        <a:rPr lang="el-GR" sz="2800" i="1">
                          <a:latin typeface="Cambria Math" panose="02040503050406030204" pitchFamily="18" charset="0"/>
                          <a:ea typeface="Cambria Math" panose="02040503050406030204" pitchFamily="18" charset="0"/>
                        </a:rPr>
                        <m:t>Σ</m:t>
                      </m:r>
                      <m:r>
                        <a:rPr lang="en-US" sz="2800" i="1">
                          <a:latin typeface="Cambria Math" panose="02040503050406030204" pitchFamily="18" charset="0"/>
                          <a:ea typeface="Cambria Math" panose="02040503050406030204" pitchFamily="18" charset="0"/>
                        </a:rPr>
                        <m:t>)</m:t>
                      </m:r>
                    </m:oMath>
                  </m:oMathPara>
                </a14:m>
                <a:endParaRPr lang="en-US" sz="2800" dirty="0"/>
              </a:p>
            </p:txBody>
          </p:sp>
        </mc:Choice>
        <mc:Fallback xmlns="">
          <p:sp>
            <p:nvSpPr>
              <p:cNvPr id="49" name="Rectangle 48">
                <a:extLst>
                  <a:ext uri="{FF2B5EF4-FFF2-40B4-BE49-F238E27FC236}">
                    <a16:creationId xmlns:a16="http://schemas.microsoft.com/office/drawing/2014/main" id="{800C5A8A-9E81-DC40-812B-3312D5D99E3D}"/>
                  </a:ext>
                </a:extLst>
              </p:cNvPr>
              <p:cNvSpPr>
                <a:spLocks noRot="1" noChangeAspect="1" noMove="1" noResize="1" noEditPoints="1" noAdjustHandles="1" noChangeArrowheads="1" noChangeShapeType="1" noTextEdit="1"/>
              </p:cNvSpPr>
              <p:nvPr/>
            </p:nvSpPr>
            <p:spPr>
              <a:xfrm>
                <a:off x="5869494" y="1975607"/>
                <a:ext cx="987065" cy="523220"/>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Rectangle 49">
                <a:extLst>
                  <a:ext uri="{FF2B5EF4-FFF2-40B4-BE49-F238E27FC236}">
                    <a16:creationId xmlns:a16="http://schemas.microsoft.com/office/drawing/2014/main" id="{9FEE221F-5A37-4A44-88FF-1ACFD20D795E}"/>
                  </a:ext>
                </a:extLst>
              </p:cNvPr>
              <p:cNvSpPr/>
              <p:nvPr/>
            </p:nvSpPr>
            <p:spPr>
              <a:xfrm>
                <a:off x="5966809" y="3774845"/>
                <a:ext cx="987065"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ea typeface="Cambria Math" panose="02040503050406030204" pitchFamily="18" charset="0"/>
                        </a:rPr>
                        <m:t>𝑓</m:t>
                      </m:r>
                      <m:r>
                        <a:rPr lang="en-US" sz="2800" i="1">
                          <a:latin typeface="Cambria Math" panose="02040503050406030204" pitchFamily="18" charset="0"/>
                          <a:ea typeface="Cambria Math" panose="02040503050406030204" pitchFamily="18" charset="0"/>
                        </a:rPr>
                        <m:t>(</m:t>
                      </m:r>
                      <m:r>
                        <m:rPr>
                          <m:sty m:val="p"/>
                        </m:rPr>
                        <a:rPr lang="el-GR" sz="2800" i="1">
                          <a:latin typeface="Cambria Math" panose="02040503050406030204" pitchFamily="18" charset="0"/>
                          <a:ea typeface="Cambria Math" panose="02040503050406030204" pitchFamily="18" charset="0"/>
                        </a:rPr>
                        <m:t>Σ</m:t>
                      </m:r>
                      <m:r>
                        <a:rPr lang="en-US" sz="2800" i="1">
                          <a:latin typeface="Cambria Math" panose="02040503050406030204" pitchFamily="18" charset="0"/>
                          <a:ea typeface="Cambria Math" panose="02040503050406030204" pitchFamily="18" charset="0"/>
                        </a:rPr>
                        <m:t>)</m:t>
                      </m:r>
                    </m:oMath>
                  </m:oMathPara>
                </a14:m>
                <a:endParaRPr lang="en-US" sz="2800"/>
              </a:p>
            </p:txBody>
          </p:sp>
        </mc:Choice>
        <mc:Fallback xmlns="">
          <p:sp>
            <p:nvSpPr>
              <p:cNvPr id="50" name="Rectangle 49">
                <a:extLst>
                  <a:ext uri="{FF2B5EF4-FFF2-40B4-BE49-F238E27FC236}">
                    <a16:creationId xmlns:a16="http://schemas.microsoft.com/office/drawing/2014/main" id="{9FEE221F-5A37-4A44-88FF-1ACFD20D795E}"/>
                  </a:ext>
                </a:extLst>
              </p:cNvPr>
              <p:cNvSpPr>
                <a:spLocks noRot="1" noChangeAspect="1" noMove="1" noResize="1" noEditPoints="1" noAdjustHandles="1" noChangeArrowheads="1" noChangeShapeType="1" noTextEdit="1"/>
              </p:cNvSpPr>
              <p:nvPr/>
            </p:nvSpPr>
            <p:spPr>
              <a:xfrm>
                <a:off x="5966809" y="3774845"/>
                <a:ext cx="987065" cy="523220"/>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89DB018D-66BA-5145-8C52-6E66F7CDA8F3}"/>
                  </a:ext>
                </a:extLst>
              </p:cNvPr>
              <p:cNvSpPr txBox="1"/>
              <p:nvPr/>
            </p:nvSpPr>
            <p:spPr>
              <a:xfrm>
                <a:off x="7169786" y="2182886"/>
                <a:ext cx="660374" cy="46634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2400" i="1">
                              <a:latin typeface="Cambria Math" panose="02040503050406030204" pitchFamily="18" charset="0"/>
                            </a:rPr>
                          </m:ctrlPr>
                        </m:sSubSupPr>
                        <m:e>
                          <m:r>
                            <a:rPr lang="en-US" sz="2400" i="1">
                              <a:latin typeface="Cambria Math" panose="02040503050406030204" pitchFamily="18" charset="0"/>
                            </a:rPr>
                            <m:t>𝑤</m:t>
                          </m:r>
                        </m:e>
                        <m:sub>
                          <m:r>
                            <a:rPr lang="en-US" sz="2400" i="1">
                              <a:latin typeface="Cambria Math" panose="02040503050406030204" pitchFamily="18" charset="0"/>
                            </a:rPr>
                            <m:t>1</m:t>
                          </m:r>
                        </m:sub>
                        <m:sup>
                          <m:r>
                            <a:rPr lang="en-US" sz="2400" i="1">
                              <a:latin typeface="Cambria Math" panose="02040503050406030204" pitchFamily="18" charset="0"/>
                            </a:rPr>
                            <m:t>(2)</m:t>
                          </m:r>
                        </m:sup>
                      </m:sSubSup>
                    </m:oMath>
                  </m:oMathPara>
                </a14:m>
                <a:endParaRPr lang="en-US" sz="2400" dirty="0"/>
              </a:p>
            </p:txBody>
          </p:sp>
        </mc:Choice>
        <mc:Fallback xmlns="">
          <p:sp>
            <p:nvSpPr>
              <p:cNvPr id="51" name="TextBox 50">
                <a:extLst>
                  <a:ext uri="{FF2B5EF4-FFF2-40B4-BE49-F238E27FC236}">
                    <a16:creationId xmlns:a16="http://schemas.microsoft.com/office/drawing/2014/main" id="{89DB018D-66BA-5145-8C52-6E66F7CDA8F3}"/>
                  </a:ext>
                </a:extLst>
              </p:cNvPr>
              <p:cNvSpPr txBox="1">
                <a:spLocks noRot="1" noChangeAspect="1" noMove="1" noResize="1" noEditPoints="1" noAdjustHandles="1" noChangeArrowheads="1" noChangeShapeType="1" noTextEdit="1"/>
              </p:cNvSpPr>
              <p:nvPr/>
            </p:nvSpPr>
            <p:spPr>
              <a:xfrm>
                <a:off x="7169786" y="2182886"/>
                <a:ext cx="660374" cy="466346"/>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1218672E-49C3-CC45-B442-61B0EA90D391}"/>
                  </a:ext>
                </a:extLst>
              </p:cNvPr>
              <p:cNvSpPr txBox="1"/>
              <p:nvPr/>
            </p:nvSpPr>
            <p:spPr>
              <a:xfrm>
                <a:off x="7175452" y="3025438"/>
                <a:ext cx="660374" cy="46634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2400" i="1">
                              <a:latin typeface="Cambria Math" panose="02040503050406030204" pitchFamily="18" charset="0"/>
                            </a:rPr>
                          </m:ctrlPr>
                        </m:sSubSupPr>
                        <m:e>
                          <m:r>
                            <a:rPr lang="en-US" sz="2400" i="1">
                              <a:latin typeface="Cambria Math" panose="02040503050406030204" pitchFamily="18" charset="0"/>
                            </a:rPr>
                            <m:t>𝑤</m:t>
                          </m:r>
                        </m:e>
                        <m:sub>
                          <m:r>
                            <a:rPr lang="en-US" sz="2400" i="1">
                              <a:latin typeface="Cambria Math" panose="02040503050406030204" pitchFamily="18" charset="0"/>
                            </a:rPr>
                            <m:t>𝑚</m:t>
                          </m:r>
                        </m:sub>
                        <m:sup>
                          <m:r>
                            <a:rPr lang="en-US" sz="2400" i="1">
                              <a:latin typeface="Cambria Math" panose="02040503050406030204" pitchFamily="18" charset="0"/>
                            </a:rPr>
                            <m:t>(2)</m:t>
                          </m:r>
                        </m:sup>
                      </m:sSubSup>
                    </m:oMath>
                  </m:oMathPara>
                </a14:m>
                <a:endParaRPr lang="en-US" sz="2400" dirty="0"/>
              </a:p>
            </p:txBody>
          </p:sp>
        </mc:Choice>
        <mc:Fallback xmlns="">
          <p:sp>
            <p:nvSpPr>
              <p:cNvPr id="52" name="TextBox 51">
                <a:extLst>
                  <a:ext uri="{FF2B5EF4-FFF2-40B4-BE49-F238E27FC236}">
                    <a16:creationId xmlns:a16="http://schemas.microsoft.com/office/drawing/2014/main" id="{1218672E-49C3-CC45-B442-61B0EA90D391}"/>
                  </a:ext>
                </a:extLst>
              </p:cNvPr>
              <p:cNvSpPr txBox="1">
                <a:spLocks noRot="1" noChangeAspect="1" noMove="1" noResize="1" noEditPoints="1" noAdjustHandles="1" noChangeArrowheads="1" noChangeShapeType="1" noTextEdit="1"/>
              </p:cNvSpPr>
              <p:nvPr/>
            </p:nvSpPr>
            <p:spPr>
              <a:xfrm>
                <a:off x="7175452" y="3025438"/>
                <a:ext cx="660374" cy="466346"/>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Rectangle 52">
                <a:extLst>
                  <a:ext uri="{FF2B5EF4-FFF2-40B4-BE49-F238E27FC236}">
                    <a16:creationId xmlns:a16="http://schemas.microsoft.com/office/drawing/2014/main" id="{42E0A7CA-B08A-5F4C-A5D0-B356CC087000}"/>
                  </a:ext>
                </a:extLst>
              </p:cNvPr>
              <p:cNvSpPr/>
              <p:nvPr/>
            </p:nvSpPr>
            <p:spPr>
              <a:xfrm>
                <a:off x="8089964" y="2652012"/>
                <a:ext cx="987065"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ea typeface="Cambria Math" panose="02040503050406030204" pitchFamily="18" charset="0"/>
                        </a:rPr>
                        <m:t>𝑓</m:t>
                      </m:r>
                      <m:r>
                        <a:rPr lang="en-US" sz="2800" i="1">
                          <a:latin typeface="Cambria Math" panose="02040503050406030204" pitchFamily="18" charset="0"/>
                          <a:ea typeface="Cambria Math" panose="02040503050406030204" pitchFamily="18" charset="0"/>
                        </a:rPr>
                        <m:t>(</m:t>
                      </m:r>
                      <m:r>
                        <m:rPr>
                          <m:sty m:val="p"/>
                        </m:rPr>
                        <a:rPr lang="el-GR" sz="2800" i="1">
                          <a:latin typeface="Cambria Math" panose="02040503050406030204" pitchFamily="18" charset="0"/>
                          <a:ea typeface="Cambria Math" panose="02040503050406030204" pitchFamily="18" charset="0"/>
                        </a:rPr>
                        <m:t>Σ</m:t>
                      </m:r>
                      <m:r>
                        <a:rPr lang="en-US" sz="2800" i="1">
                          <a:latin typeface="Cambria Math" panose="02040503050406030204" pitchFamily="18" charset="0"/>
                          <a:ea typeface="Cambria Math" panose="02040503050406030204" pitchFamily="18" charset="0"/>
                        </a:rPr>
                        <m:t>)</m:t>
                      </m:r>
                    </m:oMath>
                  </m:oMathPara>
                </a14:m>
                <a:endParaRPr lang="en-US" sz="2800"/>
              </a:p>
            </p:txBody>
          </p:sp>
        </mc:Choice>
        <mc:Fallback xmlns="">
          <p:sp>
            <p:nvSpPr>
              <p:cNvPr id="53" name="Rectangle 52">
                <a:extLst>
                  <a:ext uri="{FF2B5EF4-FFF2-40B4-BE49-F238E27FC236}">
                    <a16:creationId xmlns:a16="http://schemas.microsoft.com/office/drawing/2014/main" id="{42E0A7CA-B08A-5F4C-A5D0-B356CC087000}"/>
                  </a:ext>
                </a:extLst>
              </p:cNvPr>
              <p:cNvSpPr>
                <a:spLocks noRot="1" noChangeAspect="1" noMove="1" noResize="1" noEditPoints="1" noAdjustHandles="1" noChangeArrowheads="1" noChangeShapeType="1" noTextEdit="1"/>
              </p:cNvSpPr>
              <p:nvPr/>
            </p:nvSpPr>
            <p:spPr>
              <a:xfrm>
                <a:off x="8089964" y="2652012"/>
                <a:ext cx="987065" cy="523220"/>
              </a:xfrm>
              <a:prstGeom prst="rect">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Rectangle 53">
                <a:extLst>
                  <a:ext uri="{FF2B5EF4-FFF2-40B4-BE49-F238E27FC236}">
                    <a16:creationId xmlns:a16="http://schemas.microsoft.com/office/drawing/2014/main" id="{1C0CC2AD-05D6-1D42-A234-8144D359A219}"/>
                  </a:ext>
                </a:extLst>
              </p:cNvPr>
              <p:cNvSpPr/>
              <p:nvPr/>
            </p:nvSpPr>
            <p:spPr>
              <a:xfrm>
                <a:off x="9331165" y="2445070"/>
                <a:ext cx="49058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rPr>
                        <m:t>𝑦</m:t>
                      </m:r>
                    </m:oMath>
                  </m:oMathPara>
                </a14:m>
                <a:endParaRPr lang="en-US" sz="2800"/>
              </a:p>
            </p:txBody>
          </p:sp>
        </mc:Choice>
        <mc:Fallback xmlns="">
          <p:sp>
            <p:nvSpPr>
              <p:cNvPr id="54" name="Rectangle 53">
                <a:extLst>
                  <a:ext uri="{FF2B5EF4-FFF2-40B4-BE49-F238E27FC236}">
                    <a16:creationId xmlns:a16="http://schemas.microsoft.com/office/drawing/2014/main" id="{1C0CC2AD-05D6-1D42-A234-8144D359A219}"/>
                  </a:ext>
                </a:extLst>
              </p:cNvPr>
              <p:cNvSpPr>
                <a:spLocks noRot="1" noChangeAspect="1" noMove="1" noResize="1" noEditPoints="1" noAdjustHandles="1" noChangeArrowheads="1" noChangeShapeType="1" noTextEdit="1"/>
              </p:cNvSpPr>
              <p:nvPr/>
            </p:nvSpPr>
            <p:spPr>
              <a:xfrm>
                <a:off x="9331165" y="2445070"/>
                <a:ext cx="490584" cy="523220"/>
              </a:xfrm>
              <a:prstGeom prst="rect">
                <a:avLst/>
              </a:prstGeom>
              <a:blipFill>
                <a:blip r:embed="rId17"/>
                <a:stretch>
                  <a:fillRect/>
                </a:stretch>
              </a:blipFill>
            </p:spPr>
            <p:txBody>
              <a:bodyPr/>
              <a:lstStyle/>
              <a:p>
                <a:r>
                  <a:rPr lang="en-US">
                    <a:noFill/>
                  </a:rPr>
                  <a:t> </a:t>
                </a:r>
              </a:p>
            </p:txBody>
          </p:sp>
        </mc:Fallback>
      </mc:AlternateContent>
      <p:sp>
        <p:nvSpPr>
          <p:cNvPr id="43" name="Text Box 11">
            <a:extLst>
              <a:ext uri="{FF2B5EF4-FFF2-40B4-BE49-F238E27FC236}">
                <a16:creationId xmlns:a16="http://schemas.microsoft.com/office/drawing/2014/main" id="{62427984-4DC0-E044-AFF8-49ABFCFDD2ED}"/>
              </a:ext>
            </a:extLst>
          </p:cNvPr>
          <p:cNvSpPr txBox="1">
            <a:spLocks noChangeArrowheads="1"/>
          </p:cNvSpPr>
          <p:nvPr/>
        </p:nvSpPr>
        <p:spPr bwMode="auto">
          <a:xfrm>
            <a:off x="6232646" y="2726967"/>
            <a:ext cx="280846" cy="954107"/>
          </a:xfrm>
          <a:prstGeom prst="rect">
            <a:avLst/>
          </a:prstGeom>
          <a:noFill/>
          <a:ln w="12700">
            <a:noFill/>
            <a:miter lim="800000"/>
            <a:headEnd/>
            <a:tailEnd/>
          </a:ln>
        </p:spPr>
        <p:txBody>
          <a:bodyPr wrap="none">
            <a:spAutoFit/>
          </a:bodyPr>
          <a:lstStyle/>
          <a:p>
            <a:r>
              <a:rPr lang="en-US" sz="2800" dirty="0"/>
              <a:t>:</a:t>
            </a:r>
          </a:p>
          <a:p>
            <a:r>
              <a:rPr lang="en-US" sz="2800" dirty="0"/>
              <a:t>:</a:t>
            </a:r>
          </a:p>
        </p:txBody>
      </p:sp>
    </p:spTree>
    <p:extLst>
      <p:ext uri="{BB962C8B-B14F-4D97-AF65-F5344CB8AC3E}">
        <p14:creationId xmlns:p14="http://schemas.microsoft.com/office/powerpoint/2010/main" val="21971244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Rectangle 2"/>
          <p:cNvSpPr>
            <a:spLocks noGrp="1" noChangeArrowheads="1"/>
          </p:cNvSpPr>
          <p:nvPr>
            <p:ph type="title"/>
          </p:nvPr>
        </p:nvSpPr>
        <p:spPr/>
        <p:txBody>
          <a:bodyPr>
            <a:normAutofit fontScale="90000"/>
          </a:bodyPr>
          <a:lstStyle/>
          <a:p>
            <a:r>
              <a:rPr lang="en-US" dirty="0"/>
              <a:t>Notations</a:t>
            </a:r>
          </a:p>
        </p:txBody>
      </p:sp>
      <p:grpSp>
        <p:nvGrpSpPr>
          <p:cNvPr id="17" name="Group 16">
            <a:extLst>
              <a:ext uri="{FF2B5EF4-FFF2-40B4-BE49-F238E27FC236}">
                <a16:creationId xmlns:a16="http://schemas.microsoft.com/office/drawing/2014/main" id="{68A74EFB-E582-6244-9ED8-AE152608E8F5}"/>
              </a:ext>
            </a:extLst>
          </p:cNvPr>
          <p:cNvGrpSpPr/>
          <p:nvPr/>
        </p:nvGrpSpPr>
        <p:grpSpPr>
          <a:xfrm>
            <a:off x="4644416" y="2225108"/>
            <a:ext cx="2628766" cy="455075"/>
            <a:chOff x="3120416" y="2225107"/>
            <a:chExt cx="2628766" cy="455075"/>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AF90990F-16B8-7C41-B49E-AA2BB01C269A}"/>
                    </a:ext>
                  </a:extLst>
                </p:cNvPr>
                <p:cNvSpPr txBox="1"/>
                <p:nvPr/>
              </p:nvSpPr>
              <p:spPr>
                <a:xfrm>
                  <a:off x="3120416" y="2225107"/>
                  <a:ext cx="725327" cy="38465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400" i="1">
                                <a:latin typeface="Cambria Math" panose="02040503050406030204" pitchFamily="18" charset="0"/>
                              </a:rPr>
                            </m:ctrlPr>
                          </m:sSupPr>
                          <m:e>
                            <m:r>
                              <a:rPr lang="en-US" sz="2400" b="1">
                                <a:latin typeface="Cambria Math" panose="02040503050406030204" pitchFamily="18" charset="0"/>
                              </a:rPr>
                              <m:t>𝐖</m:t>
                            </m:r>
                          </m:e>
                          <m:sup>
                            <m:r>
                              <a:rPr lang="en-US" sz="2400" i="1">
                                <a:latin typeface="Cambria Math" panose="02040503050406030204" pitchFamily="18" charset="0"/>
                              </a:rPr>
                              <m:t>(1)</m:t>
                            </m:r>
                          </m:sup>
                        </m:sSup>
                      </m:oMath>
                    </m:oMathPara>
                  </a14:m>
                  <a:endParaRPr lang="en-US" sz="2400" dirty="0"/>
                </a:p>
              </p:txBody>
            </p:sp>
          </mc:Choice>
          <mc:Fallback xmlns="">
            <p:sp>
              <p:nvSpPr>
                <p:cNvPr id="4" name="TextBox 3">
                  <a:extLst>
                    <a:ext uri="{FF2B5EF4-FFF2-40B4-BE49-F238E27FC236}">
                      <a16:creationId xmlns:a16="http://schemas.microsoft.com/office/drawing/2014/main" id="{AF90990F-16B8-7C41-B49E-AA2BB01C269A}"/>
                    </a:ext>
                  </a:extLst>
                </p:cNvPr>
                <p:cNvSpPr txBox="1">
                  <a:spLocks noRot="1" noChangeAspect="1" noMove="1" noResize="1" noEditPoints="1" noAdjustHandles="1" noChangeArrowheads="1" noChangeShapeType="1" noTextEdit="1"/>
                </p:cNvSpPr>
                <p:nvPr/>
              </p:nvSpPr>
              <p:spPr>
                <a:xfrm>
                  <a:off x="3120416" y="2225107"/>
                  <a:ext cx="725327" cy="384657"/>
                </a:xfrm>
                <a:prstGeom prst="rect">
                  <a:avLst/>
                </a:prstGeom>
                <a:blipFill>
                  <a:blip r:embed="rId3"/>
                  <a:stretch>
                    <a:fillRect l="-8621" t="-3226" r="-5172" b="-96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10D5BF14-8553-674D-B555-1AC2745C58DE}"/>
                    </a:ext>
                  </a:extLst>
                </p:cNvPr>
                <p:cNvSpPr txBox="1"/>
                <p:nvPr/>
              </p:nvSpPr>
              <p:spPr>
                <a:xfrm>
                  <a:off x="5023855" y="2295525"/>
                  <a:ext cx="725327" cy="38465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400" i="1">
                                <a:latin typeface="Cambria Math" panose="02040503050406030204" pitchFamily="18" charset="0"/>
                              </a:rPr>
                            </m:ctrlPr>
                          </m:sSupPr>
                          <m:e>
                            <m:r>
                              <a:rPr lang="en-US" sz="2400" b="1">
                                <a:latin typeface="Cambria Math" panose="02040503050406030204" pitchFamily="18" charset="0"/>
                              </a:rPr>
                              <m:t>𝐖</m:t>
                            </m:r>
                          </m:e>
                          <m:sup>
                            <m:r>
                              <a:rPr lang="en-US" sz="2400" i="1">
                                <a:latin typeface="Cambria Math" panose="02040503050406030204" pitchFamily="18" charset="0"/>
                              </a:rPr>
                              <m:t>(2)</m:t>
                            </m:r>
                          </m:sup>
                        </m:sSup>
                      </m:oMath>
                    </m:oMathPara>
                  </a14:m>
                  <a:endParaRPr lang="en-US" sz="2400"/>
                </a:p>
              </p:txBody>
            </p:sp>
          </mc:Choice>
          <mc:Fallback xmlns="">
            <p:sp>
              <p:nvSpPr>
                <p:cNvPr id="39" name="TextBox 38">
                  <a:extLst>
                    <a:ext uri="{FF2B5EF4-FFF2-40B4-BE49-F238E27FC236}">
                      <a16:creationId xmlns:a16="http://schemas.microsoft.com/office/drawing/2014/main" id="{10D5BF14-8553-674D-B555-1AC2745C58DE}"/>
                    </a:ext>
                  </a:extLst>
                </p:cNvPr>
                <p:cNvSpPr txBox="1">
                  <a:spLocks noRot="1" noChangeAspect="1" noMove="1" noResize="1" noEditPoints="1" noAdjustHandles="1" noChangeArrowheads="1" noChangeShapeType="1" noTextEdit="1"/>
                </p:cNvSpPr>
                <p:nvPr/>
              </p:nvSpPr>
              <p:spPr>
                <a:xfrm>
                  <a:off x="5023855" y="2295525"/>
                  <a:ext cx="725327" cy="384657"/>
                </a:xfrm>
                <a:prstGeom prst="rect">
                  <a:avLst/>
                </a:prstGeom>
                <a:blipFill>
                  <a:blip r:embed="rId4"/>
                  <a:stretch>
                    <a:fillRect l="-10526" t="-3226" r="-5263" b="-9677"/>
                  </a:stretch>
                </a:blipFill>
              </p:spPr>
              <p:txBody>
                <a:bodyPr/>
                <a:lstStyle/>
                <a:p>
                  <a:r>
                    <a:rPr lang="en-US">
                      <a:noFill/>
                    </a:rPr>
                    <a:t> </a:t>
                  </a:r>
                </a:p>
              </p:txBody>
            </p:sp>
          </mc:Fallback>
        </mc:AlternateContent>
      </p:grpSp>
      <p:grpSp>
        <p:nvGrpSpPr>
          <p:cNvPr id="18" name="Group 17">
            <a:extLst>
              <a:ext uri="{FF2B5EF4-FFF2-40B4-BE49-F238E27FC236}">
                <a16:creationId xmlns:a16="http://schemas.microsoft.com/office/drawing/2014/main" id="{4E835ECE-46A4-2043-955D-F79F31F8C7AF}"/>
              </a:ext>
            </a:extLst>
          </p:cNvPr>
          <p:cNvGrpSpPr/>
          <p:nvPr/>
        </p:nvGrpSpPr>
        <p:grpSpPr>
          <a:xfrm>
            <a:off x="2133600" y="1066800"/>
            <a:ext cx="7975600" cy="3644436"/>
            <a:chOff x="609600" y="1066800"/>
            <a:chExt cx="7975600" cy="3644436"/>
          </a:xfrm>
        </p:grpSpPr>
        <p:sp>
          <p:nvSpPr>
            <p:cNvPr id="2059" name="Oval 44"/>
            <p:cNvSpPr>
              <a:spLocks noChangeArrowheads="1"/>
            </p:cNvSpPr>
            <p:nvPr/>
          </p:nvSpPr>
          <p:spPr bwMode="auto">
            <a:xfrm>
              <a:off x="1881188" y="3061960"/>
              <a:ext cx="822325" cy="488950"/>
            </a:xfrm>
            <a:prstGeom prst="ellipse">
              <a:avLst/>
            </a:prstGeom>
            <a:noFill/>
            <a:ln w="25400">
              <a:solidFill>
                <a:schemeClr val="tx1"/>
              </a:solidFill>
              <a:round/>
              <a:headEnd/>
              <a:tailEnd/>
            </a:ln>
          </p:spPr>
          <p:txBody>
            <a:bodyPr wrap="none" anchor="ctr"/>
            <a:lstStyle/>
            <a:p>
              <a:endParaRPr lang="en-US"/>
            </a:p>
          </p:txBody>
        </p:sp>
        <p:sp>
          <p:nvSpPr>
            <p:cNvPr id="2060" name="Oval 45"/>
            <p:cNvSpPr>
              <a:spLocks noChangeArrowheads="1"/>
            </p:cNvSpPr>
            <p:nvPr/>
          </p:nvSpPr>
          <p:spPr bwMode="auto">
            <a:xfrm>
              <a:off x="1881188" y="1328410"/>
              <a:ext cx="822325" cy="488950"/>
            </a:xfrm>
            <a:prstGeom prst="ellipse">
              <a:avLst/>
            </a:prstGeom>
            <a:noFill/>
            <a:ln w="25400">
              <a:solidFill>
                <a:schemeClr val="tx1"/>
              </a:solidFill>
              <a:round/>
              <a:headEnd/>
              <a:tailEnd/>
            </a:ln>
          </p:spPr>
          <p:txBody>
            <a:bodyPr wrap="none" anchor="ctr"/>
            <a:lstStyle/>
            <a:p>
              <a:endParaRPr lang="en-US"/>
            </a:p>
          </p:txBody>
        </p:sp>
        <p:sp>
          <p:nvSpPr>
            <p:cNvPr id="2061" name="Oval 46"/>
            <p:cNvSpPr>
              <a:spLocks noChangeArrowheads="1"/>
            </p:cNvSpPr>
            <p:nvPr/>
          </p:nvSpPr>
          <p:spPr bwMode="auto">
            <a:xfrm>
              <a:off x="1881188" y="2039610"/>
              <a:ext cx="822325" cy="488950"/>
            </a:xfrm>
            <a:prstGeom prst="ellipse">
              <a:avLst/>
            </a:prstGeom>
            <a:noFill/>
            <a:ln w="25400">
              <a:solidFill>
                <a:schemeClr val="tx1"/>
              </a:solidFill>
              <a:round/>
              <a:headEnd/>
              <a:tailEnd/>
            </a:ln>
          </p:spPr>
          <p:txBody>
            <a:bodyPr wrap="none" anchor="ctr"/>
            <a:lstStyle/>
            <a:p>
              <a:endParaRPr lang="en-US"/>
            </a:p>
          </p:txBody>
        </p:sp>
        <p:sp>
          <p:nvSpPr>
            <p:cNvPr id="2062" name="Oval 47"/>
            <p:cNvSpPr>
              <a:spLocks noChangeArrowheads="1"/>
            </p:cNvSpPr>
            <p:nvPr/>
          </p:nvSpPr>
          <p:spPr bwMode="auto">
            <a:xfrm>
              <a:off x="4273550" y="1644650"/>
              <a:ext cx="822325" cy="488950"/>
            </a:xfrm>
            <a:prstGeom prst="ellipse">
              <a:avLst/>
            </a:prstGeom>
            <a:noFill/>
            <a:ln w="25400">
              <a:solidFill>
                <a:schemeClr val="tx1"/>
              </a:solidFill>
              <a:round/>
              <a:headEnd/>
              <a:tailEnd/>
            </a:ln>
          </p:spPr>
          <p:txBody>
            <a:bodyPr wrap="none" anchor="ctr"/>
            <a:lstStyle/>
            <a:p>
              <a:endParaRPr lang="en-US"/>
            </a:p>
          </p:txBody>
        </p:sp>
        <p:sp>
          <p:nvSpPr>
            <p:cNvPr id="2063" name="Line 48"/>
            <p:cNvSpPr>
              <a:spLocks noChangeShapeType="1"/>
            </p:cNvSpPr>
            <p:nvPr/>
          </p:nvSpPr>
          <p:spPr bwMode="auto">
            <a:xfrm>
              <a:off x="684213" y="1550660"/>
              <a:ext cx="1196975" cy="0"/>
            </a:xfrm>
            <a:prstGeom prst="line">
              <a:avLst/>
            </a:prstGeom>
            <a:noFill/>
            <a:ln w="28575">
              <a:solidFill>
                <a:schemeClr val="tx1"/>
              </a:solidFill>
              <a:round/>
              <a:headEnd/>
              <a:tailEnd type="triangle" w="lg" len="lg"/>
            </a:ln>
          </p:spPr>
          <p:txBody>
            <a:bodyPr/>
            <a:lstStyle/>
            <a:p>
              <a:endParaRPr lang="en-US"/>
            </a:p>
          </p:txBody>
        </p:sp>
        <p:sp>
          <p:nvSpPr>
            <p:cNvPr id="2064" name="Line 50"/>
            <p:cNvSpPr>
              <a:spLocks noChangeShapeType="1"/>
            </p:cNvSpPr>
            <p:nvPr/>
          </p:nvSpPr>
          <p:spPr bwMode="auto">
            <a:xfrm flipV="1">
              <a:off x="2778125" y="2026910"/>
              <a:ext cx="1412875" cy="234950"/>
            </a:xfrm>
            <a:prstGeom prst="line">
              <a:avLst/>
            </a:prstGeom>
            <a:noFill/>
            <a:ln w="28575">
              <a:solidFill>
                <a:schemeClr val="tx1"/>
              </a:solidFill>
              <a:round/>
              <a:headEnd/>
              <a:tailEnd type="triangle" w="lg" len="lg"/>
            </a:ln>
          </p:spPr>
          <p:txBody>
            <a:bodyPr/>
            <a:lstStyle/>
            <a:p>
              <a:endParaRPr lang="en-US"/>
            </a:p>
          </p:txBody>
        </p:sp>
        <p:sp>
          <p:nvSpPr>
            <p:cNvPr id="2065" name="Line 51"/>
            <p:cNvSpPr>
              <a:spLocks noChangeShapeType="1"/>
            </p:cNvSpPr>
            <p:nvPr/>
          </p:nvSpPr>
          <p:spPr bwMode="auto">
            <a:xfrm>
              <a:off x="2778125" y="1550660"/>
              <a:ext cx="1420813" cy="349250"/>
            </a:xfrm>
            <a:prstGeom prst="line">
              <a:avLst/>
            </a:prstGeom>
            <a:noFill/>
            <a:ln w="28575">
              <a:solidFill>
                <a:schemeClr val="tx1"/>
              </a:solidFill>
              <a:round/>
              <a:headEnd/>
              <a:tailEnd type="triangle" w="lg" len="lg"/>
            </a:ln>
          </p:spPr>
          <p:txBody>
            <a:bodyPr/>
            <a:lstStyle/>
            <a:p>
              <a:endParaRPr lang="en-US"/>
            </a:p>
          </p:txBody>
        </p:sp>
        <p:sp>
          <p:nvSpPr>
            <p:cNvPr id="2066" name="Line 52"/>
            <p:cNvSpPr>
              <a:spLocks noChangeShapeType="1"/>
            </p:cNvSpPr>
            <p:nvPr/>
          </p:nvSpPr>
          <p:spPr bwMode="auto">
            <a:xfrm>
              <a:off x="609600" y="3328660"/>
              <a:ext cx="1196975" cy="0"/>
            </a:xfrm>
            <a:prstGeom prst="line">
              <a:avLst/>
            </a:prstGeom>
            <a:noFill/>
            <a:ln w="28575">
              <a:solidFill>
                <a:schemeClr val="tx1"/>
              </a:solidFill>
              <a:round/>
              <a:headEnd/>
              <a:tailEnd type="triangle" w="lg" len="lg"/>
            </a:ln>
          </p:spPr>
          <p:txBody>
            <a:bodyPr/>
            <a:lstStyle/>
            <a:p>
              <a:endParaRPr lang="en-US"/>
            </a:p>
          </p:txBody>
        </p:sp>
        <p:sp>
          <p:nvSpPr>
            <p:cNvPr id="2067" name="Line 53"/>
            <p:cNvSpPr>
              <a:spLocks noChangeShapeType="1"/>
            </p:cNvSpPr>
            <p:nvPr/>
          </p:nvSpPr>
          <p:spPr bwMode="auto">
            <a:xfrm>
              <a:off x="684213" y="2306310"/>
              <a:ext cx="1196975" cy="0"/>
            </a:xfrm>
            <a:prstGeom prst="line">
              <a:avLst/>
            </a:prstGeom>
            <a:noFill/>
            <a:ln w="28575">
              <a:solidFill>
                <a:schemeClr val="tx1"/>
              </a:solidFill>
              <a:round/>
              <a:headEnd/>
              <a:tailEnd type="triangle" w="lg" len="lg"/>
            </a:ln>
          </p:spPr>
          <p:txBody>
            <a:bodyPr/>
            <a:lstStyle/>
            <a:p>
              <a:endParaRPr lang="en-US"/>
            </a:p>
          </p:txBody>
        </p:sp>
        <p:sp>
          <p:nvSpPr>
            <p:cNvPr id="2068" name="Line 54"/>
            <p:cNvSpPr>
              <a:spLocks noChangeShapeType="1"/>
            </p:cNvSpPr>
            <p:nvPr/>
          </p:nvSpPr>
          <p:spPr bwMode="auto">
            <a:xfrm flipV="1">
              <a:off x="2778125" y="2122160"/>
              <a:ext cx="1495425" cy="1162050"/>
            </a:xfrm>
            <a:prstGeom prst="line">
              <a:avLst/>
            </a:prstGeom>
            <a:noFill/>
            <a:ln w="28575">
              <a:solidFill>
                <a:schemeClr val="tx1"/>
              </a:solidFill>
              <a:round/>
              <a:headEnd/>
              <a:tailEnd type="triangle" w="lg" len="lg"/>
            </a:ln>
          </p:spPr>
          <p:txBody>
            <a:bodyPr/>
            <a:lstStyle/>
            <a:p>
              <a:endParaRPr lang="en-US"/>
            </a:p>
          </p:txBody>
        </p:sp>
        <p:sp>
          <p:nvSpPr>
            <p:cNvPr id="2072" name="Line 61"/>
            <p:cNvSpPr>
              <a:spLocks noChangeShapeType="1"/>
            </p:cNvSpPr>
            <p:nvPr/>
          </p:nvSpPr>
          <p:spPr bwMode="auto">
            <a:xfrm>
              <a:off x="7388225" y="2016125"/>
              <a:ext cx="1196975" cy="0"/>
            </a:xfrm>
            <a:prstGeom prst="line">
              <a:avLst/>
            </a:prstGeom>
            <a:noFill/>
            <a:ln w="28575">
              <a:solidFill>
                <a:schemeClr val="tx1"/>
              </a:solidFill>
              <a:round/>
              <a:headEnd/>
              <a:tailEnd type="triangle" w="lg" len="lg"/>
            </a:ln>
          </p:spPr>
          <p:txBody>
            <a:bodyPr/>
            <a:lstStyle/>
            <a:p>
              <a:endParaRPr lang="en-US"/>
            </a:p>
          </p:txBody>
        </p:sp>
        <p:sp>
          <p:nvSpPr>
            <p:cNvPr id="2074" name="Oval 65"/>
            <p:cNvSpPr>
              <a:spLocks noChangeArrowheads="1"/>
            </p:cNvSpPr>
            <p:nvPr/>
          </p:nvSpPr>
          <p:spPr bwMode="auto">
            <a:xfrm>
              <a:off x="6516688" y="1790700"/>
              <a:ext cx="822325" cy="488950"/>
            </a:xfrm>
            <a:prstGeom prst="ellipse">
              <a:avLst/>
            </a:prstGeom>
            <a:noFill/>
            <a:ln w="25400">
              <a:solidFill>
                <a:schemeClr val="tx1"/>
              </a:solidFill>
              <a:round/>
              <a:headEnd/>
              <a:tailEnd/>
            </a:ln>
          </p:spPr>
          <p:txBody>
            <a:bodyPr wrap="none" anchor="ctr"/>
            <a:lstStyle/>
            <a:p>
              <a:endParaRPr lang="en-US"/>
            </a:p>
          </p:txBody>
        </p:sp>
        <p:sp>
          <p:nvSpPr>
            <p:cNvPr id="2075" name="Oval 66"/>
            <p:cNvSpPr>
              <a:spLocks noChangeArrowheads="1"/>
            </p:cNvSpPr>
            <p:nvPr/>
          </p:nvSpPr>
          <p:spPr bwMode="auto">
            <a:xfrm>
              <a:off x="4348163" y="2711450"/>
              <a:ext cx="822325" cy="488950"/>
            </a:xfrm>
            <a:prstGeom prst="ellipse">
              <a:avLst/>
            </a:prstGeom>
            <a:noFill/>
            <a:ln w="25400">
              <a:solidFill>
                <a:schemeClr val="tx1"/>
              </a:solidFill>
              <a:round/>
              <a:headEnd/>
              <a:tailEnd/>
            </a:ln>
          </p:spPr>
          <p:txBody>
            <a:bodyPr wrap="none" anchor="ctr"/>
            <a:lstStyle/>
            <a:p>
              <a:endParaRPr lang="en-US"/>
            </a:p>
          </p:txBody>
        </p:sp>
        <p:sp>
          <p:nvSpPr>
            <p:cNvPr id="2076" name="Line 68"/>
            <p:cNvSpPr>
              <a:spLocks noChangeShapeType="1"/>
            </p:cNvSpPr>
            <p:nvPr/>
          </p:nvSpPr>
          <p:spPr bwMode="auto">
            <a:xfrm>
              <a:off x="2778125" y="1588760"/>
              <a:ext cx="1565275" cy="1276350"/>
            </a:xfrm>
            <a:prstGeom prst="line">
              <a:avLst/>
            </a:prstGeom>
            <a:noFill/>
            <a:ln w="28575">
              <a:solidFill>
                <a:schemeClr val="tx1"/>
              </a:solidFill>
              <a:round/>
              <a:headEnd/>
              <a:tailEnd type="triangle" w="lg" len="lg"/>
            </a:ln>
          </p:spPr>
          <p:txBody>
            <a:bodyPr/>
            <a:lstStyle/>
            <a:p>
              <a:endParaRPr lang="en-US"/>
            </a:p>
          </p:txBody>
        </p:sp>
        <p:sp>
          <p:nvSpPr>
            <p:cNvPr id="2077" name="Line 69"/>
            <p:cNvSpPr>
              <a:spLocks noChangeShapeType="1"/>
            </p:cNvSpPr>
            <p:nvPr/>
          </p:nvSpPr>
          <p:spPr bwMode="auto">
            <a:xfrm>
              <a:off x="2778125" y="2299960"/>
              <a:ext cx="1570038" cy="711200"/>
            </a:xfrm>
            <a:prstGeom prst="line">
              <a:avLst/>
            </a:prstGeom>
            <a:noFill/>
            <a:ln w="28575">
              <a:solidFill>
                <a:schemeClr val="tx1"/>
              </a:solidFill>
              <a:round/>
              <a:headEnd/>
              <a:tailEnd type="triangle" w="lg" len="lg"/>
            </a:ln>
          </p:spPr>
          <p:txBody>
            <a:bodyPr/>
            <a:lstStyle/>
            <a:p>
              <a:endParaRPr lang="en-US"/>
            </a:p>
          </p:txBody>
        </p:sp>
        <p:sp>
          <p:nvSpPr>
            <p:cNvPr id="2078" name="Line 70"/>
            <p:cNvSpPr>
              <a:spLocks noChangeShapeType="1"/>
            </p:cNvSpPr>
            <p:nvPr/>
          </p:nvSpPr>
          <p:spPr bwMode="auto">
            <a:xfrm flipV="1">
              <a:off x="2778125" y="3093710"/>
              <a:ext cx="1565275" cy="228600"/>
            </a:xfrm>
            <a:prstGeom prst="line">
              <a:avLst/>
            </a:prstGeom>
            <a:noFill/>
            <a:ln w="28575">
              <a:solidFill>
                <a:schemeClr val="tx1"/>
              </a:solidFill>
              <a:round/>
              <a:headEnd/>
              <a:tailEnd type="triangle" w="lg" len="lg"/>
            </a:ln>
          </p:spPr>
          <p:txBody>
            <a:bodyPr/>
            <a:lstStyle/>
            <a:p>
              <a:endParaRPr lang="en-US"/>
            </a:p>
          </p:txBody>
        </p:sp>
        <p:sp>
          <p:nvSpPr>
            <p:cNvPr id="2079" name="Line 71"/>
            <p:cNvSpPr>
              <a:spLocks noChangeShapeType="1"/>
            </p:cNvSpPr>
            <p:nvPr/>
          </p:nvSpPr>
          <p:spPr bwMode="auto">
            <a:xfrm>
              <a:off x="5148263" y="1900238"/>
              <a:ext cx="1319213" cy="115888"/>
            </a:xfrm>
            <a:prstGeom prst="line">
              <a:avLst/>
            </a:prstGeom>
            <a:noFill/>
            <a:ln w="28575">
              <a:solidFill>
                <a:schemeClr val="tx1"/>
              </a:solidFill>
              <a:round/>
              <a:headEnd/>
              <a:tailEnd type="triangle" w="lg" len="lg"/>
            </a:ln>
          </p:spPr>
          <p:txBody>
            <a:bodyPr/>
            <a:lstStyle/>
            <a:p>
              <a:endParaRPr lang="en-US"/>
            </a:p>
          </p:txBody>
        </p:sp>
        <p:sp>
          <p:nvSpPr>
            <p:cNvPr id="2080" name="Line 72"/>
            <p:cNvSpPr>
              <a:spLocks noChangeShapeType="1"/>
            </p:cNvSpPr>
            <p:nvPr/>
          </p:nvSpPr>
          <p:spPr bwMode="auto">
            <a:xfrm flipV="1">
              <a:off x="5170488" y="2139950"/>
              <a:ext cx="1296988" cy="711200"/>
            </a:xfrm>
            <a:prstGeom prst="line">
              <a:avLst/>
            </a:prstGeom>
            <a:noFill/>
            <a:ln w="28575">
              <a:solidFill>
                <a:schemeClr val="tx1"/>
              </a:solidFill>
              <a:round/>
              <a:headEnd/>
              <a:tailEnd type="triangle" w="lg" len="lg"/>
            </a:ln>
          </p:spPr>
          <p:txBody>
            <a:bodyPr/>
            <a:lstStyle/>
            <a:p>
              <a:endParaRPr lang="en-US"/>
            </a:p>
          </p:txBody>
        </p:sp>
        <mc:AlternateContent xmlns:mc="http://schemas.openxmlformats.org/markup-compatibility/2006" xmlns:a14="http://schemas.microsoft.com/office/drawing/2010/main">
          <mc:Choice Requires="a14">
            <p:sp>
              <p:nvSpPr>
                <p:cNvPr id="2055" name="Text Box 80"/>
                <p:cNvSpPr txBox="1">
                  <a:spLocks noChangeArrowheads="1"/>
                </p:cNvSpPr>
                <p:nvPr/>
              </p:nvSpPr>
              <p:spPr bwMode="auto">
                <a:xfrm>
                  <a:off x="1604065" y="3483914"/>
                  <a:ext cx="1622560" cy="1215654"/>
                </a:xfrm>
                <a:prstGeom prst="rect">
                  <a:avLst/>
                </a:prstGeom>
                <a:noFill/>
                <a:ln w="12700">
                  <a:noFill/>
                  <a:miter lim="800000"/>
                  <a:headEnd/>
                  <a:tailEnd/>
                </a:ln>
              </p:spPr>
              <p:txBody>
                <a:bodyPr wrap="none">
                  <a:spAutoFit/>
                </a:bodyPr>
                <a:lstStyle/>
                <a:p>
                  <a:pPr algn="ctr"/>
                  <a:r>
                    <a:rPr lang="en-US" sz="2400" dirty="0">
                      <a:solidFill>
                        <a:srgbClr val="7030A0"/>
                      </a:solidFill>
                      <a:latin typeface="Arial" panose="020B0604020202020204" pitchFamily="34" charset="0"/>
                      <a:cs typeface="Arial" panose="020B0604020202020204" pitchFamily="34" charset="0"/>
                    </a:rPr>
                    <a:t>Input layer</a:t>
                  </a:r>
                </a:p>
                <a:p>
                  <a:pPr algn="ctr"/>
                  <a:r>
                    <a:rPr lang="en-US" sz="2400" dirty="0">
                      <a:solidFill>
                        <a:srgbClr val="0070C0"/>
                      </a:solidFill>
                      <a:latin typeface="Arial" panose="020B0604020202020204" pitchFamily="34" charset="0"/>
                      <a:cs typeface="Arial" panose="020B0604020202020204" pitchFamily="34" charset="0"/>
                    </a:rPr>
                    <a:t>Layer 0</a:t>
                  </a:r>
                </a:p>
                <a:p>
                  <a:pPr algn="ctr"/>
                  <a14:m>
                    <m:oMath xmlns:m="http://schemas.openxmlformats.org/officeDocument/2006/math">
                      <m:sSup>
                        <m:sSupPr>
                          <m:ctrlPr>
                            <a:rPr lang="en-US" sz="2400" i="1">
                              <a:solidFill>
                                <a:srgbClr val="C00000"/>
                              </a:solidFill>
                              <a:latin typeface="Cambria Math" panose="02040503050406030204" pitchFamily="18" charset="0"/>
                            </a:rPr>
                          </m:ctrlPr>
                        </m:sSupPr>
                        <m:e>
                          <m:r>
                            <a:rPr lang="en-US" sz="2400" i="1">
                              <a:solidFill>
                                <a:srgbClr val="C00000"/>
                              </a:solidFill>
                              <a:latin typeface="Cambria Math" panose="02040503050406030204" pitchFamily="18" charset="0"/>
                            </a:rPr>
                            <m:t>𝑛</m:t>
                          </m:r>
                        </m:e>
                        <m:sup>
                          <m:r>
                            <a:rPr lang="en-US" sz="2400" i="1">
                              <a:solidFill>
                                <a:srgbClr val="C00000"/>
                              </a:solidFill>
                              <a:latin typeface="Cambria Math" panose="02040503050406030204" pitchFamily="18" charset="0"/>
                            </a:rPr>
                            <m:t>(0)</m:t>
                          </m:r>
                        </m:sup>
                      </m:sSup>
                      <m:r>
                        <a:rPr lang="en-US" sz="2400" i="1">
                          <a:solidFill>
                            <a:srgbClr val="C00000"/>
                          </a:solidFill>
                          <a:latin typeface="Cambria Math" panose="02040503050406030204" pitchFamily="18" charset="0"/>
                        </a:rPr>
                        <m:t> </m:t>
                      </m:r>
                    </m:oMath>
                  </a14:m>
                  <a:r>
                    <a:rPr lang="en-US" sz="2400" dirty="0">
                      <a:solidFill>
                        <a:srgbClr val="C00000"/>
                      </a:solidFill>
                    </a:rPr>
                    <a:t>nodes</a:t>
                  </a:r>
                </a:p>
              </p:txBody>
            </p:sp>
          </mc:Choice>
          <mc:Fallback xmlns="">
            <p:sp>
              <p:nvSpPr>
                <p:cNvPr id="2055" name="Text Box 80"/>
                <p:cNvSpPr txBox="1">
                  <a:spLocks noRot="1" noChangeAspect="1" noMove="1" noResize="1" noEditPoints="1" noAdjustHandles="1" noChangeArrowheads="1" noChangeShapeType="1" noTextEdit="1"/>
                </p:cNvSpPr>
                <p:nvPr/>
              </p:nvSpPr>
              <p:spPr bwMode="auto">
                <a:xfrm>
                  <a:off x="1604065" y="3483914"/>
                  <a:ext cx="1622560" cy="1215654"/>
                </a:xfrm>
                <a:prstGeom prst="rect">
                  <a:avLst/>
                </a:prstGeom>
                <a:blipFill>
                  <a:blip r:embed="rId5"/>
                  <a:stretch>
                    <a:fillRect l="-4651" t="-3093" r="-5426" b="-9278"/>
                  </a:stretch>
                </a:blipFill>
                <a:ln w="12700">
                  <a:noFill/>
                  <a:miter lim="800000"/>
                  <a:headEnd/>
                  <a:tailEnd/>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56" name="Text Box 81"/>
                <p:cNvSpPr txBox="1">
                  <a:spLocks noChangeArrowheads="1"/>
                </p:cNvSpPr>
                <p:nvPr/>
              </p:nvSpPr>
              <p:spPr bwMode="auto">
                <a:xfrm>
                  <a:off x="3913425" y="3495582"/>
                  <a:ext cx="1915909" cy="1215654"/>
                </a:xfrm>
                <a:prstGeom prst="rect">
                  <a:avLst/>
                </a:prstGeom>
                <a:noFill/>
                <a:ln w="12700">
                  <a:noFill/>
                  <a:miter lim="800000"/>
                  <a:headEnd/>
                  <a:tailEnd/>
                </a:ln>
              </p:spPr>
              <p:txBody>
                <a:bodyPr wrap="none">
                  <a:spAutoFit/>
                </a:bodyPr>
                <a:lstStyle/>
                <a:p>
                  <a:pPr algn="ctr"/>
                  <a:r>
                    <a:rPr lang="en-US" sz="2400" dirty="0">
                      <a:solidFill>
                        <a:srgbClr val="7030A0"/>
                      </a:solidFill>
                      <a:latin typeface="Arial" panose="020B0604020202020204" pitchFamily="34" charset="0"/>
                      <a:cs typeface="Arial" panose="020B0604020202020204" pitchFamily="34" charset="0"/>
                    </a:rPr>
                    <a:t>Hidden layer</a:t>
                  </a:r>
                </a:p>
                <a:p>
                  <a:pPr algn="ctr"/>
                  <a:r>
                    <a:rPr lang="en-US" sz="2400" dirty="0">
                      <a:solidFill>
                        <a:srgbClr val="0070C0"/>
                      </a:solidFill>
                      <a:latin typeface="Arial" panose="020B0604020202020204" pitchFamily="34" charset="0"/>
                      <a:cs typeface="Arial" panose="020B0604020202020204" pitchFamily="34" charset="0"/>
                    </a:rPr>
                    <a:t>Layer 1</a:t>
                  </a:r>
                </a:p>
                <a:p>
                  <a:pPr algn="ctr"/>
                  <a14:m>
                    <m:oMath xmlns:m="http://schemas.openxmlformats.org/officeDocument/2006/math">
                      <m:sSup>
                        <m:sSupPr>
                          <m:ctrlPr>
                            <a:rPr lang="en-US" sz="2400" i="1">
                              <a:solidFill>
                                <a:srgbClr val="C00000"/>
                              </a:solidFill>
                              <a:latin typeface="Cambria Math" panose="02040503050406030204" pitchFamily="18" charset="0"/>
                            </a:rPr>
                          </m:ctrlPr>
                        </m:sSupPr>
                        <m:e>
                          <m:r>
                            <a:rPr lang="en-US" sz="2400" i="1">
                              <a:solidFill>
                                <a:srgbClr val="C00000"/>
                              </a:solidFill>
                              <a:latin typeface="Cambria Math" panose="02040503050406030204" pitchFamily="18" charset="0"/>
                            </a:rPr>
                            <m:t>𝑛</m:t>
                          </m:r>
                        </m:e>
                        <m:sup>
                          <m:r>
                            <a:rPr lang="en-US" sz="2400" i="1">
                              <a:solidFill>
                                <a:srgbClr val="C00000"/>
                              </a:solidFill>
                              <a:latin typeface="Cambria Math" panose="02040503050406030204" pitchFamily="18" charset="0"/>
                            </a:rPr>
                            <m:t>(1)</m:t>
                          </m:r>
                        </m:sup>
                      </m:sSup>
                    </m:oMath>
                  </a14:m>
                  <a:r>
                    <a:rPr lang="en-US" sz="2400" dirty="0">
                      <a:solidFill>
                        <a:srgbClr val="C00000"/>
                      </a:solidFill>
                    </a:rPr>
                    <a:t>nodes</a:t>
                  </a:r>
                </a:p>
              </p:txBody>
            </p:sp>
          </mc:Choice>
          <mc:Fallback xmlns="">
            <p:sp>
              <p:nvSpPr>
                <p:cNvPr id="2056" name="Text Box 81"/>
                <p:cNvSpPr txBox="1">
                  <a:spLocks noRot="1" noChangeAspect="1" noMove="1" noResize="1" noEditPoints="1" noAdjustHandles="1" noChangeArrowheads="1" noChangeShapeType="1" noTextEdit="1"/>
                </p:cNvSpPr>
                <p:nvPr/>
              </p:nvSpPr>
              <p:spPr bwMode="auto">
                <a:xfrm>
                  <a:off x="3913425" y="3495582"/>
                  <a:ext cx="1915909" cy="1215654"/>
                </a:xfrm>
                <a:prstGeom prst="rect">
                  <a:avLst/>
                </a:prstGeom>
                <a:blipFill>
                  <a:blip r:embed="rId6"/>
                  <a:stretch>
                    <a:fillRect l="-3947" t="-3093" r="-3947" b="-9278"/>
                  </a:stretch>
                </a:blipFill>
                <a:ln w="12700">
                  <a:noFill/>
                  <a:miter lim="800000"/>
                  <a:headEnd/>
                  <a:tailEnd/>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Rectangle 32">
                  <a:extLst>
                    <a:ext uri="{FF2B5EF4-FFF2-40B4-BE49-F238E27FC236}">
                      <a16:creationId xmlns:a16="http://schemas.microsoft.com/office/drawing/2014/main" id="{A8AD047E-097A-6747-96E0-81C602BDBD28}"/>
                    </a:ext>
                  </a:extLst>
                </p:cNvPr>
                <p:cNvSpPr/>
                <p:nvPr/>
              </p:nvSpPr>
              <p:spPr>
                <a:xfrm>
                  <a:off x="935179" y="1066800"/>
                  <a:ext cx="63017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1</m:t>
                            </m:r>
                          </m:sub>
                        </m:sSub>
                      </m:oMath>
                    </m:oMathPara>
                  </a14:m>
                  <a:endParaRPr lang="en-US" sz="2800"/>
                </a:p>
              </p:txBody>
            </p:sp>
          </mc:Choice>
          <mc:Fallback xmlns="">
            <p:sp>
              <p:nvSpPr>
                <p:cNvPr id="33" name="Rectangle 32">
                  <a:extLst>
                    <a:ext uri="{FF2B5EF4-FFF2-40B4-BE49-F238E27FC236}">
                      <a16:creationId xmlns:a16="http://schemas.microsoft.com/office/drawing/2014/main" id="{A8AD047E-097A-6747-96E0-81C602BDBD28}"/>
                    </a:ext>
                  </a:extLst>
                </p:cNvPr>
                <p:cNvSpPr>
                  <a:spLocks noRot="1" noChangeAspect="1" noMove="1" noResize="1" noEditPoints="1" noAdjustHandles="1" noChangeArrowheads="1" noChangeShapeType="1" noTextEdit="1"/>
                </p:cNvSpPr>
                <p:nvPr/>
              </p:nvSpPr>
              <p:spPr>
                <a:xfrm>
                  <a:off x="935179" y="1066800"/>
                  <a:ext cx="630173" cy="523220"/>
                </a:xfrm>
                <a:prstGeom prst="rect">
                  <a:avLst/>
                </a:prstGeom>
                <a:blipFill>
                  <a:blip r:embed="rId7"/>
                  <a:stretch>
                    <a:fillRect b="-48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Rectangle 33">
                  <a:extLst>
                    <a:ext uri="{FF2B5EF4-FFF2-40B4-BE49-F238E27FC236}">
                      <a16:creationId xmlns:a16="http://schemas.microsoft.com/office/drawing/2014/main" id="{B66E6EA4-A24A-D048-987E-CAB620D0C301}"/>
                    </a:ext>
                  </a:extLst>
                </p:cNvPr>
                <p:cNvSpPr/>
                <p:nvPr/>
              </p:nvSpPr>
              <p:spPr>
                <a:xfrm>
                  <a:off x="929538" y="1817360"/>
                  <a:ext cx="63844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2</m:t>
                            </m:r>
                          </m:sub>
                        </m:sSub>
                      </m:oMath>
                    </m:oMathPara>
                  </a14:m>
                  <a:endParaRPr lang="en-US" sz="2800"/>
                </a:p>
              </p:txBody>
            </p:sp>
          </mc:Choice>
          <mc:Fallback xmlns="">
            <p:sp>
              <p:nvSpPr>
                <p:cNvPr id="34" name="Rectangle 33">
                  <a:extLst>
                    <a:ext uri="{FF2B5EF4-FFF2-40B4-BE49-F238E27FC236}">
                      <a16:creationId xmlns:a16="http://schemas.microsoft.com/office/drawing/2014/main" id="{B66E6EA4-A24A-D048-987E-CAB620D0C301}"/>
                    </a:ext>
                  </a:extLst>
                </p:cNvPr>
                <p:cNvSpPr>
                  <a:spLocks noRot="1" noChangeAspect="1" noMove="1" noResize="1" noEditPoints="1" noAdjustHandles="1" noChangeArrowheads="1" noChangeShapeType="1" noTextEdit="1"/>
                </p:cNvSpPr>
                <p:nvPr/>
              </p:nvSpPr>
              <p:spPr>
                <a:xfrm>
                  <a:off x="929538" y="1817360"/>
                  <a:ext cx="638444" cy="523220"/>
                </a:xfrm>
                <a:prstGeom prst="rect">
                  <a:avLst/>
                </a:prstGeom>
                <a:blipFill>
                  <a:blip r:embed="rId8"/>
                  <a:stretch>
                    <a:fillRect b="-47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Rectangle 34">
                  <a:extLst>
                    <a:ext uri="{FF2B5EF4-FFF2-40B4-BE49-F238E27FC236}">
                      <a16:creationId xmlns:a16="http://schemas.microsoft.com/office/drawing/2014/main" id="{A392664A-D68B-734A-9969-710370BE84A6}"/>
                    </a:ext>
                  </a:extLst>
                </p:cNvPr>
                <p:cNvSpPr/>
                <p:nvPr/>
              </p:nvSpPr>
              <p:spPr>
                <a:xfrm>
                  <a:off x="904787" y="2829530"/>
                  <a:ext cx="69108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𝑁</m:t>
                            </m:r>
                          </m:sub>
                        </m:sSub>
                      </m:oMath>
                    </m:oMathPara>
                  </a14:m>
                  <a:endParaRPr lang="en-US" sz="2800"/>
                </a:p>
              </p:txBody>
            </p:sp>
          </mc:Choice>
          <mc:Fallback xmlns="">
            <p:sp>
              <p:nvSpPr>
                <p:cNvPr id="35" name="Rectangle 34">
                  <a:extLst>
                    <a:ext uri="{FF2B5EF4-FFF2-40B4-BE49-F238E27FC236}">
                      <a16:creationId xmlns:a16="http://schemas.microsoft.com/office/drawing/2014/main" id="{A392664A-D68B-734A-9969-710370BE84A6}"/>
                    </a:ext>
                  </a:extLst>
                </p:cNvPr>
                <p:cNvSpPr>
                  <a:spLocks noRot="1" noChangeAspect="1" noMove="1" noResize="1" noEditPoints="1" noAdjustHandles="1" noChangeArrowheads="1" noChangeShapeType="1" noTextEdit="1"/>
                </p:cNvSpPr>
                <p:nvPr/>
              </p:nvSpPr>
              <p:spPr>
                <a:xfrm>
                  <a:off x="904787" y="2829530"/>
                  <a:ext cx="691087" cy="523220"/>
                </a:xfrm>
                <a:prstGeom prst="rect">
                  <a:avLst/>
                </a:prstGeom>
                <a:blipFill>
                  <a:blip r:embed="rId9"/>
                  <a:stretch>
                    <a:fillRect b="-2381"/>
                  </a:stretch>
                </a:blipFill>
              </p:spPr>
              <p:txBody>
                <a:bodyPr/>
                <a:lstStyle/>
                <a:p>
                  <a:r>
                    <a:rPr lang="en-US">
                      <a:noFill/>
                    </a:rPr>
                    <a:t> </a:t>
                  </a:r>
                </a:p>
              </p:txBody>
            </p:sp>
          </mc:Fallback>
        </mc:AlternateContent>
        <p:sp>
          <p:nvSpPr>
            <p:cNvPr id="40" name="Oval 65">
              <a:extLst>
                <a:ext uri="{FF2B5EF4-FFF2-40B4-BE49-F238E27FC236}">
                  <a16:creationId xmlns:a16="http://schemas.microsoft.com/office/drawing/2014/main" id="{98D1F446-D5D0-284E-AE00-E28CF9E71C2C}"/>
                </a:ext>
              </a:extLst>
            </p:cNvPr>
            <p:cNvSpPr>
              <a:spLocks noChangeArrowheads="1"/>
            </p:cNvSpPr>
            <p:nvPr/>
          </p:nvSpPr>
          <p:spPr bwMode="auto">
            <a:xfrm>
              <a:off x="6516686" y="2553902"/>
              <a:ext cx="822325" cy="488950"/>
            </a:xfrm>
            <a:prstGeom prst="ellipse">
              <a:avLst/>
            </a:prstGeom>
            <a:noFill/>
            <a:ln w="25400">
              <a:solidFill>
                <a:schemeClr val="tx1"/>
              </a:solidFill>
              <a:round/>
              <a:headEnd/>
              <a:tailEnd/>
            </a:ln>
          </p:spPr>
          <p:txBody>
            <a:bodyPr wrap="none" anchor="ctr"/>
            <a:lstStyle/>
            <a:p>
              <a:endParaRPr lang="en-US"/>
            </a:p>
          </p:txBody>
        </p:sp>
        <p:sp>
          <p:nvSpPr>
            <p:cNvPr id="41" name="Line 71">
              <a:extLst>
                <a:ext uri="{FF2B5EF4-FFF2-40B4-BE49-F238E27FC236}">
                  <a16:creationId xmlns:a16="http://schemas.microsoft.com/office/drawing/2014/main" id="{67D99C67-B486-4A43-9A9F-F0E3E1C46CB7}"/>
                </a:ext>
              </a:extLst>
            </p:cNvPr>
            <p:cNvSpPr>
              <a:spLocks noChangeShapeType="1"/>
            </p:cNvSpPr>
            <p:nvPr/>
          </p:nvSpPr>
          <p:spPr bwMode="auto">
            <a:xfrm>
              <a:off x="5095875" y="1986634"/>
              <a:ext cx="1346201" cy="756566"/>
            </a:xfrm>
            <a:prstGeom prst="line">
              <a:avLst/>
            </a:prstGeom>
            <a:noFill/>
            <a:ln w="28575">
              <a:solidFill>
                <a:schemeClr val="tx1"/>
              </a:solidFill>
              <a:round/>
              <a:headEnd/>
              <a:tailEnd type="triangle" w="lg" len="lg"/>
            </a:ln>
          </p:spPr>
          <p:txBody>
            <a:bodyPr/>
            <a:lstStyle/>
            <a:p>
              <a:endParaRPr lang="en-US"/>
            </a:p>
          </p:txBody>
        </p:sp>
        <p:sp>
          <p:nvSpPr>
            <p:cNvPr id="42" name="Line 71">
              <a:extLst>
                <a:ext uri="{FF2B5EF4-FFF2-40B4-BE49-F238E27FC236}">
                  <a16:creationId xmlns:a16="http://schemas.microsoft.com/office/drawing/2014/main" id="{D748055B-9074-984E-9A0F-46790921A15C}"/>
                </a:ext>
              </a:extLst>
            </p:cNvPr>
            <p:cNvSpPr>
              <a:spLocks noChangeShapeType="1"/>
            </p:cNvSpPr>
            <p:nvPr/>
          </p:nvSpPr>
          <p:spPr bwMode="auto">
            <a:xfrm flipV="1">
              <a:off x="5196782" y="2809203"/>
              <a:ext cx="1245292" cy="146721"/>
            </a:xfrm>
            <a:prstGeom prst="line">
              <a:avLst/>
            </a:prstGeom>
            <a:noFill/>
            <a:ln w="28575">
              <a:solidFill>
                <a:schemeClr val="tx1"/>
              </a:solidFill>
              <a:round/>
              <a:headEnd/>
              <a:tailEnd type="triangle" w="lg" len="lg"/>
            </a:ln>
          </p:spPr>
          <p:txBody>
            <a:bodyPr/>
            <a:lstStyle/>
            <a:p>
              <a:endParaRPr lang="en-US"/>
            </a:p>
          </p:txBody>
        </p:sp>
        <mc:AlternateContent xmlns:mc="http://schemas.openxmlformats.org/markup-compatibility/2006" xmlns:a14="http://schemas.microsoft.com/office/drawing/2010/main">
          <mc:Choice Requires="a14">
            <p:sp>
              <p:nvSpPr>
                <p:cNvPr id="43" name="Rectangle 42">
                  <a:extLst>
                    <a:ext uri="{FF2B5EF4-FFF2-40B4-BE49-F238E27FC236}">
                      <a16:creationId xmlns:a16="http://schemas.microsoft.com/office/drawing/2014/main" id="{2FC8EAF9-17BC-C244-83AD-0F9889BC01A7}"/>
                    </a:ext>
                  </a:extLst>
                </p:cNvPr>
                <p:cNvSpPr/>
                <p:nvPr/>
              </p:nvSpPr>
              <p:spPr>
                <a:xfrm>
                  <a:off x="7671625" y="1508681"/>
                  <a:ext cx="63017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800" i="1">
                                <a:latin typeface="Cambria Math" panose="02040503050406030204" pitchFamily="18" charset="0"/>
                              </a:rPr>
                            </m:ctrlPr>
                          </m:sSubPr>
                          <m:e>
                            <m:r>
                              <a:rPr lang="en-US" sz="2800" i="1">
                                <a:latin typeface="Cambria Math" panose="02040503050406030204" pitchFamily="18" charset="0"/>
                              </a:rPr>
                              <m:t>𝑦</m:t>
                            </m:r>
                          </m:e>
                          <m:sub>
                            <m:r>
                              <a:rPr lang="en-US" sz="2800" i="1">
                                <a:latin typeface="Cambria Math" panose="02040503050406030204" pitchFamily="18" charset="0"/>
                              </a:rPr>
                              <m:t>1</m:t>
                            </m:r>
                          </m:sub>
                        </m:sSub>
                      </m:oMath>
                    </m:oMathPara>
                  </a14:m>
                  <a:endParaRPr lang="en-US" sz="2800"/>
                </a:p>
              </p:txBody>
            </p:sp>
          </mc:Choice>
          <mc:Fallback xmlns="">
            <p:sp>
              <p:nvSpPr>
                <p:cNvPr id="43" name="Rectangle 42">
                  <a:extLst>
                    <a:ext uri="{FF2B5EF4-FFF2-40B4-BE49-F238E27FC236}">
                      <a16:creationId xmlns:a16="http://schemas.microsoft.com/office/drawing/2014/main" id="{2FC8EAF9-17BC-C244-83AD-0F9889BC01A7}"/>
                    </a:ext>
                  </a:extLst>
                </p:cNvPr>
                <p:cNvSpPr>
                  <a:spLocks noRot="1" noChangeAspect="1" noMove="1" noResize="1" noEditPoints="1" noAdjustHandles="1" noChangeArrowheads="1" noChangeShapeType="1" noTextEdit="1"/>
                </p:cNvSpPr>
                <p:nvPr/>
              </p:nvSpPr>
              <p:spPr>
                <a:xfrm>
                  <a:off x="7671625" y="1508681"/>
                  <a:ext cx="630173" cy="523220"/>
                </a:xfrm>
                <a:prstGeom prst="rect">
                  <a:avLst/>
                </a:prstGeom>
                <a:blipFill>
                  <a:blip r:embed="rId10"/>
                  <a:stretch>
                    <a:fillRect b="-11905"/>
                  </a:stretch>
                </a:blipFill>
              </p:spPr>
              <p:txBody>
                <a:bodyPr/>
                <a:lstStyle/>
                <a:p>
                  <a:r>
                    <a:rPr lang="en-US">
                      <a:noFill/>
                    </a:rPr>
                    <a:t> </a:t>
                  </a:r>
                </a:p>
              </p:txBody>
            </p:sp>
          </mc:Fallback>
        </mc:AlternateContent>
        <p:sp>
          <p:nvSpPr>
            <p:cNvPr id="64" name="Line 61">
              <a:extLst>
                <a:ext uri="{FF2B5EF4-FFF2-40B4-BE49-F238E27FC236}">
                  <a16:creationId xmlns:a16="http://schemas.microsoft.com/office/drawing/2014/main" id="{BE33EF74-8DAD-B142-9FED-CE365A34D3E5}"/>
                </a:ext>
              </a:extLst>
            </p:cNvPr>
            <p:cNvSpPr>
              <a:spLocks noChangeShapeType="1"/>
            </p:cNvSpPr>
            <p:nvPr/>
          </p:nvSpPr>
          <p:spPr bwMode="auto">
            <a:xfrm>
              <a:off x="7388223" y="2813216"/>
              <a:ext cx="1196975" cy="0"/>
            </a:xfrm>
            <a:prstGeom prst="line">
              <a:avLst/>
            </a:prstGeom>
            <a:noFill/>
            <a:ln w="28575">
              <a:solidFill>
                <a:schemeClr val="tx1"/>
              </a:solidFill>
              <a:round/>
              <a:headEnd/>
              <a:tailEnd type="triangle" w="lg" len="lg"/>
            </a:ln>
          </p:spPr>
          <p:txBody>
            <a:bodyPr/>
            <a:lstStyle/>
            <a:p>
              <a:endParaRPr lang="en-US"/>
            </a:p>
          </p:txBody>
        </p:sp>
        <mc:AlternateContent xmlns:mc="http://schemas.openxmlformats.org/markup-compatibility/2006" xmlns:a14="http://schemas.microsoft.com/office/drawing/2010/main">
          <mc:Choice Requires="a14">
            <p:sp>
              <p:nvSpPr>
                <p:cNvPr id="65" name="Rectangle 64">
                  <a:extLst>
                    <a:ext uri="{FF2B5EF4-FFF2-40B4-BE49-F238E27FC236}">
                      <a16:creationId xmlns:a16="http://schemas.microsoft.com/office/drawing/2014/main" id="{FC3D5DDA-CD4B-7740-B7CB-3ADD97B1DDA0}"/>
                    </a:ext>
                  </a:extLst>
                </p:cNvPr>
                <p:cNvSpPr/>
                <p:nvPr/>
              </p:nvSpPr>
              <p:spPr>
                <a:xfrm>
                  <a:off x="7671623" y="2296628"/>
                  <a:ext cx="64068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800" i="1">
                                <a:latin typeface="Cambria Math" panose="02040503050406030204" pitchFamily="18" charset="0"/>
                              </a:rPr>
                            </m:ctrlPr>
                          </m:sSubPr>
                          <m:e>
                            <m:r>
                              <a:rPr lang="en-US" sz="2800" i="1">
                                <a:latin typeface="Cambria Math" panose="02040503050406030204" pitchFamily="18" charset="0"/>
                              </a:rPr>
                              <m:t>𝑦</m:t>
                            </m:r>
                          </m:e>
                          <m:sub>
                            <m:r>
                              <a:rPr lang="en-US" sz="2800" i="1">
                                <a:latin typeface="Cambria Math" panose="02040503050406030204" pitchFamily="18" charset="0"/>
                              </a:rPr>
                              <m:t>2</m:t>
                            </m:r>
                          </m:sub>
                        </m:sSub>
                      </m:oMath>
                    </m:oMathPara>
                  </a14:m>
                  <a:endParaRPr lang="en-US" sz="2800"/>
                </a:p>
              </p:txBody>
            </p:sp>
          </mc:Choice>
          <mc:Fallback xmlns="">
            <p:sp>
              <p:nvSpPr>
                <p:cNvPr id="65" name="Rectangle 64">
                  <a:extLst>
                    <a:ext uri="{FF2B5EF4-FFF2-40B4-BE49-F238E27FC236}">
                      <a16:creationId xmlns:a16="http://schemas.microsoft.com/office/drawing/2014/main" id="{FC3D5DDA-CD4B-7740-B7CB-3ADD97B1DDA0}"/>
                    </a:ext>
                  </a:extLst>
                </p:cNvPr>
                <p:cNvSpPr>
                  <a:spLocks noRot="1" noChangeAspect="1" noMove="1" noResize="1" noEditPoints="1" noAdjustHandles="1" noChangeArrowheads="1" noChangeShapeType="1" noTextEdit="1"/>
                </p:cNvSpPr>
                <p:nvPr/>
              </p:nvSpPr>
              <p:spPr>
                <a:xfrm>
                  <a:off x="7671623" y="2296628"/>
                  <a:ext cx="640688" cy="523220"/>
                </a:xfrm>
                <a:prstGeom prst="rect">
                  <a:avLst/>
                </a:prstGeom>
                <a:blipFill>
                  <a:blip r:embed="rId11"/>
                  <a:stretch>
                    <a:fillRect b="-119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 Box 81">
                  <a:extLst>
                    <a:ext uri="{FF2B5EF4-FFF2-40B4-BE49-F238E27FC236}">
                      <a16:creationId xmlns:a16="http://schemas.microsoft.com/office/drawing/2014/main" id="{41B3B6D2-80B5-7D46-9A54-14C3C9BD417B}"/>
                    </a:ext>
                  </a:extLst>
                </p:cNvPr>
                <p:cNvSpPr txBox="1">
                  <a:spLocks noChangeArrowheads="1"/>
                </p:cNvSpPr>
                <p:nvPr/>
              </p:nvSpPr>
              <p:spPr bwMode="auto">
                <a:xfrm>
                  <a:off x="6054788" y="3472930"/>
                  <a:ext cx="1861408" cy="1215654"/>
                </a:xfrm>
                <a:prstGeom prst="rect">
                  <a:avLst/>
                </a:prstGeom>
                <a:noFill/>
                <a:ln w="12700">
                  <a:noFill/>
                  <a:miter lim="800000"/>
                  <a:headEnd/>
                  <a:tailEnd/>
                </a:ln>
              </p:spPr>
              <p:txBody>
                <a:bodyPr wrap="none">
                  <a:spAutoFit/>
                </a:bodyPr>
                <a:lstStyle/>
                <a:p>
                  <a:pPr algn="ctr"/>
                  <a:r>
                    <a:rPr lang="en-US" sz="2400" dirty="0">
                      <a:solidFill>
                        <a:srgbClr val="7030A0"/>
                      </a:solidFill>
                      <a:latin typeface="Arial" panose="020B0604020202020204" pitchFamily="34" charset="0"/>
                      <a:cs typeface="Arial" panose="020B0604020202020204" pitchFamily="34" charset="0"/>
                    </a:rPr>
                    <a:t>Output layer</a:t>
                  </a:r>
                </a:p>
                <a:p>
                  <a:pPr algn="ctr"/>
                  <a:r>
                    <a:rPr lang="en-US" sz="2400" dirty="0">
                      <a:solidFill>
                        <a:srgbClr val="0070C0"/>
                      </a:solidFill>
                      <a:latin typeface="Arial" panose="020B0604020202020204" pitchFamily="34" charset="0"/>
                      <a:cs typeface="Arial" panose="020B0604020202020204" pitchFamily="34" charset="0"/>
                    </a:rPr>
                    <a:t>Layer 2</a:t>
                  </a:r>
                </a:p>
                <a:p>
                  <a:pPr algn="ctr"/>
                  <a14:m>
                    <m:oMath xmlns:m="http://schemas.openxmlformats.org/officeDocument/2006/math">
                      <m:sSup>
                        <m:sSupPr>
                          <m:ctrlPr>
                            <a:rPr lang="en-US" sz="2400" i="1">
                              <a:solidFill>
                                <a:srgbClr val="C00000"/>
                              </a:solidFill>
                              <a:latin typeface="Cambria Math" panose="02040503050406030204" pitchFamily="18" charset="0"/>
                            </a:rPr>
                          </m:ctrlPr>
                        </m:sSupPr>
                        <m:e>
                          <m:r>
                            <a:rPr lang="en-US" sz="2400" i="1">
                              <a:solidFill>
                                <a:srgbClr val="C00000"/>
                              </a:solidFill>
                              <a:latin typeface="Cambria Math" panose="02040503050406030204" pitchFamily="18" charset="0"/>
                            </a:rPr>
                            <m:t>𝑛</m:t>
                          </m:r>
                        </m:e>
                        <m:sup>
                          <m:r>
                            <a:rPr lang="en-US" sz="2400" i="1">
                              <a:solidFill>
                                <a:srgbClr val="C00000"/>
                              </a:solidFill>
                              <a:latin typeface="Cambria Math" panose="02040503050406030204" pitchFamily="18" charset="0"/>
                            </a:rPr>
                            <m:t>(2)</m:t>
                          </m:r>
                        </m:sup>
                      </m:sSup>
                    </m:oMath>
                  </a14:m>
                  <a:r>
                    <a:rPr lang="en-US" sz="2400" dirty="0">
                      <a:solidFill>
                        <a:srgbClr val="C00000"/>
                      </a:solidFill>
                      <a:latin typeface="Arial" panose="020B0604020202020204" pitchFamily="34" charset="0"/>
                      <a:cs typeface="Arial" panose="020B0604020202020204" pitchFamily="34" charset="0"/>
                    </a:rPr>
                    <a:t> nodes</a:t>
                  </a:r>
                  <a:endParaRPr lang="en-US" sz="2400" dirty="0">
                    <a:solidFill>
                      <a:srgbClr val="C00000"/>
                    </a:solidFill>
                  </a:endParaRPr>
                </a:p>
              </p:txBody>
            </p:sp>
          </mc:Choice>
          <mc:Fallback xmlns="">
            <p:sp>
              <p:nvSpPr>
                <p:cNvPr id="44" name="Text Box 81">
                  <a:extLst>
                    <a:ext uri="{FF2B5EF4-FFF2-40B4-BE49-F238E27FC236}">
                      <a16:creationId xmlns:a16="http://schemas.microsoft.com/office/drawing/2014/main" id="{41B3B6D2-80B5-7D46-9A54-14C3C9BD417B}"/>
                    </a:ext>
                  </a:extLst>
                </p:cNvPr>
                <p:cNvSpPr txBox="1">
                  <a:spLocks noRot="1" noChangeAspect="1" noMove="1" noResize="1" noEditPoints="1" noAdjustHandles="1" noChangeArrowheads="1" noChangeShapeType="1" noTextEdit="1"/>
                </p:cNvSpPr>
                <p:nvPr/>
              </p:nvSpPr>
              <p:spPr bwMode="auto">
                <a:xfrm>
                  <a:off x="6054788" y="3472930"/>
                  <a:ext cx="1861408" cy="1215654"/>
                </a:xfrm>
                <a:prstGeom prst="rect">
                  <a:avLst/>
                </a:prstGeom>
                <a:blipFill>
                  <a:blip r:embed="rId12"/>
                  <a:stretch>
                    <a:fillRect l="-4762" t="-3093" r="-4762" b="-9278"/>
                  </a:stretch>
                </a:blipFill>
                <a:ln w="12700">
                  <a:noFill/>
                  <a:miter lim="800000"/>
                  <a:headEnd/>
                  <a:tailEnd/>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413B00E-2A4C-0547-92A3-A795980774B5}"/>
                    </a:ext>
                  </a:extLst>
                </p:cNvPr>
                <p:cNvSpPr txBox="1"/>
                <p:nvPr/>
              </p:nvSpPr>
              <p:spPr>
                <a:xfrm rot="5400000">
                  <a:off x="4510706" y="2212207"/>
                  <a:ext cx="444032"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i="1">
                            <a:latin typeface="Cambria Math" panose="02040503050406030204" pitchFamily="18" charset="0"/>
                          </a:rPr>
                          <m:t>⋯</m:t>
                        </m:r>
                      </m:oMath>
                    </m:oMathPara>
                  </a14:m>
                  <a:endParaRPr lang="en-US" sz="3200"/>
                </a:p>
              </p:txBody>
            </p:sp>
          </mc:Choice>
          <mc:Fallback xmlns="">
            <p:sp>
              <p:nvSpPr>
                <p:cNvPr id="3" name="TextBox 2">
                  <a:extLst>
                    <a:ext uri="{FF2B5EF4-FFF2-40B4-BE49-F238E27FC236}">
                      <a16:creationId xmlns:a16="http://schemas.microsoft.com/office/drawing/2014/main" id="{B413B00E-2A4C-0547-92A3-A795980774B5}"/>
                    </a:ext>
                  </a:extLst>
                </p:cNvPr>
                <p:cNvSpPr txBox="1">
                  <a:spLocks noRot="1" noChangeAspect="1" noMove="1" noResize="1" noEditPoints="1" noAdjustHandles="1" noChangeArrowheads="1" noChangeShapeType="1" noTextEdit="1"/>
                </p:cNvSpPr>
                <p:nvPr/>
              </p:nvSpPr>
              <p:spPr>
                <a:xfrm rot="5400000">
                  <a:off x="4510706" y="2212207"/>
                  <a:ext cx="444032" cy="492443"/>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08C6F432-28CE-5E42-A392-9755F9FD36AF}"/>
                    </a:ext>
                  </a:extLst>
                </p:cNvPr>
                <p:cNvSpPr txBox="1"/>
                <p:nvPr/>
              </p:nvSpPr>
              <p:spPr>
                <a:xfrm rot="5400000">
                  <a:off x="2109436" y="2566552"/>
                  <a:ext cx="444032"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i="1">
                            <a:latin typeface="Cambria Math" panose="02040503050406030204" pitchFamily="18" charset="0"/>
                          </a:rPr>
                          <m:t>⋯</m:t>
                        </m:r>
                      </m:oMath>
                    </m:oMathPara>
                  </a14:m>
                  <a:endParaRPr lang="en-US" sz="3200"/>
                </a:p>
              </p:txBody>
            </p:sp>
          </mc:Choice>
          <mc:Fallback xmlns="">
            <p:sp>
              <p:nvSpPr>
                <p:cNvPr id="45" name="TextBox 44">
                  <a:extLst>
                    <a:ext uri="{FF2B5EF4-FFF2-40B4-BE49-F238E27FC236}">
                      <a16:creationId xmlns:a16="http://schemas.microsoft.com/office/drawing/2014/main" id="{08C6F432-28CE-5E42-A392-9755F9FD36AF}"/>
                    </a:ext>
                  </a:extLst>
                </p:cNvPr>
                <p:cNvSpPr txBox="1">
                  <a:spLocks noRot="1" noChangeAspect="1" noMove="1" noResize="1" noEditPoints="1" noAdjustHandles="1" noChangeArrowheads="1" noChangeShapeType="1" noTextEdit="1"/>
                </p:cNvSpPr>
                <p:nvPr/>
              </p:nvSpPr>
              <p:spPr>
                <a:xfrm rot="5400000">
                  <a:off x="2109436" y="2566552"/>
                  <a:ext cx="444032" cy="492443"/>
                </a:xfrm>
                <a:prstGeom prst="rect">
                  <a:avLst/>
                </a:prstGeom>
                <a:blipFill>
                  <a:blip r:embed="rId14"/>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48126687-D75D-004E-9276-8346E17A68D8}"/>
                  </a:ext>
                </a:extLst>
              </p:cNvPr>
              <p:cNvSpPr txBox="1"/>
              <p:nvPr/>
            </p:nvSpPr>
            <p:spPr>
              <a:xfrm>
                <a:off x="2819400" y="4953000"/>
                <a:ext cx="875368" cy="178901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2400" i="1">
                              <a:latin typeface="Cambria Math" panose="02040503050406030204" pitchFamily="18" charset="0"/>
                            </a:rPr>
                          </m:ctrlPr>
                        </m:dPr>
                        <m:e>
                          <m:m>
                            <m:mPr>
                              <m:mcs>
                                <m:mc>
                                  <m:mcPr>
                                    <m:count m:val="1"/>
                                    <m:mcJc m:val="center"/>
                                  </m:mcPr>
                                </m:mc>
                              </m:mcs>
                              <m:ctrlPr>
                                <a:rPr lang="en-US" sz="2400" i="1">
                                  <a:latin typeface="Cambria Math" panose="02040503050406030204" pitchFamily="18" charset="0"/>
                                </a:rPr>
                              </m:ctrlPr>
                            </m:mPr>
                            <m:mr>
                              <m:e>
                                <m:sSubSup>
                                  <m:sSubSupPr>
                                    <m:ctrlPr>
                                      <a:rPr lang="en-US" sz="2400" i="1">
                                        <a:latin typeface="Cambria Math" panose="02040503050406030204" pitchFamily="18" charset="0"/>
                                      </a:rPr>
                                    </m:ctrlPr>
                                  </m:sSubSupPr>
                                  <m:e>
                                    <m:r>
                                      <a:rPr lang="en-US" sz="2400" i="1">
                                        <a:latin typeface="Cambria Math" panose="02040503050406030204" pitchFamily="18" charset="0"/>
                                      </a:rPr>
                                      <m:t>𝑤</m:t>
                                    </m:r>
                                  </m:e>
                                  <m:sub>
                                    <m:r>
                                      <a:rPr lang="en-US" sz="2400" i="1">
                                        <a:latin typeface="Cambria Math" panose="02040503050406030204" pitchFamily="18" charset="0"/>
                                      </a:rPr>
                                      <m:t>11</m:t>
                                    </m:r>
                                  </m:sub>
                                  <m:sup>
                                    <m:r>
                                      <a:rPr lang="en-US" sz="2400" i="1">
                                        <a:latin typeface="Cambria Math" panose="02040503050406030204" pitchFamily="18" charset="0"/>
                                      </a:rPr>
                                      <m:t>(1)</m:t>
                                    </m:r>
                                  </m:sup>
                                </m:sSubSup>
                              </m:e>
                            </m:mr>
                            <m:mr>
                              <m:e>
                                <m:sSubSup>
                                  <m:sSubSupPr>
                                    <m:ctrlPr>
                                      <a:rPr lang="en-US" sz="2400" i="1">
                                        <a:latin typeface="Cambria Math" panose="02040503050406030204" pitchFamily="18" charset="0"/>
                                      </a:rPr>
                                    </m:ctrlPr>
                                  </m:sSubSupPr>
                                  <m:e>
                                    <m:r>
                                      <a:rPr lang="en-US" sz="2400" i="1">
                                        <a:latin typeface="Cambria Math" panose="02040503050406030204" pitchFamily="18" charset="0"/>
                                      </a:rPr>
                                      <m:t>𝑤</m:t>
                                    </m:r>
                                  </m:e>
                                  <m:sub>
                                    <m:r>
                                      <a:rPr lang="en-US" sz="2400" i="1">
                                        <a:latin typeface="Cambria Math" panose="02040503050406030204" pitchFamily="18" charset="0"/>
                                      </a:rPr>
                                      <m:t>21</m:t>
                                    </m:r>
                                  </m:sub>
                                  <m:sup>
                                    <m:r>
                                      <a:rPr lang="en-US" sz="2400" i="1">
                                        <a:latin typeface="Cambria Math" panose="02040503050406030204" pitchFamily="18" charset="0"/>
                                      </a:rPr>
                                      <m:t>(1)</m:t>
                                    </m:r>
                                  </m:sup>
                                </m:sSubSup>
                              </m:e>
                            </m:mr>
                            <m:mr>
                              <m:e>
                                <m:m>
                                  <m:mPr>
                                    <m:mcs>
                                      <m:mc>
                                        <m:mcPr>
                                          <m:count m:val="1"/>
                                          <m:mcJc m:val="center"/>
                                        </m:mcPr>
                                      </m:mc>
                                    </m:mcs>
                                    <m:ctrlPr>
                                      <a:rPr lang="en-US" sz="2400" i="1">
                                        <a:latin typeface="Cambria Math" panose="02040503050406030204" pitchFamily="18" charset="0"/>
                                      </a:rPr>
                                    </m:ctrlPr>
                                  </m:mPr>
                                  <m:mr>
                                    <m:e>
                                      <m:r>
                                        <m:rPr>
                                          <m:brk m:alnAt="7"/>
                                        </m:rPr>
                                        <a:rPr lang="en-US" sz="2400" i="1">
                                          <a:latin typeface="Cambria Math" panose="02040503050406030204" pitchFamily="18" charset="0"/>
                                        </a:rPr>
                                        <m:t>⋮</m:t>
                                      </m:r>
                                    </m:e>
                                  </m:mr>
                                  <m:mr>
                                    <m:e>
                                      <m:sSubSup>
                                        <m:sSubSupPr>
                                          <m:ctrlPr>
                                            <a:rPr lang="en-US" sz="2400" i="1">
                                              <a:latin typeface="Cambria Math" panose="02040503050406030204" pitchFamily="18" charset="0"/>
                                            </a:rPr>
                                          </m:ctrlPr>
                                        </m:sSubSupPr>
                                        <m:e>
                                          <m:r>
                                            <a:rPr lang="en-US" sz="2400" i="1">
                                              <a:latin typeface="Cambria Math" panose="02040503050406030204" pitchFamily="18" charset="0"/>
                                            </a:rPr>
                                            <m:t>𝑤</m:t>
                                          </m:r>
                                        </m:e>
                                        <m:sub>
                                          <m:r>
                                            <a:rPr lang="en-US" sz="2400" i="1">
                                              <a:latin typeface="Cambria Math" panose="02040503050406030204" pitchFamily="18" charset="0"/>
                                            </a:rPr>
                                            <m:t>𝑛</m:t>
                                          </m:r>
                                          <m:r>
                                            <a:rPr lang="en-US" sz="2400" i="1">
                                              <a:latin typeface="Cambria Math" panose="02040503050406030204" pitchFamily="18" charset="0"/>
                                            </a:rPr>
                                            <m:t>1</m:t>
                                          </m:r>
                                        </m:sub>
                                        <m:sup>
                                          <m:r>
                                            <a:rPr lang="en-US" sz="2400" i="1">
                                              <a:latin typeface="Cambria Math" panose="02040503050406030204" pitchFamily="18" charset="0"/>
                                            </a:rPr>
                                            <m:t>(1)</m:t>
                                          </m:r>
                                        </m:sup>
                                      </m:sSubSup>
                                    </m:e>
                                  </m:mr>
                                </m:m>
                              </m:e>
                            </m:mr>
                          </m:m>
                        </m:e>
                      </m:d>
                    </m:oMath>
                  </m:oMathPara>
                </a14:m>
                <a:endParaRPr lang="en-US" sz="2400" dirty="0"/>
              </a:p>
            </p:txBody>
          </p:sp>
        </mc:Choice>
        <mc:Fallback xmlns="">
          <p:sp>
            <p:nvSpPr>
              <p:cNvPr id="53" name="TextBox 52">
                <a:extLst>
                  <a:ext uri="{FF2B5EF4-FFF2-40B4-BE49-F238E27FC236}">
                    <a16:creationId xmlns:a16="http://schemas.microsoft.com/office/drawing/2014/main" id="{48126687-D75D-004E-9276-8346E17A68D8}"/>
                  </a:ext>
                </a:extLst>
              </p:cNvPr>
              <p:cNvSpPr txBox="1">
                <a:spLocks noRot="1" noChangeAspect="1" noMove="1" noResize="1" noEditPoints="1" noAdjustHandles="1" noChangeArrowheads="1" noChangeShapeType="1" noTextEdit="1"/>
              </p:cNvSpPr>
              <p:nvPr/>
            </p:nvSpPr>
            <p:spPr>
              <a:xfrm>
                <a:off x="2819400" y="4953000"/>
                <a:ext cx="875368" cy="1789016"/>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D2B5C6A7-BDF2-B341-83D3-7FB9E09A285C}"/>
                  </a:ext>
                </a:extLst>
              </p:cNvPr>
              <p:cNvSpPr/>
              <p:nvPr/>
            </p:nvSpPr>
            <p:spPr>
              <a:xfrm>
                <a:off x="3718078" y="5568323"/>
                <a:ext cx="1159292" cy="57034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m:t>
                      </m:r>
                      <m:sSubSup>
                        <m:sSubSupPr>
                          <m:ctrlPr>
                            <a:rPr lang="en-US" sz="2400" i="1">
                              <a:latin typeface="Cambria Math" panose="02040503050406030204" pitchFamily="18" charset="0"/>
                            </a:rPr>
                          </m:ctrlPr>
                        </m:sSubSupPr>
                        <m:e>
                          <m:r>
                            <a:rPr lang="en-US" sz="2400" i="1">
                              <a:latin typeface="Cambria Math" panose="02040503050406030204" pitchFamily="18" charset="0"/>
                            </a:rPr>
                            <m:t>𝑤</m:t>
                          </m:r>
                        </m:e>
                        <m:sub>
                          <m:r>
                            <a:rPr lang="en-US" sz="2400" i="1">
                              <a:latin typeface="Cambria Math" panose="02040503050406030204" pitchFamily="18" charset="0"/>
                            </a:rPr>
                            <m:t>1</m:t>
                          </m:r>
                        </m:sub>
                        <m:sup>
                          <m:r>
                            <a:rPr lang="en-US" sz="2400" i="1">
                              <a:latin typeface="Cambria Math" panose="02040503050406030204" pitchFamily="18" charset="0"/>
                            </a:rPr>
                            <m:t>(1)</m:t>
                          </m:r>
                        </m:sup>
                      </m:sSubSup>
                    </m:oMath>
                  </m:oMathPara>
                </a14:m>
                <a:endParaRPr lang="en-US" sz="2400" dirty="0"/>
              </a:p>
            </p:txBody>
          </p:sp>
        </mc:Choice>
        <mc:Fallback xmlns="">
          <p:sp>
            <p:nvSpPr>
              <p:cNvPr id="14" name="Rectangle 13">
                <a:extLst>
                  <a:ext uri="{FF2B5EF4-FFF2-40B4-BE49-F238E27FC236}">
                    <a16:creationId xmlns:a16="http://schemas.microsoft.com/office/drawing/2014/main" id="{D2B5C6A7-BDF2-B341-83D3-7FB9E09A285C}"/>
                  </a:ext>
                </a:extLst>
              </p:cNvPr>
              <p:cNvSpPr>
                <a:spLocks noRot="1" noChangeAspect="1" noMove="1" noResize="1" noEditPoints="1" noAdjustHandles="1" noChangeArrowheads="1" noChangeShapeType="1" noTextEdit="1"/>
              </p:cNvSpPr>
              <p:nvPr/>
            </p:nvSpPr>
            <p:spPr>
              <a:xfrm>
                <a:off x="3718078" y="5568323"/>
                <a:ext cx="1159292" cy="570349"/>
              </a:xfrm>
              <a:prstGeom prst="rect">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86FA9C25-8CEC-1040-A181-D6CDBAC1D258}"/>
                  </a:ext>
                </a:extLst>
              </p:cNvPr>
              <p:cNvSpPr txBox="1"/>
              <p:nvPr/>
            </p:nvSpPr>
            <p:spPr>
              <a:xfrm>
                <a:off x="6241711" y="5172878"/>
                <a:ext cx="2150781" cy="141865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2400" i="1">
                              <a:latin typeface="Cambria Math" panose="02040503050406030204" pitchFamily="18" charset="0"/>
                            </a:rPr>
                          </m:ctrlPr>
                        </m:dPr>
                        <m:e>
                          <m:m>
                            <m:mPr>
                              <m:mcs>
                                <m:mc>
                                  <m:mcPr>
                                    <m:count m:val="3"/>
                                    <m:mcJc m:val="center"/>
                                  </m:mcPr>
                                </m:mc>
                              </m:mcs>
                              <m:ctrlPr>
                                <a:rPr lang="en-US" sz="2400" i="1">
                                  <a:latin typeface="Cambria Math" panose="02040503050406030204" pitchFamily="18" charset="0"/>
                                </a:rPr>
                              </m:ctrlPr>
                            </m:mPr>
                            <m:mr>
                              <m:e>
                                <m:r>
                                  <m:rPr>
                                    <m:brk m:alnAt="7"/>
                                  </m:rPr>
                                  <a:rPr lang="en-US" sz="2400" b="1" i="1">
                                    <a:latin typeface="Cambria Math" panose="02040503050406030204" pitchFamily="18" charset="0"/>
                                  </a:rPr>
                                  <m:t>−</m:t>
                                </m:r>
                              </m:e>
                              <m:e>
                                <m:sSup>
                                  <m:sSupPr>
                                    <m:ctrlPr>
                                      <a:rPr lang="en-US" sz="2400" i="1">
                                        <a:latin typeface="Cambria Math" panose="02040503050406030204" pitchFamily="18" charset="0"/>
                                      </a:rPr>
                                    </m:ctrlPr>
                                  </m:sSupPr>
                                  <m:e>
                                    <m:sSubSup>
                                      <m:sSubSupPr>
                                        <m:ctrlPr>
                                          <a:rPr lang="en-US" sz="2400" i="1">
                                            <a:latin typeface="Cambria Math" panose="02040503050406030204" pitchFamily="18" charset="0"/>
                                          </a:rPr>
                                        </m:ctrlPr>
                                      </m:sSubSupPr>
                                      <m:e>
                                        <m:r>
                                          <a:rPr lang="en-US" sz="2400" i="1">
                                            <a:latin typeface="Cambria Math" panose="02040503050406030204" pitchFamily="18" charset="0"/>
                                          </a:rPr>
                                          <m:t>𝑤</m:t>
                                        </m:r>
                                      </m:e>
                                      <m:sub>
                                        <m:r>
                                          <a:rPr lang="en-US" sz="2400" i="1">
                                            <a:latin typeface="Cambria Math" panose="02040503050406030204" pitchFamily="18" charset="0"/>
                                          </a:rPr>
                                          <m:t>1</m:t>
                                        </m:r>
                                      </m:sub>
                                      <m:sup>
                                        <m:r>
                                          <a:rPr lang="en-US" sz="2400" i="1">
                                            <a:latin typeface="Cambria Math" panose="02040503050406030204" pitchFamily="18" charset="0"/>
                                          </a:rPr>
                                          <m:t>(1)</m:t>
                                        </m:r>
                                      </m:sup>
                                    </m:sSubSup>
                                  </m:e>
                                  <m:sup>
                                    <m:r>
                                      <a:rPr lang="en-US" sz="2400" i="1">
                                        <a:latin typeface="Cambria Math" panose="02040503050406030204" pitchFamily="18" charset="0"/>
                                      </a:rPr>
                                      <m:t>𝑇</m:t>
                                    </m:r>
                                  </m:sup>
                                </m:sSup>
                              </m:e>
                              <m:e>
                                <m:r>
                                  <a:rPr lang="en-US" sz="2400" b="1" i="1">
                                    <a:latin typeface="Cambria Math" panose="02040503050406030204" pitchFamily="18" charset="0"/>
                                  </a:rPr>
                                  <m:t>−</m:t>
                                </m:r>
                              </m:e>
                            </m:mr>
                            <m:mr>
                              <m:e>
                                <m:r>
                                  <a:rPr lang="en-US" sz="2400" i="1">
                                    <a:latin typeface="Cambria Math" panose="02040503050406030204" pitchFamily="18" charset="0"/>
                                  </a:rPr>
                                  <m:t>⋮</m:t>
                                </m:r>
                              </m:e>
                              <m:e>
                                <m:r>
                                  <a:rPr lang="en-US" sz="2400" i="1">
                                    <a:latin typeface="Cambria Math" panose="02040503050406030204" pitchFamily="18" charset="0"/>
                                  </a:rPr>
                                  <m:t>⋮</m:t>
                                </m:r>
                              </m:e>
                              <m:e>
                                <m:r>
                                  <a:rPr lang="en-US" sz="2400" i="1">
                                    <a:latin typeface="Cambria Math" panose="02040503050406030204" pitchFamily="18" charset="0"/>
                                  </a:rPr>
                                  <m:t>⋮</m:t>
                                </m:r>
                              </m:e>
                            </m:mr>
                            <m:mr>
                              <m:e>
                                <m:r>
                                  <a:rPr lang="en-US" sz="2400" b="1" i="1">
                                    <a:latin typeface="Cambria Math" panose="02040503050406030204" pitchFamily="18" charset="0"/>
                                  </a:rPr>
                                  <m:t>−</m:t>
                                </m:r>
                              </m:e>
                              <m:e>
                                <m:sSup>
                                  <m:sSupPr>
                                    <m:ctrlPr>
                                      <a:rPr lang="en-US" sz="2400" i="1">
                                        <a:latin typeface="Cambria Math" panose="02040503050406030204" pitchFamily="18" charset="0"/>
                                      </a:rPr>
                                    </m:ctrlPr>
                                  </m:sSupPr>
                                  <m:e>
                                    <m:sSubSup>
                                      <m:sSubSupPr>
                                        <m:ctrlPr>
                                          <a:rPr lang="en-US" sz="2400" i="1">
                                            <a:latin typeface="Cambria Math" panose="02040503050406030204" pitchFamily="18" charset="0"/>
                                          </a:rPr>
                                        </m:ctrlPr>
                                      </m:sSubSupPr>
                                      <m:e>
                                        <m:r>
                                          <a:rPr lang="en-US" sz="2400" i="1">
                                            <a:latin typeface="Cambria Math" panose="02040503050406030204" pitchFamily="18" charset="0"/>
                                          </a:rPr>
                                          <m:t>𝑤</m:t>
                                        </m:r>
                                      </m:e>
                                      <m:sub>
                                        <m:r>
                                          <a:rPr lang="en-US" sz="2400" i="1">
                                            <a:latin typeface="Cambria Math" panose="02040503050406030204" pitchFamily="18" charset="0"/>
                                          </a:rPr>
                                          <m:t>2</m:t>
                                        </m:r>
                                      </m:sub>
                                      <m:sup>
                                        <m:r>
                                          <a:rPr lang="en-US" sz="2400" i="1">
                                            <a:latin typeface="Cambria Math" panose="02040503050406030204" pitchFamily="18" charset="0"/>
                                          </a:rPr>
                                          <m:t>(1)</m:t>
                                        </m:r>
                                      </m:sup>
                                    </m:sSubSup>
                                  </m:e>
                                  <m:sup>
                                    <m:r>
                                      <a:rPr lang="en-US" sz="2400" i="1">
                                        <a:latin typeface="Cambria Math" panose="02040503050406030204" pitchFamily="18" charset="0"/>
                                      </a:rPr>
                                      <m:t>𝑇</m:t>
                                    </m:r>
                                  </m:sup>
                                </m:sSup>
                              </m:e>
                              <m:e>
                                <m:r>
                                  <a:rPr lang="en-US" sz="2400" b="1" i="1">
                                    <a:latin typeface="Cambria Math" panose="02040503050406030204" pitchFamily="18" charset="0"/>
                                  </a:rPr>
                                  <m:t>−</m:t>
                                </m:r>
                              </m:e>
                            </m:mr>
                          </m:m>
                        </m:e>
                      </m:d>
                    </m:oMath>
                  </m:oMathPara>
                </a14:m>
                <a:endParaRPr lang="en-US" sz="2400" dirty="0"/>
              </a:p>
            </p:txBody>
          </p:sp>
        </mc:Choice>
        <mc:Fallback xmlns="">
          <p:sp>
            <p:nvSpPr>
              <p:cNvPr id="15" name="TextBox 14">
                <a:extLst>
                  <a:ext uri="{FF2B5EF4-FFF2-40B4-BE49-F238E27FC236}">
                    <a16:creationId xmlns:a16="http://schemas.microsoft.com/office/drawing/2014/main" id="{86FA9C25-8CEC-1040-A181-D6CDBAC1D258}"/>
                  </a:ext>
                </a:extLst>
              </p:cNvPr>
              <p:cNvSpPr txBox="1">
                <a:spLocks noRot="1" noChangeAspect="1" noMove="1" noResize="1" noEditPoints="1" noAdjustHandles="1" noChangeArrowheads="1" noChangeShapeType="1" noTextEdit="1"/>
              </p:cNvSpPr>
              <p:nvPr/>
            </p:nvSpPr>
            <p:spPr>
              <a:xfrm>
                <a:off x="6241711" y="5172878"/>
                <a:ext cx="2150781" cy="1418658"/>
              </a:xfrm>
              <a:prstGeom prst="rect">
                <a:avLst/>
              </a:prstGeom>
              <a:blipFill>
                <a:blip r:embed="rId1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30005175-300E-274F-B504-0ACF711F415C}"/>
                  </a:ext>
                </a:extLst>
              </p:cNvPr>
              <p:cNvSpPr/>
              <p:nvPr/>
            </p:nvSpPr>
            <p:spPr>
              <a:xfrm>
                <a:off x="8300306" y="5590382"/>
                <a:ext cx="1224694" cy="47699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m:t>
                      </m:r>
                      <m:sSup>
                        <m:sSupPr>
                          <m:ctrlPr>
                            <a:rPr lang="en-US" sz="2400" i="1">
                              <a:latin typeface="Cambria Math" panose="02040503050406030204" pitchFamily="18" charset="0"/>
                            </a:rPr>
                          </m:ctrlPr>
                        </m:sSupPr>
                        <m:e>
                          <m:r>
                            <a:rPr lang="en-US" sz="2400" b="1">
                              <a:latin typeface="Cambria Math" panose="02040503050406030204" pitchFamily="18" charset="0"/>
                            </a:rPr>
                            <m:t>𝐖</m:t>
                          </m:r>
                        </m:e>
                        <m:sup>
                          <m:r>
                            <a:rPr lang="en-US" sz="2400" i="1">
                              <a:latin typeface="Cambria Math" panose="02040503050406030204" pitchFamily="18" charset="0"/>
                            </a:rPr>
                            <m:t>(1)</m:t>
                          </m:r>
                        </m:sup>
                      </m:sSup>
                    </m:oMath>
                  </m:oMathPara>
                </a14:m>
                <a:endParaRPr lang="en-US" sz="2400" dirty="0"/>
              </a:p>
            </p:txBody>
          </p:sp>
        </mc:Choice>
        <mc:Fallback xmlns="">
          <p:sp>
            <p:nvSpPr>
              <p:cNvPr id="16" name="Rectangle 15">
                <a:extLst>
                  <a:ext uri="{FF2B5EF4-FFF2-40B4-BE49-F238E27FC236}">
                    <a16:creationId xmlns:a16="http://schemas.microsoft.com/office/drawing/2014/main" id="{30005175-300E-274F-B504-0ACF711F415C}"/>
                  </a:ext>
                </a:extLst>
              </p:cNvPr>
              <p:cNvSpPr>
                <a:spLocks noRot="1" noChangeAspect="1" noMove="1" noResize="1" noEditPoints="1" noAdjustHandles="1" noChangeArrowheads="1" noChangeShapeType="1" noTextEdit="1"/>
              </p:cNvSpPr>
              <p:nvPr/>
            </p:nvSpPr>
            <p:spPr>
              <a:xfrm>
                <a:off x="8300306" y="5590382"/>
                <a:ext cx="1224694" cy="476990"/>
              </a:xfrm>
              <a:prstGeom prst="rect">
                <a:avLst/>
              </a:prstGeom>
              <a:blipFill>
                <a:blip r:embed="rId18"/>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172376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P spid="14" grpId="0"/>
      <p:bldP spid="15" grpId="0"/>
      <p:bldP spid="1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Rectangle 2"/>
          <p:cNvSpPr>
            <a:spLocks noGrp="1" noChangeArrowheads="1"/>
          </p:cNvSpPr>
          <p:nvPr>
            <p:ph type="title"/>
          </p:nvPr>
        </p:nvSpPr>
        <p:spPr/>
        <p:txBody>
          <a:bodyPr/>
          <a:lstStyle/>
          <a:p>
            <a:r>
              <a:rPr lang="en-US"/>
              <a:t>Each neuron</a:t>
            </a:r>
          </a:p>
        </p:txBody>
      </p:sp>
      <mc:AlternateContent xmlns:mc="http://schemas.openxmlformats.org/markup-compatibility/2006" xmlns:a14="http://schemas.microsoft.com/office/drawing/2010/main">
        <mc:Choice Requires="a14">
          <p:sp>
            <p:nvSpPr>
              <p:cNvPr id="20" name="Rectangle 5">
                <a:extLst>
                  <a:ext uri="{FF2B5EF4-FFF2-40B4-BE49-F238E27FC236}">
                    <a16:creationId xmlns:a16="http://schemas.microsoft.com/office/drawing/2014/main" id="{AE4F4626-4E34-7F4F-87FA-BAA874D1BC07}"/>
                  </a:ext>
                </a:extLst>
              </p:cNvPr>
              <p:cNvSpPr>
                <a:spLocks noChangeArrowheads="1"/>
              </p:cNvSpPr>
              <p:nvPr/>
            </p:nvSpPr>
            <p:spPr bwMode="auto">
              <a:xfrm>
                <a:off x="1905000" y="4355723"/>
                <a:ext cx="8519460" cy="2349877"/>
              </a:xfrm>
              <a:prstGeom prst="rect">
                <a:avLst/>
              </a:prstGeom>
              <a:noFill/>
              <a:ln w="12700">
                <a:noFill/>
                <a:miter lim="800000"/>
                <a:headEnd/>
                <a:tailEnd/>
              </a:ln>
            </p:spPr>
            <p:txBody>
              <a:bodyPr lIns="90488" tIns="44450" rIns="90488" bIns="44450"/>
              <a:lstStyle/>
              <a:p>
                <a:pPr marL="292100" indent="-292100">
                  <a:spcAft>
                    <a:spcPts val="1600"/>
                  </a:spcAft>
                  <a:buClr>
                    <a:srgbClr val="0C7B9C"/>
                  </a:buClr>
                  <a:buSzPct val="75000"/>
                  <a:buFont typeface="Monotype Sorts" pitchFamily="2" charset="2"/>
                  <a:buChar char="l"/>
                </a:pPr>
                <a:r>
                  <a:rPr lang="en-US" sz="2400" dirty="0"/>
                  <a:t>Activation function </a:t>
                </a:r>
                <a14:m>
                  <m:oMath xmlns:m="http://schemas.openxmlformats.org/officeDocument/2006/math">
                    <m:r>
                      <m:rPr>
                        <m:sty m:val="p"/>
                      </m:rPr>
                      <a:rPr lang="en-US" sz="2400" b="0" i="0" smtClean="0">
                        <a:latin typeface="Cambria Math" panose="02040503050406030204" pitchFamily="18" charset="0"/>
                      </a:rPr>
                      <m:t>g</m:t>
                    </m:r>
                    <m:r>
                      <a:rPr lang="en-US" sz="2400">
                        <a:latin typeface="Cambria Math" panose="02040503050406030204" pitchFamily="18" charset="0"/>
                      </a:rPr>
                      <m:t> </m:t>
                    </m:r>
                  </m:oMath>
                </a14:m>
                <a:r>
                  <a:rPr lang="en-US" sz="2400" dirty="0"/>
                  <a:t>can be:</a:t>
                </a:r>
              </a:p>
              <a:p>
                <a:pPr marL="800100" lvl="1" indent="-342900">
                  <a:lnSpc>
                    <a:spcPct val="80000"/>
                  </a:lnSpc>
                  <a:spcBef>
                    <a:spcPct val="10000"/>
                  </a:spcBef>
                  <a:spcAft>
                    <a:spcPts val="400"/>
                  </a:spcAft>
                  <a:buClr>
                    <a:srgbClr val="0C7B9C"/>
                  </a:buClr>
                  <a:buSzPct val="100000"/>
                  <a:buFont typeface="Arial" charset="0"/>
                  <a:buChar char="–"/>
                </a:pPr>
                <a:r>
                  <a:rPr lang="en-US" sz="2400" dirty="0"/>
                  <a:t>Identity function: </a:t>
                </a:r>
                <a14:m>
                  <m:oMath xmlns:m="http://schemas.openxmlformats.org/officeDocument/2006/math">
                    <m:r>
                      <a:rPr lang="en-US" sz="2400" b="0" i="1" smtClean="0">
                        <a:latin typeface="Cambria Math" panose="02040503050406030204" pitchFamily="18" charset="0"/>
                      </a:rPr>
                      <m:t>𝑔</m:t>
                    </m:r>
                    <m:d>
                      <m:dPr>
                        <m:ctrlPr>
                          <a:rPr lang="en-US" sz="2400" i="1">
                            <a:latin typeface="Cambria Math" panose="02040503050406030204" pitchFamily="18" charset="0"/>
                          </a:rPr>
                        </m:ctrlPr>
                      </m:dPr>
                      <m:e>
                        <m:r>
                          <a:rPr lang="en-US" sz="2400" i="1">
                            <a:latin typeface="Cambria Math" panose="02040503050406030204" pitchFamily="18" charset="0"/>
                          </a:rPr>
                          <m:t>𝑥</m:t>
                        </m:r>
                      </m:e>
                    </m:d>
                    <m:r>
                      <a:rPr lang="en-US" sz="2400" i="1">
                        <a:latin typeface="Cambria Math" panose="02040503050406030204" pitchFamily="18" charset="0"/>
                      </a:rPr>
                      <m:t>=</m:t>
                    </m:r>
                    <m:r>
                      <a:rPr lang="en-US" sz="2400" i="1">
                        <a:latin typeface="Cambria Math" panose="02040503050406030204" pitchFamily="18" charset="0"/>
                      </a:rPr>
                      <m:t>𝑥</m:t>
                    </m:r>
                  </m:oMath>
                </a14:m>
                <a:r>
                  <a:rPr lang="en-US" sz="2400" dirty="0"/>
                  <a:t> (linear)</a:t>
                </a:r>
              </a:p>
              <a:p>
                <a:pPr marL="800100" lvl="1" indent="-342900">
                  <a:lnSpc>
                    <a:spcPct val="80000"/>
                  </a:lnSpc>
                  <a:spcBef>
                    <a:spcPct val="10000"/>
                  </a:spcBef>
                  <a:spcAft>
                    <a:spcPts val="400"/>
                  </a:spcAft>
                  <a:buClr>
                    <a:srgbClr val="0C7B9C"/>
                  </a:buClr>
                  <a:buSzPct val="100000"/>
                  <a:buFont typeface="Arial" charset="0"/>
                  <a:buChar char="–"/>
                </a:pPr>
                <a:r>
                  <a:rPr lang="en-US" sz="2400" dirty="0"/>
                  <a:t>Sigmoid function: </a:t>
                </a:r>
                <a14:m>
                  <m:oMath xmlns:m="http://schemas.openxmlformats.org/officeDocument/2006/math">
                    <m:r>
                      <a:rPr lang="en-US" sz="2400" b="0" i="1" smtClean="0">
                        <a:latin typeface="Cambria Math" panose="02040503050406030204" pitchFamily="18" charset="0"/>
                      </a:rPr>
                      <m:t>𝑔</m:t>
                    </m:r>
                    <m:d>
                      <m:dPr>
                        <m:ctrlPr>
                          <a:rPr lang="en-US" sz="2400" i="1">
                            <a:latin typeface="Cambria Math" panose="02040503050406030204" pitchFamily="18" charset="0"/>
                          </a:rPr>
                        </m:ctrlPr>
                      </m:dPr>
                      <m:e>
                        <m:r>
                          <a:rPr lang="en-US" sz="2400" i="1">
                            <a:latin typeface="Cambria Math" panose="02040503050406030204" pitchFamily="18" charset="0"/>
                          </a:rPr>
                          <m:t>𝑥</m:t>
                        </m:r>
                      </m:e>
                    </m:d>
                    <m:r>
                      <a:rPr lang="en-US" sz="2400" i="1">
                        <a:latin typeface="Cambria Math" panose="02040503050406030204" pitchFamily="18" charset="0"/>
                      </a:rPr>
                      <m:t>=</m:t>
                    </m:r>
                    <m:f>
                      <m:fPr>
                        <m:type m:val="lin"/>
                        <m:ctrlPr>
                          <a:rPr lang="en-US" sz="2400" i="1">
                            <a:latin typeface="Cambria Math" panose="02040503050406030204" pitchFamily="18" charset="0"/>
                          </a:rPr>
                        </m:ctrlPr>
                      </m:fPr>
                      <m:num>
                        <m:r>
                          <a:rPr lang="en-US" sz="2400" i="1">
                            <a:latin typeface="Cambria Math" panose="02040503050406030204" pitchFamily="18" charset="0"/>
                          </a:rPr>
                          <m:t>1</m:t>
                        </m:r>
                      </m:num>
                      <m:den>
                        <m:r>
                          <a:rPr lang="en-US" sz="2400" i="1">
                            <a:latin typeface="Cambria Math" panose="02040503050406030204" pitchFamily="18" charset="0"/>
                          </a:rPr>
                          <m:t>(1+</m:t>
                        </m:r>
                        <m:sSup>
                          <m:sSupPr>
                            <m:ctrlPr>
                              <a:rPr lang="en-US" sz="2400" i="1">
                                <a:latin typeface="Cambria Math" panose="02040503050406030204" pitchFamily="18" charset="0"/>
                              </a:rPr>
                            </m:ctrlPr>
                          </m:sSupPr>
                          <m:e>
                            <m:r>
                              <a:rPr lang="en-US" sz="2400" i="1">
                                <a:latin typeface="Cambria Math" panose="02040503050406030204" pitchFamily="18" charset="0"/>
                              </a:rPr>
                              <m:t>𝑒</m:t>
                            </m:r>
                          </m:e>
                          <m:sup>
                            <m:r>
                              <a:rPr lang="en-US" sz="2400" i="1">
                                <a:latin typeface="Cambria Math" panose="02040503050406030204" pitchFamily="18" charset="0"/>
                              </a:rPr>
                              <m:t>−</m:t>
                            </m:r>
                            <m:r>
                              <a:rPr lang="en-US" sz="2400" i="1">
                                <a:latin typeface="Cambria Math" panose="02040503050406030204" pitchFamily="18" charset="0"/>
                              </a:rPr>
                              <m:t>𝑥</m:t>
                            </m:r>
                          </m:sup>
                        </m:sSup>
                        <m:r>
                          <a:rPr lang="en-US" sz="2400" i="1">
                            <a:latin typeface="Cambria Math" panose="02040503050406030204" pitchFamily="18" charset="0"/>
                          </a:rPr>
                          <m:t>)</m:t>
                        </m:r>
                      </m:den>
                    </m:f>
                  </m:oMath>
                </a14:m>
                <a:endParaRPr lang="en-US" sz="2400" dirty="0"/>
              </a:p>
              <a:p>
                <a:pPr marL="800100" lvl="1" indent="-342900">
                  <a:lnSpc>
                    <a:spcPct val="80000"/>
                  </a:lnSpc>
                  <a:spcBef>
                    <a:spcPct val="10000"/>
                  </a:spcBef>
                  <a:spcAft>
                    <a:spcPts val="400"/>
                  </a:spcAft>
                  <a:buClr>
                    <a:srgbClr val="0C7B9C"/>
                  </a:buClr>
                  <a:buSzPct val="100000"/>
                  <a:buFont typeface="Arial" charset="0"/>
                  <a:buChar char="–"/>
                </a:pPr>
                <a:r>
                  <a:rPr lang="en-US" sz="2400" dirty="0"/>
                  <a:t>Hyperbolic tangent (tanh): </a:t>
                </a:r>
                <a14:m>
                  <m:oMath xmlns:m="http://schemas.openxmlformats.org/officeDocument/2006/math">
                    <m:r>
                      <a:rPr lang="en-US" sz="2400" b="0" i="1" smtClean="0">
                        <a:latin typeface="Cambria Math" panose="02040503050406030204" pitchFamily="18" charset="0"/>
                      </a:rPr>
                      <m:t>𝑔</m:t>
                    </m:r>
                    <m:d>
                      <m:dPr>
                        <m:ctrlPr>
                          <a:rPr lang="en-US" sz="2400" i="1">
                            <a:latin typeface="Cambria Math" panose="02040503050406030204" pitchFamily="18" charset="0"/>
                          </a:rPr>
                        </m:ctrlPr>
                      </m:dPr>
                      <m:e>
                        <m:r>
                          <a:rPr lang="en-US" sz="2400" i="1">
                            <a:latin typeface="Cambria Math" panose="02040503050406030204" pitchFamily="18" charset="0"/>
                          </a:rPr>
                          <m:t>𝑥</m:t>
                        </m:r>
                      </m:e>
                    </m:d>
                    <m:r>
                      <a:rPr lang="en-US" sz="2400" i="1">
                        <a:latin typeface="Cambria Math" panose="02040503050406030204" pitchFamily="18" charset="0"/>
                      </a:rPr>
                      <m:t>=</m:t>
                    </m:r>
                    <m:f>
                      <m:fPr>
                        <m:type m:val="lin"/>
                        <m:ctrlPr>
                          <a:rPr lang="en-US" sz="2400" i="1">
                            <a:latin typeface="Cambria Math" panose="02040503050406030204" pitchFamily="18" charset="0"/>
                          </a:rPr>
                        </m:ctrlPr>
                      </m:fPr>
                      <m:num>
                        <m:r>
                          <a:rPr lang="en-US" sz="2400" i="1">
                            <a:latin typeface="Cambria Math" panose="02040503050406030204" pitchFamily="18" charset="0"/>
                          </a:rPr>
                          <m:t>(</m:t>
                        </m:r>
                        <m:sSup>
                          <m:sSupPr>
                            <m:ctrlPr>
                              <a:rPr lang="en-US" sz="2400" i="1">
                                <a:latin typeface="Cambria Math" panose="02040503050406030204" pitchFamily="18" charset="0"/>
                              </a:rPr>
                            </m:ctrlPr>
                          </m:sSupPr>
                          <m:e>
                            <m:r>
                              <a:rPr lang="en-US" sz="2400" i="1">
                                <a:latin typeface="Cambria Math" panose="02040503050406030204" pitchFamily="18" charset="0"/>
                              </a:rPr>
                              <m:t>𝑒</m:t>
                            </m:r>
                          </m:e>
                          <m:sup>
                            <m:r>
                              <a:rPr lang="en-US" sz="2400" i="1">
                                <a:latin typeface="Cambria Math" panose="02040503050406030204" pitchFamily="18" charset="0"/>
                              </a:rPr>
                              <m:t>2</m:t>
                            </m:r>
                            <m:r>
                              <a:rPr lang="en-US" sz="2400" i="1">
                                <a:latin typeface="Cambria Math" panose="02040503050406030204" pitchFamily="18" charset="0"/>
                              </a:rPr>
                              <m:t>𝑥</m:t>
                            </m:r>
                          </m:sup>
                        </m:sSup>
                        <m:r>
                          <a:rPr lang="en-US" sz="2400" i="1">
                            <a:latin typeface="Cambria Math" panose="02040503050406030204" pitchFamily="18" charset="0"/>
                          </a:rPr>
                          <m:t>−1)</m:t>
                        </m:r>
                      </m:num>
                      <m:den>
                        <m:r>
                          <a:rPr lang="en-US" sz="2400" i="1">
                            <a:latin typeface="Cambria Math" panose="02040503050406030204" pitchFamily="18" charset="0"/>
                          </a:rPr>
                          <m:t>(</m:t>
                        </m:r>
                        <m:sSup>
                          <m:sSupPr>
                            <m:ctrlPr>
                              <a:rPr lang="en-US" sz="2400" i="1">
                                <a:latin typeface="Cambria Math" panose="02040503050406030204" pitchFamily="18" charset="0"/>
                              </a:rPr>
                            </m:ctrlPr>
                          </m:sSupPr>
                          <m:e>
                            <m:r>
                              <a:rPr lang="en-US" sz="2400" i="1">
                                <a:latin typeface="Cambria Math" panose="02040503050406030204" pitchFamily="18" charset="0"/>
                              </a:rPr>
                              <m:t>𝑒</m:t>
                            </m:r>
                          </m:e>
                          <m:sup>
                            <m:r>
                              <a:rPr lang="en-US" sz="2400" i="1">
                                <a:latin typeface="Cambria Math" panose="02040503050406030204" pitchFamily="18" charset="0"/>
                              </a:rPr>
                              <m:t>2</m:t>
                            </m:r>
                            <m:r>
                              <a:rPr lang="en-US" sz="2400" i="1">
                                <a:latin typeface="Cambria Math" panose="02040503050406030204" pitchFamily="18" charset="0"/>
                              </a:rPr>
                              <m:t>𝑥</m:t>
                            </m:r>
                          </m:sup>
                        </m:sSup>
                        <m:r>
                          <a:rPr lang="en-US" sz="2400" i="1">
                            <a:latin typeface="Cambria Math" panose="02040503050406030204" pitchFamily="18" charset="0"/>
                          </a:rPr>
                          <m:t>+1)</m:t>
                        </m:r>
                      </m:den>
                    </m:f>
                  </m:oMath>
                </a14:m>
                <a:endParaRPr lang="en-US" sz="2400" dirty="0"/>
              </a:p>
              <a:p>
                <a:pPr marL="800100" lvl="1" indent="-342900">
                  <a:lnSpc>
                    <a:spcPct val="80000"/>
                  </a:lnSpc>
                  <a:spcBef>
                    <a:spcPct val="10000"/>
                  </a:spcBef>
                  <a:spcAft>
                    <a:spcPts val="400"/>
                  </a:spcAft>
                  <a:buClr>
                    <a:srgbClr val="0C7B9C"/>
                  </a:buClr>
                  <a:buSzPct val="100000"/>
                  <a:buFont typeface="Arial" charset="0"/>
                  <a:buChar char="–"/>
                </a:pPr>
                <a:r>
                  <a:rPr lang="en-US" sz="2400" dirty="0"/>
                  <a:t>Rectifier (</a:t>
                </a:r>
                <a:r>
                  <a:rPr lang="en-US" sz="2400" dirty="0" err="1"/>
                  <a:t>ReLU</a:t>
                </a:r>
                <a:r>
                  <a:rPr lang="en-US" sz="2400" dirty="0"/>
                  <a:t>): </a:t>
                </a:r>
                <a14:m>
                  <m:oMath xmlns:m="http://schemas.openxmlformats.org/officeDocument/2006/math">
                    <m:r>
                      <a:rPr lang="en-US" sz="2400" b="0" i="1" smtClean="0">
                        <a:latin typeface="Cambria Math" panose="02040503050406030204" pitchFamily="18" charset="0"/>
                      </a:rPr>
                      <m:t>𝑔</m:t>
                    </m:r>
                    <m:d>
                      <m:dPr>
                        <m:ctrlPr>
                          <a:rPr lang="en-US" sz="2400" i="1">
                            <a:latin typeface="Cambria Math" panose="02040503050406030204" pitchFamily="18" charset="0"/>
                          </a:rPr>
                        </m:ctrlPr>
                      </m:dPr>
                      <m:e>
                        <m:r>
                          <a:rPr lang="en-US" sz="2400" i="1">
                            <a:latin typeface="Cambria Math" panose="02040503050406030204" pitchFamily="18" charset="0"/>
                          </a:rPr>
                          <m:t>𝑥</m:t>
                        </m:r>
                      </m:e>
                    </m:d>
                    <m:r>
                      <a:rPr lang="en-US" sz="2400" i="1">
                        <a:latin typeface="Cambria Math" panose="02040503050406030204" pitchFamily="18" charset="0"/>
                      </a:rPr>
                      <m:t>=</m:t>
                    </m:r>
                    <m:r>
                      <m:rPr>
                        <m:sty m:val="p"/>
                      </m:rPr>
                      <a:rPr lang="en-US" sz="2400">
                        <a:latin typeface="Cambria Math" panose="02040503050406030204" pitchFamily="18" charset="0"/>
                      </a:rPr>
                      <m:t>max</m:t>
                    </m:r>
                    <m:r>
                      <a:rPr lang="en-US" sz="2400" i="1">
                        <a:latin typeface="Cambria Math" panose="02040503050406030204" pitchFamily="18" charset="0"/>
                      </a:rPr>
                      <m:t>⁡(0,</m:t>
                    </m:r>
                    <m:r>
                      <a:rPr lang="en-US" sz="2400" i="1">
                        <a:latin typeface="Cambria Math" panose="02040503050406030204" pitchFamily="18" charset="0"/>
                      </a:rPr>
                      <m:t>𝑥</m:t>
                    </m:r>
                    <m:r>
                      <a:rPr lang="en-US" sz="2400" i="1">
                        <a:latin typeface="Cambria Math" panose="02040503050406030204" pitchFamily="18" charset="0"/>
                      </a:rPr>
                      <m:t>)</m:t>
                    </m:r>
                  </m:oMath>
                </a14:m>
                <a:endParaRPr lang="en-US" sz="2400" dirty="0"/>
              </a:p>
              <a:p>
                <a:pPr marL="800100" lvl="1" indent="-342900">
                  <a:lnSpc>
                    <a:spcPct val="80000"/>
                  </a:lnSpc>
                  <a:spcBef>
                    <a:spcPct val="10000"/>
                  </a:spcBef>
                  <a:spcAft>
                    <a:spcPts val="400"/>
                  </a:spcAft>
                  <a:buClr>
                    <a:srgbClr val="0C7B9C"/>
                  </a:buClr>
                  <a:buSzPct val="100000"/>
                  <a:buFont typeface="Arial" charset="0"/>
                  <a:buChar char="–"/>
                </a:pPr>
                <a14:m>
                  <m:oMath xmlns:m="http://schemas.openxmlformats.org/officeDocument/2006/math">
                    <m:r>
                      <a:rPr lang="en-US" sz="2400" i="1">
                        <a:latin typeface="Cambria Math" panose="02040503050406030204" pitchFamily="18" charset="0"/>
                      </a:rPr>
                      <m:t>⋯</m:t>
                    </m:r>
                  </m:oMath>
                </a14:m>
                <a:endParaRPr lang="en-US" sz="2400" dirty="0"/>
              </a:p>
              <a:p>
                <a:pPr marL="800100" lvl="1" indent="-342900">
                  <a:lnSpc>
                    <a:spcPct val="80000"/>
                  </a:lnSpc>
                  <a:spcBef>
                    <a:spcPct val="10000"/>
                  </a:spcBef>
                  <a:spcAft>
                    <a:spcPts val="400"/>
                  </a:spcAft>
                  <a:buClr>
                    <a:srgbClr val="0C7B9C"/>
                  </a:buClr>
                  <a:buSzPct val="100000"/>
                  <a:buFont typeface="Arial" charset="0"/>
                  <a:buChar char="–"/>
                </a:pPr>
                <a:endParaRPr lang="en-US" sz="2800" dirty="0"/>
              </a:p>
              <a:p>
                <a:pPr marL="292100" indent="-292100">
                  <a:spcBef>
                    <a:spcPct val="10000"/>
                  </a:spcBef>
                  <a:spcAft>
                    <a:spcPts val="400"/>
                  </a:spcAft>
                  <a:buClr>
                    <a:srgbClr val="0C7B9C"/>
                  </a:buClr>
                  <a:buSzPct val="75000"/>
                  <a:buFont typeface="Monotype Sorts" pitchFamily="2" charset="2"/>
                  <a:buChar char="l"/>
                </a:pPr>
                <a:endParaRPr lang="en-US" sz="2800" dirty="0"/>
              </a:p>
            </p:txBody>
          </p:sp>
        </mc:Choice>
        <mc:Fallback xmlns="">
          <p:sp>
            <p:nvSpPr>
              <p:cNvPr id="20" name="Rectangle 5">
                <a:extLst>
                  <a:ext uri="{FF2B5EF4-FFF2-40B4-BE49-F238E27FC236}">
                    <a16:creationId xmlns:a16="http://schemas.microsoft.com/office/drawing/2014/main" id="{AE4F4626-4E34-7F4F-87FA-BAA874D1BC07}"/>
                  </a:ext>
                </a:extLst>
              </p:cNvPr>
              <p:cNvSpPr>
                <a:spLocks noRot="1" noChangeAspect="1" noMove="1" noResize="1" noEditPoints="1" noAdjustHandles="1" noChangeArrowheads="1" noChangeShapeType="1" noTextEdit="1"/>
              </p:cNvSpPr>
              <p:nvPr/>
            </p:nvSpPr>
            <p:spPr bwMode="auto">
              <a:xfrm>
                <a:off x="1905000" y="4355723"/>
                <a:ext cx="8519460" cy="2349877"/>
              </a:xfrm>
              <a:prstGeom prst="rect">
                <a:avLst/>
              </a:prstGeom>
              <a:blipFill>
                <a:blip r:embed="rId3"/>
                <a:stretch>
                  <a:fillRect l="-859" t="-2338" b="-12468"/>
                </a:stretch>
              </a:blipFill>
              <a:ln w="12700">
                <a:noFill/>
                <a:miter lim="800000"/>
                <a:headEnd/>
                <a:tailEnd/>
              </a:ln>
            </p:spPr>
            <p:txBody>
              <a:bodyPr/>
              <a:lstStyle/>
              <a:p>
                <a:r>
                  <a:rPr lang="en-US">
                    <a:noFill/>
                  </a:rPr>
                  <a:t> </a:t>
                </a:r>
              </a:p>
            </p:txBody>
          </p:sp>
        </mc:Fallback>
      </mc:AlternateContent>
      <p:grpSp>
        <p:nvGrpSpPr>
          <p:cNvPr id="6" name="Group 5">
            <a:extLst>
              <a:ext uri="{FF2B5EF4-FFF2-40B4-BE49-F238E27FC236}">
                <a16:creationId xmlns:a16="http://schemas.microsoft.com/office/drawing/2014/main" id="{D7BECCDF-7D38-8246-9FC8-AD36A0BB64E0}"/>
              </a:ext>
            </a:extLst>
          </p:cNvPr>
          <p:cNvGrpSpPr/>
          <p:nvPr/>
        </p:nvGrpSpPr>
        <p:grpSpPr>
          <a:xfrm>
            <a:off x="2438400" y="1114887"/>
            <a:ext cx="4819976" cy="2882023"/>
            <a:chOff x="720349" y="1114886"/>
            <a:chExt cx="4819976" cy="2882023"/>
          </a:xfrm>
        </p:grpSpPr>
        <p:grpSp>
          <p:nvGrpSpPr>
            <p:cNvPr id="5" name="Group 4">
              <a:extLst>
                <a:ext uri="{FF2B5EF4-FFF2-40B4-BE49-F238E27FC236}">
                  <a16:creationId xmlns:a16="http://schemas.microsoft.com/office/drawing/2014/main" id="{1BD6142F-F2EB-2E4A-887D-45C2EED54373}"/>
                </a:ext>
              </a:extLst>
            </p:cNvPr>
            <p:cNvGrpSpPr/>
            <p:nvPr/>
          </p:nvGrpSpPr>
          <p:grpSpPr>
            <a:xfrm>
              <a:off x="720349" y="1229897"/>
              <a:ext cx="3740551" cy="2767012"/>
              <a:chOff x="720349" y="1229897"/>
              <a:chExt cx="3740551" cy="2767012"/>
            </a:xfrm>
          </p:grpSpPr>
          <p:sp>
            <p:nvSpPr>
              <p:cNvPr id="1036" name="Oval 8"/>
              <p:cNvSpPr>
                <a:spLocks noChangeArrowheads="1"/>
              </p:cNvSpPr>
              <p:nvPr/>
            </p:nvSpPr>
            <p:spPr bwMode="auto">
              <a:xfrm>
                <a:off x="2731712" y="2007772"/>
                <a:ext cx="1301750" cy="1303338"/>
              </a:xfrm>
              <a:prstGeom prst="ellipse">
                <a:avLst/>
              </a:prstGeom>
              <a:solidFill>
                <a:srgbClr val="FFFFFF"/>
              </a:solidFill>
              <a:ln w="9525">
                <a:solidFill>
                  <a:schemeClr val="tx1"/>
                </a:solidFill>
                <a:round/>
                <a:headEnd/>
                <a:tailEnd/>
              </a:ln>
            </p:spPr>
            <p:txBody>
              <a:bodyPr/>
              <a:lstStyle/>
              <a:p>
                <a:r>
                  <a:rPr lang="en-US" sz="6000">
                    <a:latin typeface="Symbol" pitchFamily="18" charset="2"/>
                  </a:rPr>
                  <a:t> S</a:t>
                </a:r>
                <a:endParaRPr lang="en-US" sz="6000">
                  <a:latin typeface="Times New Roman" pitchFamily="18" charset="0"/>
                </a:endParaRPr>
              </a:p>
            </p:txBody>
          </p:sp>
          <p:sp>
            <p:nvSpPr>
              <p:cNvPr id="1038" name="Line 10"/>
              <p:cNvSpPr>
                <a:spLocks noChangeShapeType="1"/>
              </p:cNvSpPr>
              <p:nvPr/>
            </p:nvSpPr>
            <p:spPr bwMode="auto">
              <a:xfrm>
                <a:off x="890212" y="1229897"/>
                <a:ext cx="1841500" cy="1331913"/>
              </a:xfrm>
              <a:prstGeom prst="line">
                <a:avLst/>
              </a:prstGeom>
              <a:noFill/>
              <a:ln w="9525">
                <a:solidFill>
                  <a:schemeClr val="tx1"/>
                </a:solidFill>
                <a:round/>
                <a:headEnd/>
                <a:tailEnd type="triangle" w="lg" len="lg"/>
              </a:ln>
            </p:spPr>
            <p:txBody>
              <a:bodyPr/>
              <a:lstStyle/>
              <a:p>
                <a:endParaRPr lang="en-US"/>
              </a:p>
            </p:txBody>
          </p:sp>
          <p:sp>
            <p:nvSpPr>
              <p:cNvPr id="1039" name="Line 11"/>
              <p:cNvSpPr>
                <a:spLocks noChangeShapeType="1"/>
              </p:cNvSpPr>
              <p:nvPr/>
            </p:nvSpPr>
            <p:spPr bwMode="auto">
              <a:xfrm>
                <a:off x="720349" y="2241304"/>
                <a:ext cx="1982787" cy="376069"/>
              </a:xfrm>
              <a:prstGeom prst="line">
                <a:avLst/>
              </a:prstGeom>
              <a:noFill/>
              <a:ln w="9525">
                <a:solidFill>
                  <a:schemeClr val="tx1"/>
                </a:solidFill>
                <a:round/>
                <a:headEnd/>
                <a:tailEnd type="triangle" w="lg" len="lg"/>
              </a:ln>
            </p:spPr>
            <p:txBody>
              <a:bodyPr/>
              <a:lstStyle/>
              <a:p>
                <a:endParaRPr lang="en-US"/>
              </a:p>
            </p:txBody>
          </p:sp>
          <p:sp>
            <p:nvSpPr>
              <p:cNvPr id="1040" name="Line 12"/>
              <p:cNvSpPr>
                <a:spLocks noChangeShapeType="1"/>
              </p:cNvSpPr>
              <p:nvPr/>
            </p:nvSpPr>
            <p:spPr bwMode="auto">
              <a:xfrm flipV="1">
                <a:off x="890212" y="2731672"/>
                <a:ext cx="1784351" cy="1265237"/>
              </a:xfrm>
              <a:prstGeom prst="line">
                <a:avLst/>
              </a:prstGeom>
              <a:noFill/>
              <a:ln w="9525">
                <a:solidFill>
                  <a:schemeClr val="tx1"/>
                </a:solidFill>
                <a:round/>
                <a:headEnd/>
                <a:tailEnd type="triangle" w="lg" len="lg"/>
              </a:ln>
            </p:spPr>
            <p:txBody>
              <a:bodyPr/>
              <a:lstStyle/>
              <a:p>
                <a:endParaRPr lang="en-US"/>
              </a:p>
            </p:txBody>
          </p:sp>
          <p:sp>
            <p:nvSpPr>
              <p:cNvPr id="1030" name="Text Box 19"/>
              <p:cNvSpPr txBox="1">
                <a:spLocks noChangeArrowheads="1"/>
              </p:cNvSpPr>
              <p:nvPr/>
            </p:nvSpPr>
            <p:spPr bwMode="auto">
              <a:xfrm>
                <a:off x="2784500" y="3374609"/>
                <a:ext cx="1676400" cy="457200"/>
              </a:xfrm>
              <a:prstGeom prst="rect">
                <a:avLst/>
              </a:prstGeom>
              <a:noFill/>
              <a:ln w="9525">
                <a:noFill/>
                <a:miter lim="800000"/>
                <a:headEnd/>
                <a:tailEnd/>
              </a:ln>
            </p:spPr>
            <p:txBody>
              <a:bodyPr>
                <a:spAutoFit/>
              </a:bodyPr>
              <a:lstStyle/>
              <a:p>
                <a:pPr algn="ctr">
                  <a:spcBef>
                    <a:spcPct val="50000"/>
                  </a:spcBef>
                </a:pPr>
                <a:r>
                  <a:rPr lang="en-US" sz="2400" dirty="0">
                    <a:latin typeface="Comic Sans MS" pitchFamily="66" charset="0"/>
                  </a:rPr>
                  <a:t>summation</a:t>
                </a:r>
              </a:p>
            </p:txBody>
          </p:sp>
          <mc:AlternateContent xmlns:mc="http://schemas.openxmlformats.org/markup-compatibility/2006" xmlns:a14="http://schemas.microsoft.com/office/drawing/2010/main">
            <mc:Choice Requires="a14">
              <p:sp>
                <p:nvSpPr>
                  <p:cNvPr id="21" name="Rectangle 20">
                    <a:extLst>
                      <a:ext uri="{FF2B5EF4-FFF2-40B4-BE49-F238E27FC236}">
                        <a16:creationId xmlns:a16="http://schemas.microsoft.com/office/drawing/2014/main" id="{AF1A881E-0234-684B-8185-00289D9DEEC1}"/>
                      </a:ext>
                    </a:extLst>
                  </p:cNvPr>
                  <p:cNvSpPr/>
                  <p:nvPr/>
                </p:nvSpPr>
                <p:spPr>
                  <a:xfrm>
                    <a:off x="1670823" y="1400962"/>
                    <a:ext cx="905248" cy="68961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sz="2800" i="1">
                                  <a:latin typeface="Cambria Math" panose="02040503050406030204" pitchFamily="18" charset="0"/>
                                </a:rPr>
                              </m:ctrlPr>
                            </m:sSubSupPr>
                            <m:e>
                              <m:r>
                                <a:rPr lang="en-US" sz="2800" i="1">
                                  <a:latin typeface="Cambria Math" panose="02040503050406030204" pitchFamily="18" charset="0"/>
                                </a:rPr>
                                <m:t>𝑤</m:t>
                              </m:r>
                            </m:e>
                            <m:sub>
                              <m:r>
                                <a:rPr lang="en-US" sz="2800" i="1">
                                  <a:latin typeface="Cambria Math" panose="02040503050406030204" pitchFamily="18" charset="0"/>
                                </a:rPr>
                                <m:t>1</m:t>
                              </m:r>
                              <m:r>
                                <a:rPr lang="en-US" sz="2800" i="1">
                                  <a:latin typeface="Cambria Math" panose="02040503050406030204" pitchFamily="18" charset="0"/>
                                </a:rPr>
                                <m:t>𝑗</m:t>
                              </m:r>
                            </m:sub>
                            <m:sup>
                              <m:r>
                                <a:rPr lang="en-US" sz="2800" i="1">
                                  <a:latin typeface="Cambria Math" panose="02040503050406030204" pitchFamily="18" charset="0"/>
                                </a:rPr>
                                <m:t>(</m:t>
                              </m:r>
                              <m:r>
                                <a:rPr lang="en-US" sz="2800" i="1">
                                  <a:latin typeface="Cambria Math" panose="02040503050406030204" pitchFamily="18" charset="0"/>
                                </a:rPr>
                                <m:t>𝑙</m:t>
                              </m:r>
                              <m:r>
                                <a:rPr lang="en-US" sz="2800" i="1">
                                  <a:latin typeface="Cambria Math" panose="02040503050406030204" pitchFamily="18" charset="0"/>
                                </a:rPr>
                                <m:t>)</m:t>
                              </m:r>
                            </m:sup>
                          </m:sSubSup>
                        </m:oMath>
                      </m:oMathPara>
                    </a14:m>
                    <a:endParaRPr lang="en-US" sz="2800" dirty="0"/>
                  </a:p>
                </p:txBody>
              </p:sp>
            </mc:Choice>
            <mc:Fallback xmlns="">
              <p:sp>
                <p:nvSpPr>
                  <p:cNvPr id="21" name="Rectangle 20">
                    <a:extLst>
                      <a:ext uri="{FF2B5EF4-FFF2-40B4-BE49-F238E27FC236}">
                        <a16:creationId xmlns:a16="http://schemas.microsoft.com/office/drawing/2014/main" id="{AF1A881E-0234-684B-8185-00289D9DEEC1}"/>
                      </a:ext>
                    </a:extLst>
                  </p:cNvPr>
                  <p:cNvSpPr>
                    <a:spLocks noRot="1" noChangeAspect="1" noMove="1" noResize="1" noEditPoints="1" noAdjustHandles="1" noChangeArrowheads="1" noChangeShapeType="1" noTextEdit="1"/>
                  </p:cNvSpPr>
                  <p:nvPr/>
                </p:nvSpPr>
                <p:spPr>
                  <a:xfrm>
                    <a:off x="1670823" y="1400962"/>
                    <a:ext cx="905248" cy="689612"/>
                  </a:xfrm>
                  <a:prstGeom prst="rect">
                    <a:avLst/>
                  </a:prstGeom>
                  <a:blipFill>
                    <a:blip r:embed="rId4"/>
                    <a:stretch>
                      <a:fillRect b="-7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4B3D411B-B70E-604F-8928-E59D1E52A287}"/>
                      </a:ext>
                    </a:extLst>
                  </p:cNvPr>
                  <p:cNvSpPr/>
                  <p:nvPr/>
                </p:nvSpPr>
                <p:spPr>
                  <a:xfrm>
                    <a:off x="1656258" y="2136825"/>
                    <a:ext cx="905248" cy="68961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sz="2800" i="1">
                                  <a:latin typeface="Cambria Math" panose="02040503050406030204" pitchFamily="18" charset="0"/>
                                </a:rPr>
                              </m:ctrlPr>
                            </m:sSubSupPr>
                            <m:e>
                              <m:r>
                                <a:rPr lang="en-US" sz="2800" i="1">
                                  <a:latin typeface="Cambria Math" panose="02040503050406030204" pitchFamily="18" charset="0"/>
                                </a:rPr>
                                <m:t>𝑤</m:t>
                              </m:r>
                            </m:e>
                            <m:sub>
                              <m:r>
                                <a:rPr lang="en-US" sz="2800" i="1">
                                  <a:latin typeface="Cambria Math" panose="02040503050406030204" pitchFamily="18" charset="0"/>
                                </a:rPr>
                                <m:t>2</m:t>
                              </m:r>
                              <m:r>
                                <a:rPr lang="en-US" sz="2800" i="1">
                                  <a:latin typeface="Cambria Math" panose="02040503050406030204" pitchFamily="18" charset="0"/>
                                </a:rPr>
                                <m:t>𝑗</m:t>
                              </m:r>
                            </m:sub>
                            <m:sup>
                              <m:r>
                                <a:rPr lang="en-US" sz="2800" i="1">
                                  <a:latin typeface="Cambria Math" panose="02040503050406030204" pitchFamily="18" charset="0"/>
                                </a:rPr>
                                <m:t>(</m:t>
                              </m:r>
                              <m:r>
                                <a:rPr lang="en-US" sz="2800" i="1">
                                  <a:latin typeface="Cambria Math" panose="02040503050406030204" pitchFamily="18" charset="0"/>
                                </a:rPr>
                                <m:t>𝑙</m:t>
                              </m:r>
                              <m:r>
                                <a:rPr lang="en-US" sz="2800" i="1">
                                  <a:latin typeface="Cambria Math" panose="02040503050406030204" pitchFamily="18" charset="0"/>
                                </a:rPr>
                                <m:t>)</m:t>
                              </m:r>
                            </m:sup>
                          </m:sSubSup>
                        </m:oMath>
                      </m:oMathPara>
                    </a14:m>
                    <a:endParaRPr lang="en-US" sz="2800" dirty="0"/>
                  </a:p>
                </p:txBody>
              </p:sp>
            </mc:Choice>
            <mc:Fallback xmlns="">
              <p:sp>
                <p:nvSpPr>
                  <p:cNvPr id="22" name="Rectangle 21">
                    <a:extLst>
                      <a:ext uri="{FF2B5EF4-FFF2-40B4-BE49-F238E27FC236}">
                        <a16:creationId xmlns:a16="http://schemas.microsoft.com/office/drawing/2014/main" id="{4B3D411B-B70E-604F-8928-E59D1E52A287}"/>
                      </a:ext>
                    </a:extLst>
                  </p:cNvPr>
                  <p:cNvSpPr>
                    <a:spLocks noRot="1" noChangeAspect="1" noMove="1" noResize="1" noEditPoints="1" noAdjustHandles="1" noChangeArrowheads="1" noChangeShapeType="1" noTextEdit="1"/>
                  </p:cNvSpPr>
                  <p:nvPr/>
                </p:nvSpPr>
                <p:spPr>
                  <a:xfrm>
                    <a:off x="1656258" y="2136825"/>
                    <a:ext cx="905248" cy="689612"/>
                  </a:xfrm>
                  <a:prstGeom prst="rect">
                    <a:avLst/>
                  </a:prstGeom>
                  <a:blipFill>
                    <a:blip r:embed="rId5"/>
                    <a:stretch>
                      <a:fillRect b="-727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Rectangle 22">
                    <a:extLst>
                      <a:ext uri="{FF2B5EF4-FFF2-40B4-BE49-F238E27FC236}">
                        <a16:creationId xmlns:a16="http://schemas.microsoft.com/office/drawing/2014/main" id="{D7553B55-0216-A540-80B7-C9E82037DD45}"/>
                      </a:ext>
                    </a:extLst>
                  </p:cNvPr>
                  <p:cNvSpPr/>
                  <p:nvPr/>
                </p:nvSpPr>
                <p:spPr>
                  <a:xfrm>
                    <a:off x="1537583" y="2931100"/>
                    <a:ext cx="1418915" cy="743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sz="2800" i="1">
                                  <a:latin typeface="Cambria Math" panose="02040503050406030204" pitchFamily="18" charset="0"/>
                                </a:rPr>
                              </m:ctrlPr>
                            </m:sSubSupPr>
                            <m:e>
                              <m:r>
                                <a:rPr lang="en-US" sz="2800" i="1">
                                  <a:latin typeface="Cambria Math" panose="02040503050406030204" pitchFamily="18" charset="0"/>
                                </a:rPr>
                                <m:t>𝑤</m:t>
                              </m:r>
                            </m:e>
                            <m:sub>
                              <m:sSup>
                                <m:sSupPr>
                                  <m:ctrlPr>
                                    <a:rPr lang="en-US" sz="2800" i="1">
                                      <a:latin typeface="Cambria Math" panose="02040503050406030204" pitchFamily="18" charset="0"/>
                                    </a:rPr>
                                  </m:ctrlPr>
                                </m:sSupPr>
                                <m:e>
                                  <m:r>
                                    <a:rPr lang="en-US" sz="2800" i="1">
                                      <a:latin typeface="Cambria Math" panose="02040503050406030204" pitchFamily="18" charset="0"/>
                                    </a:rPr>
                                    <m:t>𝑛</m:t>
                                  </m:r>
                                </m:e>
                                <m:sup>
                                  <m:r>
                                    <a:rPr lang="en-US" sz="2800" i="1">
                                      <a:latin typeface="Cambria Math" panose="02040503050406030204" pitchFamily="18" charset="0"/>
                                    </a:rPr>
                                    <m:t>(</m:t>
                                  </m:r>
                                  <m:r>
                                    <a:rPr lang="en-US" sz="2800" i="1">
                                      <a:latin typeface="Cambria Math" panose="02040503050406030204" pitchFamily="18" charset="0"/>
                                    </a:rPr>
                                    <m:t>𝑙</m:t>
                                  </m:r>
                                  <m:r>
                                    <a:rPr lang="en-US" sz="2800" i="1">
                                      <a:latin typeface="Cambria Math" panose="02040503050406030204" pitchFamily="18" charset="0"/>
                                    </a:rPr>
                                    <m:t>−1)</m:t>
                                  </m:r>
                                </m:sup>
                              </m:sSup>
                              <m:r>
                                <a:rPr lang="en-US" sz="2800" i="1">
                                  <a:latin typeface="Cambria Math" panose="02040503050406030204" pitchFamily="18" charset="0"/>
                                </a:rPr>
                                <m:t>𝑗</m:t>
                              </m:r>
                            </m:sub>
                            <m:sup>
                              <m:r>
                                <a:rPr lang="en-US" sz="2800" i="1">
                                  <a:latin typeface="Cambria Math" panose="02040503050406030204" pitchFamily="18" charset="0"/>
                                </a:rPr>
                                <m:t>(</m:t>
                              </m:r>
                              <m:r>
                                <a:rPr lang="en-US" sz="2800" i="1">
                                  <a:latin typeface="Cambria Math" panose="02040503050406030204" pitchFamily="18" charset="0"/>
                                </a:rPr>
                                <m:t>𝑙</m:t>
                              </m:r>
                              <m:r>
                                <a:rPr lang="en-US" sz="2800" i="1">
                                  <a:latin typeface="Cambria Math" panose="02040503050406030204" pitchFamily="18" charset="0"/>
                                </a:rPr>
                                <m:t>)</m:t>
                              </m:r>
                            </m:sup>
                          </m:sSubSup>
                        </m:oMath>
                      </m:oMathPara>
                    </a14:m>
                    <a:endParaRPr lang="en-US" sz="2800" dirty="0"/>
                  </a:p>
                </p:txBody>
              </p:sp>
            </mc:Choice>
            <mc:Fallback xmlns="">
              <p:sp>
                <p:nvSpPr>
                  <p:cNvPr id="23" name="Rectangle 22">
                    <a:extLst>
                      <a:ext uri="{FF2B5EF4-FFF2-40B4-BE49-F238E27FC236}">
                        <a16:creationId xmlns:a16="http://schemas.microsoft.com/office/drawing/2014/main" id="{D7553B55-0216-A540-80B7-C9E82037DD45}"/>
                      </a:ext>
                    </a:extLst>
                  </p:cNvPr>
                  <p:cNvSpPr>
                    <a:spLocks noRot="1" noChangeAspect="1" noMove="1" noResize="1" noEditPoints="1" noAdjustHandles="1" noChangeArrowheads="1" noChangeShapeType="1" noTextEdit="1"/>
                  </p:cNvSpPr>
                  <p:nvPr/>
                </p:nvSpPr>
                <p:spPr>
                  <a:xfrm>
                    <a:off x="1537583" y="2931100"/>
                    <a:ext cx="1418915" cy="743665"/>
                  </a:xfrm>
                  <a:prstGeom prst="rect">
                    <a:avLst/>
                  </a:prstGeom>
                  <a:blipFill>
                    <a:blip r:embed="rId6"/>
                    <a:stretch>
                      <a:fillRect b="-6780"/>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4B016EF8-3E57-4D42-BFAA-A48EDDDC6FBC}"/>
                    </a:ext>
                  </a:extLst>
                </p:cNvPr>
                <p:cNvSpPr txBox="1"/>
                <p:nvPr/>
              </p:nvSpPr>
              <p:spPr>
                <a:xfrm>
                  <a:off x="3127292" y="1114886"/>
                  <a:ext cx="2413033" cy="9238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2000" i="1">
                                <a:solidFill>
                                  <a:srgbClr val="0070C0"/>
                                </a:solidFill>
                                <a:latin typeface="Cambria Math" panose="02040503050406030204" pitchFamily="18" charset="0"/>
                              </a:rPr>
                            </m:ctrlPr>
                          </m:sSubSupPr>
                          <m:e>
                            <m:r>
                              <a:rPr lang="en-US" sz="2000" b="1" i="1">
                                <a:solidFill>
                                  <a:srgbClr val="0070C0"/>
                                </a:solidFill>
                                <a:latin typeface="Cambria Math" panose="02040503050406030204" pitchFamily="18" charset="0"/>
                              </a:rPr>
                              <m:t>𝒛</m:t>
                            </m:r>
                          </m:e>
                          <m:sub>
                            <m:r>
                              <a:rPr lang="en-US" sz="2000" b="1" i="1">
                                <a:solidFill>
                                  <a:srgbClr val="0070C0"/>
                                </a:solidFill>
                                <a:latin typeface="Cambria Math" panose="02040503050406030204" pitchFamily="18" charset="0"/>
                              </a:rPr>
                              <m:t>𝒋</m:t>
                            </m:r>
                          </m:sub>
                          <m:sup>
                            <m:r>
                              <a:rPr lang="en-US" sz="2000" b="1" i="1">
                                <a:solidFill>
                                  <a:srgbClr val="0070C0"/>
                                </a:solidFill>
                                <a:latin typeface="Cambria Math" panose="02040503050406030204" pitchFamily="18" charset="0"/>
                              </a:rPr>
                              <m:t>(</m:t>
                            </m:r>
                            <m:r>
                              <a:rPr lang="en-US" sz="2000" b="1" i="1">
                                <a:solidFill>
                                  <a:srgbClr val="0070C0"/>
                                </a:solidFill>
                                <a:latin typeface="Cambria Math" panose="02040503050406030204" pitchFamily="18" charset="0"/>
                              </a:rPr>
                              <m:t>𝒍</m:t>
                            </m:r>
                            <m:r>
                              <a:rPr lang="en-US" sz="2000" b="1" i="1">
                                <a:solidFill>
                                  <a:srgbClr val="0070C0"/>
                                </a:solidFill>
                                <a:latin typeface="Cambria Math" panose="02040503050406030204" pitchFamily="18" charset="0"/>
                              </a:rPr>
                              <m:t>)</m:t>
                            </m:r>
                          </m:sup>
                        </m:sSubSup>
                        <m:r>
                          <a:rPr lang="en-US" sz="2000" i="1">
                            <a:solidFill>
                              <a:srgbClr val="0070C0"/>
                            </a:solidFill>
                            <a:latin typeface="Cambria Math" panose="02040503050406030204" pitchFamily="18" charset="0"/>
                          </a:rPr>
                          <m:t>=</m:t>
                        </m:r>
                        <m:nary>
                          <m:naryPr>
                            <m:chr m:val="∑"/>
                            <m:ctrlPr>
                              <a:rPr lang="en-US" sz="2000" i="1">
                                <a:solidFill>
                                  <a:srgbClr val="0070C0"/>
                                </a:solidFill>
                                <a:latin typeface="Cambria Math" panose="02040503050406030204" pitchFamily="18" charset="0"/>
                              </a:rPr>
                            </m:ctrlPr>
                          </m:naryPr>
                          <m:sub>
                            <m:r>
                              <m:rPr>
                                <m:brk m:alnAt="23"/>
                              </m:rPr>
                              <a:rPr lang="en-US" sz="2000" b="1" i="1">
                                <a:solidFill>
                                  <a:srgbClr val="0070C0"/>
                                </a:solidFill>
                                <a:latin typeface="Cambria Math" panose="02040503050406030204" pitchFamily="18" charset="0"/>
                              </a:rPr>
                              <m:t>𝒊</m:t>
                            </m:r>
                            <m:r>
                              <a:rPr lang="en-US" sz="2000" b="1" i="1">
                                <a:solidFill>
                                  <a:srgbClr val="0070C0"/>
                                </a:solidFill>
                                <a:latin typeface="Cambria Math" panose="02040503050406030204" pitchFamily="18" charset="0"/>
                              </a:rPr>
                              <m:t>=</m:t>
                            </m:r>
                            <m:r>
                              <a:rPr lang="en-US" sz="2000" b="1" i="1">
                                <a:solidFill>
                                  <a:srgbClr val="0070C0"/>
                                </a:solidFill>
                                <a:latin typeface="Cambria Math" panose="02040503050406030204" pitchFamily="18" charset="0"/>
                              </a:rPr>
                              <m:t>𝟏</m:t>
                            </m:r>
                          </m:sub>
                          <m:sup>
                            <m:sSup>
                              <m:sSupPr>
                                <m:ctrlPr>
                                  <a:rPr lang="en-US" sz="2000" i="1">
                                    <a:solidFill>
                                      <a:srgbClr val="0070C0"/>
                                    </a:solidFill>
                                    <a:latin typeface="Cambria Math" panose="02040503050406030204" pitchFamily="18" charset="0"/>
                                  </a:rPr>
                                </m:ctrlPr>
                              </m:sSupPr>
                              <m:e>
                                <m:r>
                                  <a:rPr lang="en-US" sz="2000" b="1" i="1">
                                    <a:solidFill>
                                      <a:srgbClr val="0070C0"/>
                                    </a:solidFill>
                                    <a:latin typeface="Cambria Math" panose="02040503050406030204" pitchFamily="18" charset="0"/>
                                  </a:rPr>
                                  <m:t>𝒏</m:t>
                                </m:r>
                              </m:e>
                              <m:sup>
                                <m:r>
                                  <a:rPr lang="en-US" sz="2000" b="1" i="1">
                                    <a:solidFill>
                                      <a:srgbClr val="0070C0"/>
                                    </a:solidFill>
                                    <a:latin typeface="Cambria Math" panose="02040503050406030204" pitchFamily="18" charset="0"/>
                                  </a:rPr>
                                  <m:t>(</m:t>
                                </m:r>
                                <m:r>
                                  <a:rPr lang="en-US" sz="2000" b="1" i="1">
                                    <a:solidFill>
                                      <a:srgbClr val="0070C0"/>
                                    </a:solidFill>
                                    <a:latin typeface="Cambria Math" panose="02040503050406030204" pitchFamily="18" charset="0"/>
                                  </a:rPr>
                                  <m:t>𝒍</m:t>
                                </m:r>
                                <m:r>
                                  <a:rPr lang="en-US" sz="2000" b="1" i="1">
                                    <a:solidFill>
                                      <a:srgbClr val="0070C0"/>
                                    </a:solidFill>
                                    <a:latin typeface="Cambria Math" panose="02040503050406030204" pitchFamily="18" charset="0"/>
                                  </a:rPr>
                                  <m:t>−</m:t>
                                </m:r>
                                <m:r>
                                  <a:rPr lang="en-US" sz="2000" b="1" i="1">
                                    <a:solidFill>
                                      <a:srgbClr val="0070C0"/>
                                    </a:solidFill>
                                    <a:latin typeface="Cambria Math" panose="02040503050406030204" pitchFamily="18" charset="0"/>
                                  </a:rPr>
                                  <m:t>𝟏</m:t>
                                </m:r>
                                <m:r>
                                  <a:rPr lang="en-US" sz="2000" b="1" i="1">
                                    <a:solidFill>
                                      <a:srgbClr val="0070C0"/>
                                    </a:solidFill>
                                    <a:latin typeface="Cambria Math" panose="02040503050406030204" pitchFamily="18" charset="0"/>
                                  </a:rPr>
                                  <m:t>)</m:t>
                                </m:r>
                              </m:sup>
                            </m:sSup>
                          </m:sup>
                          <m:e>
                            <m:sSubSup>
                              <m:sSubSupPr>
                                <m:ctrlPr>
                                  <a:rPr lang="en-US" sz="2000" i="1">
                                    <a:solidFill>
                                      <a:srgbClr val="0070C0"/>
                                    </a:solidFill>
                                    <a:latin typeface="Cambria Math" panose="02040503050406030204" pitchFamily="18" charset="0"/>
                                  </a:rPr>
                                </m:ctrlPr>
                              </m:sSubSupPr>
                              <m:e>
                                <m:r>
                                  <a:rPr lang="en-US" sz="2000" b="1" i="1">
                                    <a:solidFill>
                                      <a:srgbClr val="0070C0"/>
                                    </a:solidFill>
                                    <a:latin typeface="Cambria Math" panose="02040503050406030204" pitchFamily="18" charset="0"/>
                                  </a:rPr>
                                  <m:t>𝒘</m:t>
                                </m:r>
                              </m:e>
                              <m:sub>
                                <m:r>
                                  <a:rPr lang="en-US" sz="2000" b="1" i="1">
                                    <a:solidFill>
                                      <a:srgbClr val="0070C0"/>
                                    </a:solidFill>
                                    <a:latin typeface="Cambria Math" panose="02040503050406030204" pitchFamily="18" charset="0"/>
                                  </a:rPr>
                                  <m:t>𝒊𝒋</m:t>
                                </m:r>
                              </m:sub>
                              <m:sup>
                                <m:r>
                                  <a:rPr lang="en-US" sz="2000" b="1" i="1">
                                    <a:solidFill>
                                      <a:srgbClr val="0070C0"/>
                                    </a:solidFill>
                                    <a:latin typeface="Cambria Math" panose="02040503050406030204" pitchFamily="18" charset="0"/>
                                  </a:rPr>
                                  <m:t>(</m:t>
                                </m:r>
                                <m:r>
                                  <a:rPr lang="en-US" sz="2000" b="1" i="1">
                                    <a:solidFill>
                                      <a:srgbClr val="0070C0"/>
                                    </a:solidFill>
                                    <a:latin typeface="Cambria Math" panose="02040503050406030204" pitchFamily="18" charset="0"/>
                                  </a:rPr>
                                  <m:t>𝒍</m:t>
                                </m:r>
                                <m:r>
                                  <a:rPr lang="en-US" sz="2000" b="1" i="1">
                                    <a:solidFill>
                                      <a:srgbClr val="0070C0"/>
                                    </a:solidFill>
                                    <a:latin typeface="Cambria Math" panose="02040503050406030204" pitchFamily="18" charset="0"/>
                                  </a:rPr>
                                  <m:t>)</m:t>
                                </m:r>
                              </m:sup>
                            </m:sSubSup>
                            <m:sSubSup>
                              <m:sSubSupPr>
                                <m:ctrlPr>
                                  <a:rPr lang="en-US" sz="2000" i="1">
                                    <a:solidFill>
                                      <a:srgbClr val="0070C0"/>
                                    </a:solidFill>
                                    <a:latin typeface="Cambria Math" panose="02040503050406030204" pitchFamily="18" charset="0"/>
                                  </a:rPr>
                                </m:ctrlPr>
                              </m:sSubSupPr>
                              <m:e>
                                <m:r>
                                  <a:rPr lang="en-US" sz="2000" b="1" i="1">
                                    <a:solidFill>
                                      <a:srgbClr val="0070C0"/>
                                    </a:solidFill>
                                    <a:latin typeface="Cambria Math" panose="02040503050406030204" pitchFamily="18" charset="0"/>
                                  </a:rPr>
                                  <m:t>𝒂</m:t>
                                </m:r>
                              </m:e>
                              <m:sub>
                                <m:r>
                                  <a:rPr lang="en-US" sz="2000" b="1" i="1">
                                    <a:solidFill>
                                      <a:srgbClr val="0070C0"/>
                                    </a:solidFill>
                                    <a:latin typeface="Cambria Math" panose="02040503050406030204" pitchFamily="18" charset="0"/>
                                  </a:rPr>
                                  <m:t>𝒊</m:t>
                                </m:r>
                              </m:sub>
                              <m:sup>
                                <m:r>
                                  <a:rPr lang="en-US" sz="2000" b="1" i="1">
                                    <a:solidFill>
                                      <a:srgbClr val="0070C0"/>
                                    </a:solidFill>
                                    <a:latin typeface="Cambria Math" panose="02040503050406030204" pitchFamily="18" charset="0"/>
                                  </a:rPr>
                                  <m:t>(</m:t>
                                </m:r>
                                <m:r>
                                  <a:rPr lang="en-US" sz="2000" b="1" i="1">
                                    <a:solidFill>
                                      <a:srgbClr val="0070C0"/>
                                    </a:solidFill>
                                    <a:latin typeface="Cambria Math" panose="02040503050406030204" pitchFamily="18" charset="0"/>
                                  </a:rPr>
                                  <m:t>𝒍</m:t>
                                </m:r>
                                <m:r>
                                  <a:rPr lang="en-US" sz="2000" b="1" i="1">
                                    <a:solidFill>
                                      <a:srgbClr val="0070C0"/>
                                    </a:solidFill>
                                    <a:latin typeface="Cambria Math" panose="02040503050406030204" pitchFamily="18" charset="0"/>
                                  </a:rPr>
                                  <m:t>−</m:t>
                                </m:r>
                                <m:r>
                                  <a:rPr lang="en-US" sz="2000" b="1" i="1">
                                    <a:solidFill>
                                      <a:srgbClr val="0070C0"/>
                                    </a:solidFill>
                                    <a:latin typeface="Cambria Math" panose="02040503050406030204" pitchFamily="18" charset="0"/>
                                  </a:rPr>
                                  <m:t>𝟏</m:t>
                                </m:r>
                                <m:r>
                                  <a:rPr lang="en-US" sz="2000" b="1" i="1">
                                    <a:solidFill>
                                      <a:srgbClr val="0070C0"/>
                                    </a:solidFill>
                                    <a:latin typeface="Cambria Math" panose="02040503050406030204" pitchFamily="18" charset="0"/>
                                  </a:rPr>
                                  <m:t>)</m:t>
                                </m:r>
                              </m:sup>
                            </m:sSubSup>
                          </m:e>
                        </m:nary>
                      </m:oMath>
                    </m:oMathPara>
                  </a14:m>
                  <a:endParaRPr lang="en-US" sz="2000" dirty="0">
                    <a:solidFill>
                      <a:srgbClr val="0070C0"/>
                    </a:solidFill>
                  </a:endParaRPr>
                </a:p>
              </p:txBody>
            </p:sp>
          </mc:Choice>
          <mc:Fallback xmlns="">
            <p:sp>
              <p:nvSpPr>
                <p:cNvPr id="2" name="TextBox 1">
                  <a:extLst>
                    <a:ext uri="{FF2B5EF4-FFF2-40B4-BE49-F238E27FC236}">
                      <a16:creationId xmlns:a16="http://schemas.microsoft.com/office/drawing/2014/main" id="{4B016EF8-3E57-4D42-BFAA-A48EDDDC6FBC}"/>
                    </a:ext>
                  </a:extLst>
                </p:cNvPr>
                <p:cNvSpPr txBox="1">
                  <a:spLocks noRot="1" noChangeAspect="1" noMove="1" noResize="1" noEditPoints="1" noAdjustHandles="1" noChangeArrowheads="1" noChangeShapeType="1" noTextEdit="1"/>
                </p:cNvSpPr>
                <p:nvPr/>
              </p:nvSpPr>
              <p:spPr>
                <a:xfrm>
                  <a:off x="3127292" y="1114886"/>
                  <a:ext cx="2413033" cy="923843"/>
                </a:xfrm>
                <a:prstGeom prst="rect">
                  <a:avLst/>
                </a:prstGeom>
                <a:blipFill>
                  <a:blip r:embed="rId7"/>
                  <a:stretch>
                    <a:fillRect l="-5759" t="-100000" r="-1047" b="-159459"/>
                  </a:stretch>
                </a:blipFill>
              </p:spPr>
              <p:txBody>
                <a:bodyPr/>
                <a:lstStyle/>
                <a:p>
                  <a:r>
                    <a:rPr lang="en-US">
                      <a:noFill/>
                    </a:rPr>
                    <a:t> </a:t>
                  </a:r>
                </a:p>
              </p:txBody>
            </p:sp>
          </mc:Fallback>
        </mc:AlternateContent>
      </p:grpSp>
      <p:grpSp>
        <p:nvGrpSpPr>
          <p:cNvPr id="7" name="Group 6">
            <a:extLst>
              <a:ext uri="{FF2B5EF4-FFF2-40B4-BE49-F238E27FC236}">
                <a16:creationId xmlns:a16="http://schemas.microsoft.com/office/drawing/2014/main" id="{CEE3237B-48AC-A94D-A142-956651397392}"/>
              </a:ext>
            </a:extLst>
          </p:cNvPr>
          <p:cNvGrpSpPr/>
          <p:nvPr/>
        </p:nvGrpSpPr>
        <p:grpSpPr>
          <a:xfrm>
            <a:off x="5808663" y="2168171"/>
            <a:ext cx="3768718" cy="2028991"/>
            <a:chOff x="4090612" y="2168170"/>
            <a:chExt cx="3768718" cy="2028991"/>
          </a:xfrm>
        </p:grpSpPr>
        <p:grpSp>
          <p:nvGrpSpPr>
            <p:cNvPr id="4" name="Group 3">
              <a:extLst>
                <a:ext uri="{FF2B5EF4-FFF2-40B4-BE49-F238E27FC236}">
                  <a16:creationId xmlns:a16="http://schemas.microsoft.com/office/drawing/2014/main" id="{4CD2ECC1-C7B6-A743-8415-40826C75B291}"/>
                </a:ext>
              </a:extLst>
            </p:cNvPr>
            <p:cNvGrpSpPr/>
            <p:nvPr/>
          </p:nvGrpSpPr>
          <p:grpSpPr>
            <a:xfrm>
              <a:off x="4713705" y="2195324"/>
              <a:ext cx="2590800" cy="2001837"/>
              <a:chOff x="4648200" y="2235201"/>
              <a:chExt cx="2590800" cy="2001837"/>
            </a:xfrm>
          </p:grpSpPr>
          <p:sp>
            <p:nvSpPr>
              <p:cNvPr id="1042" name="Rectangle 14"/>
              <p:cNvSpPr>
                <a:spLocks noChangeArrowheads="1"/>
              </p:cNvSpPr>
              <p:nvPr/>
            </p:nvSpPr>
            <p:spPr bwMode="auto">
              <a:xfrm>
                <a:off x="4818063" y="2235201"/>
                <a:ext cx="1246188" cy="1131888"/>
              </a:xfrm>
              <a:prstGeom prst="rect">
                <a:avLst/>
              </a:prstGeom>
              <a:solidFill>
                <a:srgbClr val="FFFFFF"/>
              </a:solidFill>
              <a:ln w="9525">
                <a:solidFill>
                  <a:schemeClr val="tx1"/>
                </a:solidFill>
                <a:miter lim="800000"/>
                <a:headEnd/>
                <a:tailEnd/>
              </a:ln>
            </p:spPr>
            <p:txBody>
              <a:bodyPr/>
              <a:lstStyle/>
              <a:p>
                <a:endParaRPr lang="en-US"/>
              </a:p>
            </p:txBody>
          </p:sp>
          <p:sp>
            <p:nvSpPr>
              <p:cNvPr id="1043" name="Freeform 15"/>
              <p:cNvSpPr>
                <a:spLocks/>
              </p:cNvSpPr>
              <p:nvPr/>
            </p:nvSpPr>
            <p:spPr bwMode="auto">
              <a:xfrm>
                <a:off x="4959351" y="2432051"/>
                <a:ext cx="935038" cy="736600"/>
              </a:xfrm>
              <a:custGeom>
                <a:avLst/>
                <a:gdLst>
                  <a:gd name="T0" fmla="*/ 589 w 495"/>
                  <a:gd name="T1" fmla="*/ 0 h 390"/>
                  <a:gd name="T2" fmla="*/ 286 w 495"/>
                  <a:gd name="T3" fmla="*/ 89 h 390"/>
                  <a:gd name="T4" fmla="*/ 161 w 495"/>
                  <a:gd name="T5" fmla="*/ 393 h 390"/>
                  <a:gd name="T6" fmla="*/ 0 w 495"/>
                  <a:gd name="T7" fmla="*/ 464 h 390"/>
                  <a:gd name="T8" fmla="*/ 0 60000 65536"/>
                  <a:gd name="T9" fmla="*/ 0 60000 65536"/>
                  <a:gd name="T10" fmla="*/ 0 60000 65536"/>
                  <a:gd name="T11" fmla="*/ 0 60000 65536"/>
                  <a:gd name="T12" fmla="*/ 0 w 495"/>
                  <a:gd name="T13" fmla="*/ 0 h 390"/>
                  <a:gd name="T14" fmla="*/ 495 w 495"/>
                  <a:gd name="T15" fmla="*/ 390 h 390"/>
                </a:gdLst>
                <a:ahLst/>
                <a:cxnLst>
                  <a:cxn ang="T8">
                    <a:pos x="T0" y="T1"/>
                  </a:cxn>
                  <a:cxn ang="T9">
                    <a:pos x="T2" y="T3"/>
                  </a:cxn>
                  <a:cxn ang="T10">
                    <a:pos x="T4" y="T5"/>
                  </a:cxn>
                  <a:cxn ang="T11">
                    <a:pos x="T6" y="T7"/>
                  </a:cxn>
                </a:cxnLst>
                <a:rect l="T12" t="T13" r="T14" b="T15"/>
                <a:pathLst>
                  <a:path w="495" h="390">
                    <a:moveTo>
                      <a:pt x="495" y="0"/>
                    </a:moveTo>
                    <a:cubicBezTo>
                      <a:pt x="397" y="10"/>
                      <a:pt x="300" y="20"/>
                      <a:pt x="240" y="75"/>
                    </a:cubicBezTo>
                    <a:cubicBezTo>
                      <a:pt x="180" y="130"/>
                      <a:pt x="175" y="278"/>
                      <a:pt x="135" y="330"/>
                    </a:cubicBezTo>
                    <a:cubicBezTo>
                      <a:pt x="95" y="382"/>
                      <a:pt x="20" y="375"/>
                      <a:pt x="0" y="390"/>
                    </a:cubicBezTo>
                  </a:path>
                </a:pathLst>
              </a:custGeom>
              <a:noFill/>
              <a:ln w="9525">
                <a:solidFill>
                  <a:schemeClr val="tx1"/>
                </a:solidFill>
                <a:round/>
                <a:headEnd/>
                <a:tailEnd/>
              </a:ln>
            </p:spPr>
            <p:txBody>
              <a:bodyPr/>
              <a:lstStyle/>
              <a:p>
                <a:endParaRPr lang="en-US"/>
              </a:p>
            </p:txBody>
          </p:sp>
          <p:sp>
            <p:nvSpPr>
              <p:cNvPr id="1044" name="Line 16"/>
              <p:cNvSpPr>
                <a:spLocks noChangeShapeType="1"/>
              </p:cNvSpPr>
              <p:nvPr/>
            </p:nvSpPr>
            <p:spPr bwMode="auto">
              <a:xfrm>
                <a:off x="6064251" y="2773363"/>
                <a:ext cx="708025" cy="4763"/>
              </a:xfrm>
              <a:prstGeom prst="line">
                <a:avLst/>
              </a:prstGeom>
              <a:noFill/>
              <a:ln w="9525">
                <a:solidFill>
                  <a:schemeClr val="tx1"/>
                </a:solidFill>
                <a:round/>
                <a:headEnd/>
                <a:tailEnd type="triangle" w="lg" len="lg"/>
              </a:ln>
            </p:spPr>
            <p:txBody>
              <a:bodyPr/>
              <a:lstStyle/>
              <a:p>
                <a:endParaRPr lang="en-US"/>
              </a:p>
            </p:txBody>
          </p:sp>
          <p:sp>
            <p:nvSpPr>
              <p:cNvPr id="1031" name="Text Box 20"/>
              <p:cNvSpPr txBox="1">
                <a:spLocks noChangeArrowheads="1"/>
              </p:cNvSpPr>
              <p:nvPr/>
            </p:nvSpPr>
            <p:spPr bwMode="auto">
              <a:xfrm>
                <a:off x="4648200" y="3352800"/>
                <a:ext cx="2590800" cy="884238"/>
              </a:xfrm>
              <a:prstGeom prst="rect">
                <a:avLst/>
              </a:prstGeom>
              <a:noFill/>
              <a:ln w="9525">
                <a:noFill/>
                <a:miter lim="800000"/>
                <a:headEnd/>
                <a:tailEnd/>
              </a:ln>
            </p:spPr>
            <p:txBody>
              <a:bodyPr>
                <a:spAutoFit/>
              </a:bodyPr>
              <a:lstStyle/>
              <a:p>
                <a:pPr algn="ctr">
                  <a:spcBef>
                    <a:spcPct val="50000"/>
                  </a:spcBef>
                </a:pPr>
                <a:r>
                  <a:rPr lang="en-US" sz="2800" i="1" dirty="0">
                    <a:latin typeface="Times New Roman" pitchFamily="18" charset="0"/>
                  </a:rPr>
                  <a:t>g</a:t>
                </a:r>
                <a:r>
                  <a:rPr lang="en-US" sz="2400" dirty="0">
                    <a:latin typeface="Comic Sans MS" pitchFamily="66" charset="0"/>
                  </a:rPr>
                  <a:t> is Activation function</a:t>
                </a:r>
              </a:p>
            </p:txBody>
          </p:sp>
        </p:grpSp>
        <p:sp>
          <p:nvSpPr>
            <p:cNvPr id="1041" name="Line 13"/>
            <p:cNvSpPr>
              <a:spLocks noChangeShapeType="1"/>
            </p:cNvSpPr>
            <p:nvPr/>
          </p:nvSpPr>
          <p:spPr bwMode="auto">
            <a:xfrm>
              <a:off x="4090612" y="2703097"/>
              <a:ext cx="708025" cy="4763"/>
            </a:xfrm>
            <a:prstGeom prst="line">
              <a:avLst/>
            </a:prstGeom>
            <a:noFill/>
            <a:ln w="9525">
              <a:solidFill>
                <a:schemeClr val="tx1"/>
              </a:solidFill>
              <a:round/>
              <a:headEnd/>
              <a:tailEnd type="triangle" w="lg" len="lg"/>
            </a:ln>
          </p:spPr>
          <p:txBody>
            <a:bodyPr/>
            <a:lstStyle/>
            <a:p>
              <a:endParaRPr lang="en-US"/>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9984140A-B445-0347-AFF4-413D8E5ECB5D}"/>
                    </a:ext>
                  </a:extLst>
                </p:cNvPr>
                <p:cNvSpPr txBox="1"/>
                <p:nvPr/>
              </p:nvSpPr>
              <p:spPr>
                <a:xfrm>
                  <a:off x="6335130" y="2168170"/>
                  <a:ext cx="1524200" cy="42999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2000" i="1" smtClean="0">
                                <a:solidFill>
                                  <a:srgbClr val="0070C0"/>
                                </a:solidFill>
                                <a:latin typeface="Cambria Math" panose="02040503050406030204" pitchFamily="18" charset="0"/>
                              </a:rPr>
                            </m:ctrlPr>
                          </m:sSubSupPr>
                          <m:e>
                            <m:r>
                              <a:rPr lang="en-US" sz="2000" b="1" i="1">
                                <a:solidFill>
                                  <a:srgbClr val="0070C0"/>
                                </a:solidFill>
                                <a:latin typeface="Cambria Math" panose="02040503050406030204" pitchFamily="18" charset="0"/>
                              </a:rPr>
                              <m:t>𝒂</m:t>
                            </m:r>
                          </m:e>
                          <m:sub>
                            <m:r>
                              <a:rPr lang="en-US" sz="2000" b="1" i="1">
                                <a:solidFill>
                                  <a:srgbClr val="0070C0"/>
                                </a:solidFill>
                                <a:latin typeface="Cambria Math" panose="02040503050406030204" pitchFamily="18" charset="0"/>
                              </a:rPr>
                              <m:t>𝒋</m:t>
                            </m:r>
                          </m:sub>
                          <m:sup>
                            <m:r>
                              <a:rPr lang="en-US" sz="2000" b="1" i="1">
                                <a:solidFill>
                                  <a:srgbClr val="0070C0"/>
                                </a:solidFill>
                                <a:latin typeface="Cambria Math" panose="02040503050406030204" pitchFamily="18" charset="0"/>
                              </a:rPr>
                              <m:t>(</m:t>
                            </m:r>
                            <m:r>
                              <a:rPr lang="en-US" sz="2000" b="1" i="1">
                                <a:solidFill>
                                  <a:srgbClr val="0070C0"/>
                                </a:solidFill>
                                <a:latin typeface="Cambria Math" panose="02040503050406030204" pitchFamily="18" charset="0"/>
                              </a:rPr>
                              <m:t>𝒍</m:t>
                            </m:r>
                            <m:r>
                              <a:rPr lang="en-US" sz="2000" b="1" i="1">
                                <a:solidFill>
                                  <a:srgbClr val="0070C0"/>
                                </a:solidFill>
                                <a:latin typeface="Cambria Math" panose="02040503050406030204" pitchFamily="18" charset="0"/>
                              </a:rPr>
                              <m:t>)</m:t>
                            </m:r>
                          </m:sup>
                        </m:sSubSup>
                        <m:r>
                          <a:rPr lang="en-US" sz="2000" i="1">
                            <a:solidFill>
                              <a:srgbClr val="0070C0"/>
                            </a:solidFill>
                            <a:latin typeface="Cambria Math" panose="02040503050406030204" pitchFamily="18" charset="0"/>
                          </a:rPr>
                          <m:t>=</m:t>
                        </m:r>
                        <m:r>
                          <a:rPr lang="en-US" sz="2000" b="0" i="1" smtClean="0">
                            <a:solidFill>
                              <a:srgbClr val="0070C0"/>
                            </a:solidFill>
                            <a:latin typeface="Cambria Math" panose="02040503050406030204" pitchFamily="18" charset="0"/>
                          </a:rPr>
                          <m:t>𝑔</m:t>
                        </m:r>
                        <m:r>
                          <a:rPr lang="en-US" sz="2000" i="1">
                            <a:solidFill>
                              <a:srgbClr val="0070C0"/>
                            </a:solidFill>
                            <a:latin typeface="Cambria Math" panose="02040503050406030204" pitchFamily="18" charset="0"/>
                          </a:rPr>
                          <m:t>(</m:t>
                        </m:r>
                        <m:sSubSup>
                          <m:sSubSupPr>
                            <m:ctrlPr>
                              <a:rPr lang="en-US" sz="2000" i="1">
                                <a:solidFill>
                                  <a:srgbClr val="0070C0"/>
                                </a:solidFill>
                                <a:latin typeface="Cambria Math" panose="02040503050406030204" pitchFamily="18" charset="0"/>
                              </a:rPr>
                            </m:ctrlPr>
                          </m:sSubSupPr>
                          <m:e>
                            <m:r>
                              <a:rPr lang="en-US" sz="2000" i="1">
                                <a:solidFill>
                                  <a:srgbClr val="0070C0"/>
                                </a:solidFill>
                                <a:latin typeface="Cambria Math" panose="02040503050406030204" pitchFamily="18" charset="0"/>
                              </a:rPr>
                              <m:t>𝒛</m:t>
                            </m:r>
                          </m:e>
                          <m:sub>
                            <m:r>
                              <a:rPr lang="en-US" sz="2000" i="1">
                                <a:solidFill>
                                  <a:srgbClr val="0070C0"/>
                                </a:solidFill>
                                <a:latin typeface="Cambria Math" panose="02040503050406030204" pitchFamily="18" charset="0"/>
                              </a:rPr>
                              <m:t>𝒋</m:t>
                            </m:r>
                          </m:sub>
                          <m:sup>
                            <m:r>
                              <a:rPr lang="en-US" sz="2000" i="1">
                                <a:solidFill>
                                  <a:srgbClr val="0070C0"/>
                                </a:solidFill>
                                <a:latin typeface="Cambria Math" panose="02040503050406030204" pitchFamily="18" charset="0"/>
                              </a:rPr>
                              <m:t>(</m:t>
                            </m:r>
                            <m:r>
                              <a:rPr lang="en-US" sz="2000" i="1">
                                <a:solidFill>
                                  <a:srgbClr val="0070C0"/>
                                </a:solidFill>
                                <a:latin typeface="Cambria Math" panose="02040503050406030204" pitchFamily="18" charset="0"/>
                              </a:rPr>
                              <m:t>𝒍</m:t>
                            </m:r>
                            <m:r>
                              <a:rPr lang="en-US" sz="2000" i="1">
                                <a:solidFill>
                                  <a:srgbClr val="0070C0"/>
                                </a:solidFill>
                                <a:latin typeface="Cambria Math" panose="02040503050406030204" pitchFamily="18" charset="0"/>
                              </a:rPr>
                              <m:t>)</m:t>
                            </m:r>
                          </m:sup>
                        </m:sSubSup>
                        <m:r>
                          <a:rPr lang="en-US" sz="2000" i="1">
                            <a:solidFill>
                              <a:srgbClr val="0070C0"/>
                            </a:solidFill>
                            <a:latin typeface="Cambria Math" panose="02040503050406030204" pitchFamily="18" charset="0"/>
                          </a:rPr>
                          <m:t>)</m:t>
                        </m:r>
                      </m:oMath>
                    </m:oMathPara>
                  </a14:m>
                  <a:endParaRPr lang="en-US" sz="2000" dirty="0">
                    <a:solidFill>
                      <a:srgbClr val="0070C0"/>
                    </a:solidFill>
                  </a:endParaRPr>
                </a:p>
              </p:txBody>
            </p:sp>
          </mc:Choice>
          <mc:Fallback xmlns="">
            <p:sp>
              <p:nvSpPr>
                <p:cNvPr id="24" name="TextBox 23">
                  <a:extLst>
                    <a:ext uri="{FF2B5EF4-FFF2-40B4-BE49-F238E27FC236}">
                      <a16:creationId xmlns:a16="http://schemas.microsoft.com/office/drawing/2014/main" id="{9984140A-B445-0347-AFF4-413D8E5ECB5D}"/>
                    </a:ext>
                  </a:extLst>
                </p:cNvPr>
                <p:cNvSpPr txBox="1">
                  <a:spLocks noRot="1" noChangeAspect="1" noMove="1" noResize="1" noEditPoints="1" noAdjustHandles="1" noChangeArrowheads="1" noChangeShapeType="1" noTextEdit="1"/>
                </p:cNvSpPr>
                <p:nvPr/>
              </p:nvSpPr>
              <p:spPr>
                <a:xfrm>
                  <a:off x="6335130" y="2168170"/>
                  <a:ext cx="1524200" cy="429990"/>
                </a:xfrm>
                <a:prstGeom prst="rect">
                  <a:avLst/>
                </a:prstGeom>
                <a:blipFill>
                  <a:blip r:embed="rId8"/>
                  <a:stretch>
                    <a:fillRect l="-2000" t="-4286" r="-6000" b="-21429"/>
                  </a:stretch>
                </a:blipFill>
              </p:spPr>
              <p:txBody>
                <a:bodyPr/>
                <a:lstStyle/>
                <a:p>
                  <a:r>
                    <a:rPr lang="en-US">
                      <a:noFill/>
                    </a:rPr>
                    <a:t> </a:t>
                  </a:r>
                </a:p>
              </p:txBody>
            </p:sp>
          </mc:Fallback>
        </mc:AlternateContent>
      </p:grpSp>
    </p:spTree>
    <p:extLst>
      <p:ext uri="{BB962C8B-B14F-4D97-AF65-F5344CB8AC3E}">
        <p14:creationId xmlns:p14="http://schemas.microsoft.com/office/powerpoint/2010/main" val="11028958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Rectangle 2"/>
          <p:cNvSpPr>
            <a:spLocks noGrp="1" noChangeArrowheads="1"/>
          </p:cNvSpPr>
          <p:nvPr>
            <p:ph type="title"/>
          </p:nvPr>
        </p:nvSpPr>
        <p:spPr/>
        <p:txBody>
          <a:bodyPr>
            <a:normAutofit fontScale="90000"/>
          </a:bodyPr>
          <a:lstStyle/>
          <a:p>
            <a:r>
              <a:rPr lang="en-US" dirty="0"/>
              <a:t>Forward Computation</a:t>
            </a:r>
          </a:p>
        </p:txBody>
      </p:sp>
      <p:sp>
        <p:nvSpPr>
          <p:cNvPr id="2053" name="Rectangle 3"/>
          <p:cNvSpPr>
            <a:spLocks noGrp="1" noChangeArrowheads="1"/>
          </p:cNvSpPr>
          <p:nvPr>
            <p:ph type="body" sz="half" idx="1"/>
          </p:nvPr>
        </p:nvSpPr>
        <p:spPr>
          <a:xfrm>
            <a:off x="1976919" y="4557989"/>
            <a:ext cx="4389437" cy="2286000"/>
          </a:xfrm>
        </p:spPr>
        <p:txBody>
          <a:bodyPr/>
          <a:lstStyle/>
          <a:p>
            <a:r>
              <a:rPr lang="en-US" dirty="0"/>
              <a:t>The output from each hidden node (layer 1)</a:t>
            </a:r>
          </a:p>
          <a:p>
            <a:pPr lvl="1">
              <a:buFont typeface="Arial" charset="0"/>
              <a:buNone/>
            </a:pPr>
            <a:endParaRPr lang="en-US" dirty="0"/>
          </a:p>
          <a:p>
            <a:r>
              <a:rPr lang="en-US" dirty="0"/>
              <a:t>The final output</a:t>
            </a:r>
            <a:r>
              <a:rPr lang="en-US" sz="2400" dirty="0"/>
              <a:t> </a:t>
            </a:r>
          </a:p>
        </p:txBody>
      </p:sp>
      <p:grpSp>
        <p:nvGrpSpPr>
          <p:cNvPr id="5" name="Group 4">
            <a:extLst>
              <a:ext uri="{FF2B5EF4-FFF2-40B4-BE49-F238E27FC236}">
                <a16:creationId xmlns:a16="http://schemas.microsoft.com/office/drawing/2014/main" id="{7CEBEAAD-28C1-E547-8708-D953D713C328}"/>
              </a:ext>
            </a:extLst>
          </p:cNvPr>
          <p:cNvGrpSpPr/>
          <p:nvPr/>
        </p:nvGrpSpPr>
        <p:grpSpPr>
          <a:xfrm>
            <a:off x="2133600" y="986136"/>
            <a:ext cx="7975600" cy="3140333"/>
            <a:chOff x="685800" y="986135"/>
            <a:chExt cx="7975600" cy="3140333"/>
          </a:xfrm>
        </p:grpSpPr>
        <p:grpSp>
          <p:nvGrpSpPr>
            <p:cNvPr id="2" name="Group 82"/>
            <p:cNvGrpSpPr>
              <a:grpSpLocks/>
            </p:cNvGrpSpPr>
            <p:nvPr/>
          </p:nvGrpSpPr>
          <p:grpSpPr bwMode="auto">
            <a:xfrm>
              <a:off x="685800" y="1497631"/>
              <a:ext cx="7975600" cy="2222500"/>
              <a:chOff x="432" y="760"/>
              <a:chExt cx="5024" cy="1400"/>
            </a:xfrm>
          </p:grpSpPr>
          <p:sp>
            <p:nvSpPr>
              <p:cNvPr id="2059" name="Oval 44"/>
              <p:cNvSpPr>
                <a:spLocks noChangeArrowheads="1"/>
              </p:cNvSpPr>
              <p:nvPr/>
            </p:nvSpPr>
            <p:spPr bwMode="auto">
              <a:xfrm>
                <a:off x="1233" y="1852"/>
                <a:ext cx="518" cy="308"/>
              </a:xfrm>
              <a:prstGeom prst="ellipse">
                <a:avLst/>
              </a:prstGeom>
              <a:noFill/>
              <a:ln w="25400">
                <a:solidFill>
                  <a:schemeClr val="tx1"/>
                </a:solidFill>
                <a:round/>
                <a:headEnd/>
                <a:tailEnd/>
              </a:ln>
            </p:spPr>
            <p:txBody>
              <a:bodyPr wrap="none" anchor="ctr"/>
              <a:lstStyle/>
              <a:p>
                <a:endParaRPr lang="en-US"/>
              </a:p>
            </p:txBody>
          </p:sp>
          <p:sp>
            <p:nvSpPr>
              <p:cNvPr id="2060" name="Oval 45"/>
              <p:cNvSpPr>
                <a:spLocks noChangeArrowheads="1"/>
              </p:cNvSpPr>
              <p:nvPr/>
            </p:nvSpPr>
            <p:spPr bwMode="auto">
              <a:xfrm>
                <a:off x="1233" y="760"/>
                <a:ext cx="518" cy="308"/>
              </a:xfrm>
              <a:prstGeom prst="ellipse">
                <a:avLst/>
              </a:prstGeom>
              <a:noFill/>
              <a:ln w="25400">
                <a:solidFill>
                  <a:schemeClr val="tx1"/>
                </a:solidFill>
                <a:round/>
                <a:headEnd/>
                <a:tailEnd/>
              </a:ln>
            </p:spPr>
            <p:txBody>
              <a:bodyPr wrap="none" anchor="ctr"/>
              <a:lstStyle/>
              <a:p>
                <a:endParaRPr lang="en-US"/>
              </a:p>
            </p:txBody>
          </p:sp>
          <p:sp>
            <p:nvSpPr>
              <p:cNvPr id="2061" name="Oval 46"/>
              <p:cNvSpPr>
                <a:spLocks noChangeArrowheads="1"/>
              </p:cNvSpPr>
              <p:nvPr/>
            </p:nvSpPr>
            <p:spPr bwMode="auto">
              <a:xfrm>
                <a:off x="1233" y="1208"/>
                <a:ext cx="518" cy="308"/>
              </a:xfrm>
              <a:prstGeom prst="ellipse">
                <a:avLst/>
              </a:prstGeom>
              <a:noFill/>
              <a:ln w="25400">
                <a:solidFill>
                  <a:schemeClr val="tx1"/>
                </a:solidFill>
                <a:round/>
                <a:headEnd/>
                <a:tailEnd/>
              </a:ln>
            </p:spPr>
            <p:txBody>
              <a:bodyPr wrap="none" anchor="ctr"/>
              <a:lstStyle/>
              <a:p>
                <a:endParaRPr lang="en-US"/>
              </a:p>
            </p:txBody>
          </p:sp>
          <p:sp>
            <p:nvSpPr>
              <p:cNvPr id="2062" name="Oval 47"/>
              <p:cNvSpPr>
                <a:spLocks noChangeArrowheads="1"/>
              </p:cNvSpPr>
              <p:nvPr/>
            </p:nvSpPr>
            <p:spPr bwMode="auto">
              <a:xfrm>
                <a:off x="2740" y="1036"/>
                <a:ext cx="518" cy="308"/>
              </a:xfrm>
              <a:prstGeom prst="ellipse">
                <a:avLst/>
              </a:prstGeom>
              <a:noFill/>
              <a:ln w="25400">
                <a:solidFill>
                  <a:schemeClr val="tx1"/>
                </a:solidFill>
                <a:round/>
                <a:headEnd/>
                <a:tailEnd/>
              </a:ln>
            </p:spPr>
            <p:txBody>
              <a:bodyPr wrap="none" anchor="ctr"/>
              <a:lstStyle/>
              <a:p>
                <a:endParaRPr lang="en-US"/>
              </a:p>
            </p:txBody>
          </p:sp>
          <p:sp>
            <p:nvSpPr>
              <p:cNvPr id="2063" name="Line 48"/>
              <p:cNvSpPr>
                <a:spLocks noChangeShapeType="1"/>
              </p:cNvSpPr>
              <p:nvPr/>
            </p:nvSpPr>
            <p:spPr bwMode="auto">
              <a:xfrm>
                <a:off x="479" y="900"/>
                <a:ext cx="754" cy="0"/>
              </a:xfrm>
              <a:prstGeom prst="line">
                <a:avLst/>
              </a:prstGeom>
              <a:noFill/>
              <a:ln w="28575">
                <a:solidFill>
                  <a:schemeClr val="tx1"/>
                </a:solidFill>
                <a:round/>
                <a:headEnd/>
                <a:tailEnd type="triangle" w="lg" len="lg"/>
              </a:ln>
            </p:spPr>
            <p:txBody>
              <a:bodyPr/>
              <a:lstStyle/>
              <a:p>
                <a:endParaRPr lang="en-US"/>
              </a:p>
            </p:txBody>
          </p:sp>
          <p:sp>
            <p:nvSpPr>
              <p:cNvPr id="2064" name="Line 50"/>
              <p:cNvSpPr>
                <a:spLocks noChangeShapeType="1"/>
              </p:cNvSpPr>
              <p:nvPr/>
            </p:nvSpPr>
            <p:spPr bwMode="auto">
              <a:xfrm flipV="1">
                <a:off x="1798" y="1200"/>
                <a:ext cx="890" cy="148"/>
              </a:xfrm>
              <a:prstGeom prst="line">
                <a:avLst/>
              </a:prstGeom>
              <a:noFill/>
              <a:ln w="28575">
                <a:solidFill>
                  <a:schemeClr val="tx1"/>
                </a:solidFill>
                <a:round/>
                <a:headEnd/>
                <a:tailEnd type="triangle" w="lg" len="lg"/>
              </a:ln>
            </p:spPr>
            <p:txBody>
              <a:bodyPr/>
              <a:lstStyle/>
              <a:p>
                <a:endParaRPr lang="en-US"/>
              </a:p>
            </p:txBody>
          </p:sp>
          <p:sp>
            <p:nvSpPr>
              <p:cNvPr id="2065" name="Line 51"/>
              <p:cNvSpPr>
                <a:spLocks noChangeShapeType="1"/>
              </p:cNvSpPr>
              <p:nvPr/>
            </p:nvSpPr>
            <p:spPr bwMode="auto">
              <a:xfrm>
                <a:off x="1798" y="900"/>
                <a:ext cx="895" cy="220"/>
              </a:xfrm>
              <a:prstGeom prst="line">
                <a:avLst/>
              </a:prstGeom>
              <a:noFill/>
              <a:ln w="28575">
                <a:solidFill>
                  <a:schemeClr val="tx1"/>
                </a:solidFill>
                <a:round/>
                <a:headEnd/>
                <a:tailEnd type="triangle" w="lg" len="lg"/>
              </a:ln>
            </p:spPr>
            <p:txBody>
              <a:bodyPr/>
              <a:lstStyle/>
              <a:p>
                <a:endParaRPr lang="en-US"/>
              </a:p>
            </p:txBody>
          </p:sp>
          <p:sp>
            <p:nvSpPr>
              <p:cNvPr id="2066" name="Line 52"/>
              <p:cNvSpPr>
                <a:spLocks noChangeShapeType="1"/>
              </p:cNvSpPr>
              <p:nvPr/>
            </p:nvSpPr>
            <p:spPr bwMode="auto">
              <a:xfrm>
                <a:off x="432" y="2020"/>
                <a:ext cx="754" cy="0"/>
              </a:xfrm>
              <a:prstGeom prst="line">
                <a:avLst/>
              </a:prstGeom>
              <a:noFill/>
              <a:ln w="28575">
                <a:solidFill>
                  <a:schemeClr val="tx1"/>
                </a:solidFill>
                <a:round/>
                <a:headEnd/>
                <a:tailEnd type="triangle" w="lg" len="lg"/>
              </a:ln>
            </p:spPr>
            <p:txBody>
              <a:bodyPr/>
              <a:lstStyle/>
              <a:p>
                <a:endParaRPr lang="en-US"/>
              </a:p>
            </p:txBody>
          </p:sp>
          <p:sp>
            <p:nvSpPr>
              <p:cNvPr id="2067" name="Line 53"/>
              <p:cNvSpPr>
                <a:spLocks noChangeShapeType="1"/>
              </p:cNvSpPr>
              <p:nvPr/>
            </p:nvSpPr>
            <p:spPr bwMode="auto">
              <a:xfrm>
                <a:off x="479" y="1376"/>
                <a:ext cx="754" cy="0"/>
              </a:xfrm>
              <a:prstGeom prst="line">
                <a:avLst/>
              </a:prstGeom>
              <a:noFill/>
              <a:ln w="28575">
                <a:solidFill>
                  <a:schemeClr val="tx1"/>
                </a:solidFill>
                <a:round/>
                <a:headEnd/>
                <a:tailEnd type="triangle" w="lg" len="lg"/>
              </a:ln>
            </p:spPr>
            <p:txBody>
              <a:bodyPr/>
              <a:lstStyle/>
              <a:p>
                <a:endParaRPr lang="en-US"/>
              </a:p>
            </p:txBody>
          </p:sp>
          <p:sp>
            <p:nvSpPr>
              <p:cNvPr id="2068" name="Line 54"/>
              <p:cNvSpPr>
                <a:spLocks noChangeShapeType="1"/>
              </p:cNvSpPr>
              <p:nvPr/>
            </p:nvSpPr>
            <p:spPr bwMode="auto">
              <a:xfrm flipV="1">
                <a:off x="1798" y="1260"/>
                <a:ext cx="942" cy="732"/>
              </a:xfrm>
              <a:prstGeom prst="line">
                <a:avLst/>
              </a:prstGeom>
              <a:noFill/>
              <a:ln w="28575">
                <a:solidFill>
                  <a:schemeClr val="tx1"/>
                </a:solidFill>
                <a:round/>
                <a:headEnd/>
                <a:tailEnd type="triangle" w="lg" len="lg"/>
              </a:ln>
            </p:spPr>
            <p:txBody>
              <a:bodyPr/>
              <a:lstStyle/>
              <a:p>
                <a:endParaRPr lang="en-US"/>
              </a:p>
            </p:txBody>
          </p:sp>
          <p:sp>
            <p:nvSpPr>
              <p:cNvPr id="2072" name="Line 61"/>
              <p:cNvSpPr>
                <a:spLocks noChangeShapeType="1"/>
              </p:cNvSpPr>
              <p:nvPr/>
            </p:nvSpPr>
            <p:spPr bwMode="auto">
              <a:xfrm>
                <a:off x="4702" y="1270"/>
                <a:ext cx="754" cy="0"/>
              </a:xfrm>
              <a:prstGeom prst="line">
                <a:avLst/>
              </a:prstGeom>
              <a:noFill/>
              <a:ln w="28575">
                <a:solidFill>
                  <a:schemeClr val="tx1"/>
                </a:solidFill>
                <a:round/>
                <a:headEnd/>
                <a:tailEnd type="triangle" w="lg" len="lg"/>
              </a:ln>
            </p:spPr>
            <p:txBody>
              <a:bodyPr/>
              <a:lstStyle/>
              <a:p>
                <a:endParaRPr lang="en-US"/>
              </a:p>
            </p:txBody>
          </p:sp>
          <p:sp>
            <p:nvSpPr>
              <p:cNvPr id="2074" name="Oval 65"/>
              <p:cNvSpPr>
                <a:spLocks noChangeArrowheads="1"/>
              </p:cNvSpPr>
              <p:nvPr/>
            </p:nvSpPr>
            <p:spPr bwMode="auto">
              <a:xfrm>
                <a:off x="4153" y="1128"/>
                <a:ext cx="518" cy="308"/>
              </a:xfrm>
              <a:prstGeom prst="ellipse">
                <a:avLst/>
              </a:prstGeom>
              <a:noFill/>
              <a:ln w="25400">
                <a:solidFill>
                  <a:schemeClr val="tx1"/>
                </a:solidFill>
                <a:round/>
                <a:headEnd/>
                <a:tailEnd/>
              </a:ln>
            </p:spPr>
            <p:txBody>
              <a:bodyPr wrap="none" anchor="ctr"/>
              <a:lstStyle/>
              <a:p>
                <a:endParaRPr lang="en-US"/>
              </a:p>
            </p:txBody>
          </p:sp>
          <p:sp>
            <p:nvSpPr>
              <p:cNvPr id="2075" name="Oval 66"/>
              <p:cNvSpPr>
                <a:spLocks noChangeArrowheads="1"/>
              </p:cNvSpPr>
              <p:nvPr/>
            </p:nvSpPr>
            <p:spPr bwMode="auto">
              <a:xfrm>
                <a:off x="2787" y="1708"/>
                <a:ext cx="518" cy="308"/>
              </a:xfrm>
              <a:prstGeom prst="ellipse">
                <a:avLst/>
              </a:prstGeom>
              <a:noFill/>
              <a:ln w="25400">
                <a:solidFill>
                  <a:schemeClr val="tx1"/>
                </a:solidFill>
                <a:round/>
                <a:headEnd/>
                <a:tailEnd/>
              </a:ln>
            </p:spPr>
            <p:txBody>
              <a:bodyPr wrap="none" anchor="ctr"/>
              <a:lstStyle/>
              <a:p>
                <a:endParaRPr lang="en-US"/>
              </a:p>
            </p:txBody>
          </p:sp>
          <p:sp>
            <p:nvSpPr>
              <p:cNvPr id="2076" name="Line 68"/>
              <p:cNvSpPr>
                <a:spLocks noChangeShapeType="1"/>
              </p:cNvSpPr>
              <p:nvPr/>
            </p:nvSpPr>
            <p:spPr bwMode="auto">
              <a:xfrm>
                <a:off x="1798" y="924"/>
                <a:ext cx="986" cy="804"/>
              </a:xfrm>
              <a:prstGeom prst="line">
                <a:avLst/>
              </a:prstGeom>
              <a:noFill/>
              <a:ln w="28575">
                <a:solidFill>
                  <a:schemeClr val="tx1"/>
                </a:solidFill>
                <a:round/>
                <a:headEnd/>
                <a:tailEnd type="triangle" w="lg" len="lg"/>
              </a:ln>
            </p:spPr>
            <p:txBody>
              <a:bodyPr/>
              <a:lstStyle/>
              <a:p>
                <a:endParaRPr lang="en-US"/>
              </a:p>
            </p:txBody>
          </p:sp>
          <p:sp>
            <p:nvSpPr>
              <p:cNvPr id="2077" name="Line 69"/>
              <p:cNvSpPr>
                <a:spLocks noChangeShapeType="1"/>
              </p:cNvSpPr>
              <p:nvPr/>
            </p:nvSpPr>
            <p:spPr bwMode="auto">
              <a:xfrm>
                <a:off x="1798" y="1372"/>
                <a:ext cx="989" cy="448"/>
              </a:xfrm>
              <a:prstGeom prst="line">
                <a:avLst/>
              </a:prstGeom>
              <a:noFill/>
              <a:ln w="28575">
                <a:solidFill>
                  <a:schemeClr val="tx1"/>
                </a:solidFill>
                <a:round/>
                <a:headEnd/>
                <a:tailEnd type="triangle" w="lg" len="lg"/>
              </a:ln>
            </p:spPr>
            <p:txBody>
              <a:bodyPr/>
              <a:lstStyle/>
              <a:p>
                <a:endParaRPr lang="en-US"/>
              </a:p>
            </p:txBody>
          </p:sp>
          <p:sp>
            <p:nvSpPr>
              <p:cNvPr id="2078" name="Line 70"/>
              <p:cNvSpPr>
                <a:spLocks noChangeShapeType="1"/>
              </p:cNvSpPr>
              <p:nvPr/>
            </p:nvSpPr>
            <p:spPr bwMode="auto">
              <a:xfrm flipV="1">
                <a:off x="1798" y="1872"/>
                <a:ext cx="986" cy="144"/>
              </a:xfrm>
              <a:prstGeom prst="line">
                <a:avLst/>
              </a:prstGeom>
              <a:noFill/>
              <a:ln w="28575">
                <a:solidFill>
                  <a:schemeClr val="tx1"/>
                </a:solidFill>
                <a:round/>
                <a:headEnd/>
                <a:tailEnd type="triangle" w="lg" len="lg"/>
              </a:ln>
            </p:spPr>
            <p:txBody>
              <a:bodyPr/>
              <a:lstStyle/>
              <a:p>
                <a:endParaRPr lang="en-US"/>
              </a:p>
            </p:txBody>
          </p:sp>
          <p:sp>
            <p:nvSpPr>
              <p:cNvPr id="2079" name="Line 71"/>
              <p:cNvSpPr>
                <a:spLocks noChangeShapeType="1"/>
              </p:cNvSpPr>
              <p:nvPr/>
            </p:nvSpPr>
            <p:spPr bwMode="auto">
              <a:xfrm>
                <a:off x="3291" y="1197"/>
                <a:ext cx="831" cy="73"/>
              </a:xfrm>
              <a:prstGeom prst="line">
                <a:avLst/>
              </a:prstGeom>
              <a:noFill/>
              <a:ln w="28575">
                <a:solidFill>
                  <a:schemeClr val="tx1"/>
                </a:solidFill>
                <a:round/>
                <a:headEnd/>
                <a:tailEnd type="triangle" w="lg" len="lg"/>
              </a:ln>
            </p:spPr>
            <p:txBody>
              <a:bodyPr/>
              <a:lstStyle/>
              <a:p>
                <a:endParaRPr lang="en-US"/>
              </a:p>
            </p:txBody>
          </p:sp>
          <p:sp>
            <p:nvSpPr>
              <p:cNvPr id="2080" name="Line 72"/>
              <p:cNvSpPr>
                <a:spLocks noChangeShapeType="1"/>
              </p:cNvSpPr>
              <p:nvPr/>
            </p:nvSpPr>
            <p:spPr bwMode="auto">
              <a:xfrm flipV="1">
                <a:off x="3305" y="1348"/>
                <a:ext cx="817" cy="448"/>
              </a:xfrm>
              <a:prstGeom prst="line">
                <a:avLst/>
              </a:prstGeom>
              <a:noFill/>
              <a:ln w="28575">
                <a:solidFill>
                  <a:schemeClr val="tx1"/>
                </a:solidFill>
                <a:round/>
                <a:headEnd/>
                <a:tailEnd type="triangle" w="lg" len="lg"/>
              </a:ln>
            </p:spPr>
            <p:txBody>
              <a:bodyPr/>
              <a:lstStyle/>
              <a:p>
                <a:endParaRPr lang="en-US"/>
              </a:p>
            </p:txBody>
          </p:sp>
        </p:grpSp>
        <p:sp>
          <p:nvSpPr>
            <p:cNvPr id="2055" name="Text Box 80"/>
            <p:cNvSpPr txBox="1">
              <a:spLocks noChangeArrowheads="1"/>
            </p:cNvSpPr>
            <p:nvPr/>
          </p:nvSpPr>
          <p:spPr bwMode="auto">
            <a:xfrm>
              <a:off x="1885450" y="3653135"/>
              <a:ext cx="1212190" cy="461665"/>
            </a:xfrm>
            <a:prstGeom prst="rect">
              <a:avLst/>
            </a:prstGeom>
            <a:noFill/>
            <a:ln w="12700">
              <a:noFill/>
              <a:miter lim="800000"/>
              <a:headEnd/>
              <a:tailEnd/>
            </a:ln>
          </p:spPr>
          <p:txBody>
            <a:bodyPr wrap="none">
              <a:spAutoFit/>
            </a:bodyPr>
            <a:lstStyle/>
            <a:p>
              <a:pPr algn="ctr"/>
              <a:r>
                <a:rPr lang="en-US" sz="2400" dirty="0">
                  <a:solidFill>
                    <a:srgbClr val="0070C0"/>
                  </a:solidFill>
                  <a:latin typeface="Arial" panose="020B0604020202020204" pitchFamily="34" charset="0"/>
                  <a:cs typeface="Arial" panose="020B0604020202020204" pitchFamily="34" charset="0"/>
                </a:rPr>
                <a:t>Layer 0</a:t>
              </a:r>
              <a:endParaRPr lang="en-US" sz="2400" dirty="0">
                <a:solidFill>
                  <a:srgbClr val="C00000"/>
                </a:solidFill>
              </a:endParaRPr>
            </a:p>
          </p:txBody>
        </p:sp>
        <p:sp>
          <p:nvSpPr>
            <p:cNvPr id="2056" name="Text Box 81"/>
            <p:cNvSpPr txBox="1">
              <a:spLocks noChangeArrowheads="1"/>
            </p:cNvSpPr>
            <p:nvPr/>
          </p:nvSpPr>
          <p:spPr bwMode="auto">
            <a:xfrm>
              <a:off x="4341483" y="3664803"/>
              <a:ext cx="1212191" cy="461665"/>
            </a:xfrm>
            <a:prstGeom prst="rect">
              <a:avLst/>
            </a:prstGeom>
            <a:noFill/>
            <a:ln w="12700">
              <a:noFill/>
              <a:miter lim="800000"/>
              <a:headEnd/>
              <a:tailEnd/>
            </a:ln>
          </p:spPr>
          <p:txBody>
            <a:bodyPr wrap="none">
              <a:spAutoFit/>
            </a:bodyPr>
            <a:lstStyle/>
            <a:p>
              <a:pPr algn="ctr"/>
              <a:r>
                <a:rPr lang="en-US" sz="2400" dirty="0">
                  <a:solidFill>
                    <a:srgbClr val="0070C0"/>
                  </a:solidFill>
                  <a:latin typeface="Arial" panose="020B0604020202020204" pitchFamily="34" charset="0"/>
                  <a:cs typeface="Arial" panose="020B0604020202020204" pitchFamily="34" charset="0"/>
                </a:rPr>
                <a:t>Layer 1</a:t>
              </a:r>
              <a:endParaRPr lang="en-US" sz="2400" dirty="0">
                <a:solidFill>
                  <a:srgbClr val="C00000"/>
                </a:solidFill>
              </a:endParaRPr>
            </a:p>
          </p:txBody>
        </p:sp>
        <p:sp>
          <p:nvSpPr>
            <p:cNvPr id="2057" name="Line 85"/>
            <p:cNvSpPr>
              <a:spLocks noChangeShapeType="1"/>
            </p:cNvSpPr>
            <p:nvPr/>
          </p:nvSpPr>
          <p:spPr bwMode="auto">
            <a:xfrm>
              <a:off x="2057400" y="1424982"/>
              <a:ext cx="5181600" cy="31750"/>
            </a:xfrm>
            <a:prstGeom prst="line">
              <a:avLst/>
            </a:prstGeom>
            <a:noFill/>
            <a:ln w="25400">
              <a:solidFill>
                <a:srgbClr val="00B050"/>
              </a:solidFill>
              <a:round/>
              <a:headEnd/>
              <a:tailEnd type="triangle" w="med" len="med"/>
            </a:ln>
          </p:spPr>
          <p:txBody>
            <a:bodyPr/>
            <a:lstStyle/>
            <a:p>
              <a:endParaRPr lang="en-US"/>
            </a:p>
          </p:txBody>
        </p:sp>
        <p:sp>
          <p:nvSpPr>
            <p:cNvPr id="2058" name="Text Box 86"/>
            <p:cNvSpPr txBox="1">
              <a:spLocks noChangeArrowheads="1"/>
            </p:cNvSpPr>
            <p:nvPr/>
          </p:nvSpPr>
          <p:spPr bwMode="auto">
            <a:xfrm>
              <a:off x="3509577" y="986135"/>
              <a:ext cx="1652312" cy="461665"/>
            </a:xfrm>
            <a:prstGeom prst="rect">
              <a:avLst/>
            </a:prstGeom>
            <a:noFill/>
            <a:ln w="12700">
              <a:noFill/>
              <a:miter lim="800000"/>
              <a:headEnd/>
              <a:tailEnd/>
            </a:ln>
          </p:spPr>
          <p:txBody>
            <a:bodyPr wrap="none">
              <a:spAutoFit/>
            </a:bodyPr>
            <a:lstStyle/>
            <a:p>
              <a:r>
                <a:rPr lang="en-US" sz="2400">
                  <a:solidFill>
                    <a:srgbClr val="00B050"/>
                  </a:solidFill>
                </a:rPr>
                <a:t>Signal flows</a:t>
              </a:r>
            </a:p>
          </p:txBody>
        </p:sp>
        <mc:AlternateContent xmlns:mc="http://schemas.openxmlformats.org/markup-compatibility/2006" xmlns:a14="http://schemas.microsoft.com/office/drawing/2010/main">
          <mc:Choice Requires="a14">
            <p:sp>
              <p:nvSpPr>
                <p:cNvPr id="33" name="Rectangle 32">
                  <a:extLst>
                    <a:ext uri="{FF2B5EF4-FFF2-40B4-BE49-F238E27FC236}">
                      <a16:creationId xmlns:a16="http://schemas.microsoft.com/office/drawing/2014/main" id="{A8AD047E-097A-6747-96E0-81C602BDBD28}"/>
                    </a:ext>
                  </a:extLst>
                </p:cNvPr>
                <p:cNvSpPr/>
                <p:nvPr/>
              </p:nvSpPr>
              <p:spPr>
                <a:xfrm>
                  <a:off x="1011379" y="1236021"/>
                  <a:ext cx="63017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1</m:t>
                            </m:r>
                          </m:sub>
                        </m:sSub>
                      </m:oMath>
                    </m:oMathPara>
                  </a14:m>
                  <a:endParaRPr lang="en-US" sz="2800"/>
                </a:p>
              </p:txBody>
            </p:sp>
          </mc:Choice>
          <mc:Fallback xmlns="">
            <p:sp>
              <p:nvSpPr>
                <p:cNvPr id="33" name="Rectangle 32">
                  <a:extLst>
                    <a:ext uri="{FF2B5EF4-FFF2-40B4-BE49-F238E27FC236}">
                      <a16:creationId xmlns:a16="http://schemas.microsoft.com/office/drawing/2014/main" id="{A8AD047E-097A-6747-96E0-81C602BDBD28}"/>
                    </a:ext>
                  </a:extLst>
                </p:cNvPr>
                <p:cNvSpPr>
                  <a:spLocks noRot="1" noChangeAspect="1" noMove="1" noResize="1" noEditPoints="1" noAdjustHandles="1" noChangeArrowheads="1" noChangeShapeType="1" noTextEdit="1"/>
                </p:cNvSpPr>
                <p:nvPr/>
              </p:nvSpPr>
              <p:spPr>
                <a:xfrm>
                  <a:off x="1011379" y="1236021"/>
                  <a:ext cx="630173" cy="523220"/>
                </a:xfrm>
                <a:prstGeom prst="rect">
                  <a:avLst/>
                </a:prstGeom>
                <a:blipFill>
                  <a:blip r:embed="rId10"/>
                  <a:stretch>
                    <a:fillRect b="-23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Rectangle 33">
                  <a:extLst>
                    <a:ext uri="{FF2B5EF4-FFF2-40B4-BE49-F238E27FC236}">
                      <a16:creationId xmlns:a16="http://schemas.microsoft.com/office/drawing/2014/main" id="{B66E6EA4-A24A-D048-987E-CAB620D0C301}"/>
                    </a:ext>
                  </a:extLst>
                </p:cNvPr>
                <p:cNvSpPr/>
                <p:nvPr/>
              </p:nvSpPr>
              <p:spPr>
                <a:xfrm>
                  <a:off x="1005738" y="1986581"/>
                  <a:ext cx="63844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2</m:t>
                            </m:r>
                          </m:sub>
                        </m:sSub>
                      </m:oMath>
                    </m:oMathPara>
                  </a14:m>
                  <a:endParaRPr lang="en-US" sz="2800"/>
                </a:p>
              </p:txBody>
            </p:sp>
          </mc:Choice>
          <mc:Fallback xmlns="">
            <p:sp>
              <p:nvSpPr>
                <p:cNvPr id="34" name="Rectangle 33">
                  <a:extLst>
                    <a:ext uri="{FF2B5EF4-FFF2-40B4-BE49-F238E27FC236}">
                      <a16:creationId xmlns:a16="http://schemas.microsoft.com/office/drawing/2014/main" id="{B66E6EA4-A24A-D048-987E-CAB620D0C301}"/>
                    </a:ext>
                  </a:extLst>
                </p:cNvPr>
                <p:cNvSpPr>
                  <a:spLocks noRot="1" noChangeAspect="1" noMove="1" noResize="1" noEditPoints="1" noAdjustHandles="1" noChangeArrowheads="1" noChangeShapeType="1" noTextEdit="1"/>
                </p:cNvSpPr>
                <p:nvPr/>
              </p:nvSpPr>
              <p:spPr>
                <a:xfrm>
                  <a:off x="1005738" y="1986581"/>
                  <a:ext cx="638444" cy="523220"/>
                </a:xfrm>
                <a:prstGeom prst="rect">
                  <a:avLst/>
                </a:prstGeom>
                <a:blipFill>
                  <a:blip r:embed="rId11"/>
                  <a:stretch>
                    <a:fillRect b="-238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Rectangle 34">
                  <a:extLst>
                    <a:ext uri="{FF2B5EF4-FFF2-40B4-BE49-F238E27FC236}">
                      <a16:creationId xmlns:a16="http://schemas.microsoft.com/office/drawing/2014/main" id="{A392664A-D68B-734A-9969-710370BE84A6}"/>
                    </a:ext>
                  </a:extLst>
                </p:cNvPr>
                <p:cNvSpPr/>
                <p:nvPr/>
              </p:nvSpPr>
              <p:spPr>
                <a:xfrm>
                  <a:off x="980987" y="2998751"/>
                  <a:ext cx="69108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𝑁</m:t>
                            </m:r>
                          </m:sub>
                        </m:sSub>
                      </m:oMath>
                    </m:oMathPara>
                  </a14:m>
                  <a:endParaRPr lang="en-US" sz="2800"/>
                </a:p>
              </p:txBody>
            </p:sp>
          </mc:Choice>
          <mc:Fallback xmlns="">
            <p:sp>
              <p:nvSpPr>
                <p:cNvPr id="35" name="Rectangle 34">
                  <a:extLst>
                    <a:ext uri="{FF2B5EF4-FFF2-40B4-BE49-F238E27FC236}">
                      <a16:creationId xmlns:a16="http://schemas.microsoft.com/office/drawing/2014/main" id="{A392664A-D68B-734A-9969-710370BE84A6}"/>
                    </a:ext>
                  </a:extLst>
                </p:cNvPr>
                <p:cNvSpPr>
                  <a:spLocks noRot="1" noChangeAspect="1" noMove="1" noResize="1" noEditPoints="1" noAdjustHandles="1" noChangeArrowheads="1" noChangeShapeType="1" noTextEdit="1"/>
                </p:cNvSpPr>
                <p:nvPr/>
              </p:nvSpPr>
              <p:spPr>
                <a:xfrm>
                  <a:off x="980987" y="2998751"/>
                  <a:ext cx="691087" cy="523220"/>
                </a:xfrm>
                <a:prstGeom prst="rect">
                  <a:avLst/>
                </a:prstGeom>
                <a:blipFill>
                  <a:blip r:embed="rId12"/>
                  <a:stretch>
                    <a:fillRect b="-47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AF90990F-16B8-7C41-B49E-AA2BB01C269A}"/>
                    </a:ext>
                  </a:extLst>
                </p:cNvPr>
                <p:cNvSpPr txBox="1"/>
                <p:nvPr/>
              </p:nvSpPr>
              <p:spPr>
                <a:xfrm>
                  <a:off x="3196616" y="2394328"/>
                  <a:ext cx="725327" cy="38465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400" i="1">
                                <a:latin typeface="Cambria Math" panose="02040503050406030204" pitchFamily="18" charset="0"/>
                              </a:rPr>
                            </m:ctrlPr>
                          </m:sSupPr>
                          <m:e>
                            <m:r>
                              <a:rPr lang="en-US" sz="2400" b="1">
                                <a:latin typeface="Cambria Math" panose="02040503050406030204" pitchFamily="18" charset="0"/>
                              </a:rPr>
                              <m:t>𝐖</m:t>
                            </m:r>
                          </m:e>
                          <m:sup>
                            <m:r>
                              <a:rPr lang="en-US" sz="2400" i="1">
                                <a:latin typeface="Cambria Math" panose="02040503050406030204" pitchFamily="18" charset="0"/>
                              </a:rPr>
                              <m:t>(1)</m:t>
                            </m:r>
                          </m:sup>
                        </m:sSup>
                      </m:oMath>
                    </m:oMathPara>
                  </a14:m>
                  <a:endParaRPr lang="en-US" sz="2400"/>
                </a:p>
              </p:txBody>
            </p:sp>
          </mc:Choice>
          <mc:Fallback xmlns="">
            <p:sp>
              <p:nvSpPr>
                <p:cNvPr id="4" name="TextBox 3">
                  <a:extLst>
                    <a:ext uri="{FF2B5EF4-FFF2-40B4-BE49-F238E27FC236}">
                      <a16:creationId xmlns:a16="http://schemas.microsoft.com/office/drawing/2014/main" id="{AF90990F-16B8-7C41-B49E-AA2BB01C269A}"/>
                    </a:ext>
                  </a:extLst>
                </p:cNvPr>
                <p:cNvSpPr txBox="1">
                  <a:spLocks noRot="1" noChangeAspect="1" noMove="1" noResize="1" noEditPoints="1" noAdjustHandles="1" noChangeArrowheads="1" noChangeShapeType="1" noTextEdit="1"/>
                </p:cNvSpPr>
                <p:nvPr/>
              </p:nvSpPr>
              <p:spPr>
                <a:xfrm>
                  <a:off x="3196616" y="2394328"/>
                  <a:ext cx="725327" cy="384657"/>
                </a:xfrm>
                <a:prstGeom prst="rect">
                  <a:avLst/>
                </a:prstGeom>
                <a:blipFill>
                  <a:blip r:embed="rId13"/>
                  <a:stretch>
                    <a:fillRect l="-8621" t="-3226" r="-5172" b="-645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10D5BF14-8553-674D-B555-1AC2745C58DE}"/>
                    </a:ext>
                  </a:extLst>
                </p:cNvPr>
                <p:cNvSpPr txBox="1"/>
                <p:nvPr/>
              </p:nvSpPr>
              <p:spPr>
                <a:xfrm>
                  <a:off x="5100055" y="2586656"/>
                  <a:ext cx="725327" cy="38465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400" i="1">
                                <a:latin typeface="Cambria Math" panose="02040503050406030204" pitchFamily="18" charset="0"/>
                              </a:rPr>
                            </m:ctrlPr>
                          </m:sSupPr>
                          <m:e>
                            <m:r>
                              <a:rPr lang="en-US" sz="2400" b="1">
                                <a:latin typeface="Cambria Math" panose="02040503050406030204" pitchFamily="18" charset="0"/>
                              </a:rPr>
                              <m:t>𝐖</m:t>
                            </m:r>
                          </m:e>
                          <m:sup>
                            <m:r>
                              <a:rPr lang="en-US" sz="2400" i="1">
                                <a:latin typeface="Cambria Math" panose="02040503050406030204" pitchFamily="18" charset="0"/>
                              </a:rPr>
                              <m:t>(2)</m:t>
                            </m:r>
                          </m:sup>
                        </m:sSup>
                      </m:oMath>
                    </m:oMathPara>
                  </a14:m>
                  <a:endParaRPr lang="en-US" sz="2400"/>
                </a:p>
              </p:txBody>
            </p:sp>
          </mc:Choice>
          <mc:Fallback xmlns="">
            <p:sp>
              <p:nvSpPr>
                <p:cNvPr id="39" name="TextBox 38">
                  <a:extLst>
                    <a:ext uri="{FF2B5EF4-FFF2-40B4-BE49-F238E27FC236}">
                      <a16:creationId xmlns:a16="http://schemas.microsoft.com/office/drawing/2014/main" id="{10D5BF14-8553-674D-B555-1AC2745C58DE}"/>
                    </a:ext>
                  </a:extLst>
                </p:cNvPr>
                <p:cNvSpPr txBox="1">
                  <a:spLocks noRot="1" noChangeAspect="1" noMove="1" noResize="1" noEditPoints="1" noAdjustHandles="1" noChangeArrowheads="1" noChangeShapeType="1" noTextEdit="1"/>
                </p:cNvSpPr>
                <p:nvPr/>
              </p:nvSpPr>
              <p:spPr>
                <a:xfrm>
                  <a:off x="5100055" y="2586656"/>
                  <a:ext cx="725327" cy="384657"/>
                </a:xfrm>
                <a:prstGeom prst="rect">
                  <a:avLst/>
                </a:prstGeom>
                <a:blipFill>
                  <a:blip r:embed="rId14"/>
                  <a:stretch>
                    <a:fillRect l="-10526" t="-6667" r="-5263" b="-10000"/>
                  </a:stretch>
                </a:blipFill>
              </p:spPr>
              <p:txBody>
                <a:bodyPr/>
                <a:lstStyle/>
                <a:p>
                  <a:r>
                    <a:rPr lang="en-US">
                      <a:noFill/>
                    </a:rPr>
                    <a:t> </a:t>
                  </a:r>
                </a:p>
              </p:txBody>
            </p:sp>
          </mc:Fallback>
        </mc:AlternateContent>
        <p:sp>
          <p:nvSpPr>
            <p:cNvPr id="40" name="Oval 65">
              <a:extLst>
                <a:ext uri="{FF2B5EF4-FFF2-40B4-BE49-F238E27FC236}">
                  <a16:creationId xmlns:a16="http://schemas.microsoft.com/office/drawing/2014/main" id="{98D1F446-D5D0-284E-AE00-E28CF9E71C2C}"/>
                </a:ext>
              </a:extLst>
            </p:cNvPr>
            <p:cNvSpPr>
              <a:spLocks noChangeArrowheads="1"/>
            </p:cNvSpPr>
            <p:nvPr/>
          </p:nvSpPr>
          <p:spPr bwMode="auto">
            <a:xfrm>
              <a:off x="6592886" y="2845033"/>
              <a:ext cx="822325" cy="488950"/>
            </a:xfrm>
            <a:prstGeom prst="ellipse">
              <a:avLst/>
            </a:prstGeom>
            <a:noFill/>
            <a:ln w="25400">
              <a:solidFill>
                <a:schemeClr val="tx1"/>
              </a:solidFill>
              <a:round/>
              <a:headEnd/>
              <a:tailEnd/>
            </a:ln>
          </p:spPr>
          <p:txBody>
            <a:bodyPr wrap="none" anchor="ctr"/>
            <a:lstStyle/>
            <a:p>
              <a:endParaRPr lang="en-US"/>
            </a:p>
          </p:txBody>
        </p:sp>
        <p:sp>
          <p:nvSpPr>
            <p:cNvPr id="41" name="Line 71">
              <a:extLst>
                <a:ext uri="{FF2B5EF4-FFF2-40B4-BE49-F238E27FC236}">
                  <a16:creationId xmlns:a16="http://schemas.microsoft.com/office/drawing/2014/main" id="{67D99C67-B486-4A43-9A9F-F0E3E1C46CB7}"/>
                </a:ext>
              </a:extLst>
            </p:cNvPr>
            <p:cNvSpPr>
              <a:spLocks noChangeShapeType="1"/>
            </p:cNvSpPr>
            <p:nvPr/>
          </p:nvSpPr>
          <p:spPr bwMode="auto">
            <a:xfrm>
              <a:off x="5172075" y="2277765"/>
              <a:ext cx="1346201" cy="756566"/>
            </a:xfrm>
            <a:prstGeom prst="line">
              <a:avLst/>
            </a:prstGeom>
            <a:noFill/>
            <a:ln w="28575">
              <a:solidFill>
                <a:schemeClr val="tx1"/>
              </a:solidFill>
              <a:round/>
              <a:headEnd/>
              <a:tailEnd type="triangle" w="lg" len="lg"/>
            </a:ln>
          </p:spPr>
          <p:txBody>
            <a:bodyPr/>
            <a:lstStyle/>
            <a:p>
              <a:endParaRPr lang="en-US"/>
            </a:p>
          </p:txBody>
        </p:sp>
        <p:sp>
          <p:nvSpPr>
            <p:cNvPr id="42" name="Line 71">
              <a:extLst>
                <a:ext uri="{FF2B5EF4-FFF2-40B4-BE49-F238E27FC236}">
                  <a16:creationId xmlns:a16="http://schemas.microsoft.com/office/drawing/2014/main" id="{D748055B-9074-984E-9A0F-46790921A15C}"/>
                </a:ext>
              </a:extLst>
            </p:cNvPr>
            <p:cNvSpPr>
              <a:spLocks noChangeShapeType="1"/>
            </p:cNvSpPr>
            <p:nvPr/>
          </p:nvSpPr>
          <p:spPr bwMode="auto">
            <a:xfrm flipV="1">
              <a:off x="5272982" y="3100334"/>
              <a:ext cx="1245292" cy="146721"/>
            </a:xfrm>
            <a:prstGeom prst="line">
              <a:avLst/>
            </a:prstGeom>
            <a:noFill/>
            <a:ln w="28575">
              <a:solidFill>
                <a:schemeClr val="tx1"/>
              </a:solidFill>
              <a:round/>
              <a:headEnd/>
              <a:tailEnd type="triangle" w="lg" len="lg"/>
            </a:ln>
          </p:spPr>
          <p:txBody>
            <a:bodyPr/>
            <a:lstStyle/>
            <a:p>
              <a:endParaRPr lang="en-US"/>
            </a:p>
          </p:txBody>
        </p:sp>
        <mc:AlternateContent xmlns:mc="http://schemas.openxmlformats.org/markup-compatibility/2006" xmlns:a14="http://schemas.microsoft.com/office/drawing/2010/main">
          <mc:Choice Requires="a14">
            <p:sp>
              <p:nvSpPr>
                <p:cNvPr id="43" name="Rectangle 42">
                  <a:extLst>
                    <a:ext uri="{FF2B5EF4-FFF2-40B4-BE49-F238E27FC236}">
                      <a16:creationId xmlns:a16="http://schemas.microsoft.com/office/drawing/2014/main" id="{2FC8EAF9-17BC-C244-83AD-0F9889BC01A7}"/>
                    </a:ext>
                  </a:extLst>
                </p:cNvPr>
                <p:cNvSpPr/>
                <p:nvPr/>
              </p:nvSpPr>
              <p:spPr>
                <a:xfrm>
                  <a:off x="7747825" y="1799812"/>
                  <a:ext cx="63017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800" i="1">
                                <a:latin typeface="Cambria Math" panose="02040503050406030204" pitchFamily="18" charset="0"/>
                              </a:rPr>
                            </m:ctrlPr>
                          </m:sSubPr>
                          <m:e>
                            <m:r>
                              <a:rPr lang="en-US" sz="2800" i="1">
                                <a:latin typeface="Cambria Math" panose="02040503050406030204" pitchFamily="18" charset="0"/>
                              </a:rPr>
                              <m:t>𝑦</m:t>
                            </m:r>
                          </m:e>
                          <m:sub>
                            <m:r>
                              <a:rPr lang="en-US" sz="2800" i="1">
                                <a:latin typeface="Cambria Math" panose="02040503050406030204" pitchFamily="18" charset="0"/>
                              </a:rPr>
                              <m:t>1</m:t>
                            </m:r>
                          </m:sub>
                        </m:sSub>
                      </m:oMath>
                    </m:oMathPara>
                  </a14:m>
                  <a:endParaRPr lang="en-US" sz="2800"/>
                </a:p>
              </p:txBody>
            </p:sp>
          </mc:Choice>
          <mc:Fallback xmlns="">
            <p:sp>
              <p:nvSpPr>
                <p:cNvPr id="43" name="Rectangle 42">
                  <a:extLst>
                    <a:ext uri="{FF2B5EF4-FFF2-40B4-BE49-F238E27FC236}">
                      <a16:creationId xmlns:a16="http://schemas.microsoft.com/office/drawing/2014/main" id="{2FC8EAF9-17BC-C244-83AD-0F9889BC01A7}"/>
                    </a:ext>
                  </a:extLst>
                </p:cNvPr>
                <p:cNvSpPr>
                  <a:spLocks noRot="1" noChangeAspect="1" noMove="1" noResize="1" noEditPoints="1" noAdjustHandles="1" noChangeArrowheads="1" noChangeShapeType="1" noTextEdit="1"/>
                </p:cNvSpPr>
                <p:nvPr/>
              </p:nvSpPr>
              <p:spPr>
                <a:xfrm>
                  <a:off x="7747825" y="1799812"/>
                  <a:ext cx="630173" cy="523220"/>
                </a:xfrm>
                <a:prstGeom prst="rect">
                  <a:avLst/>
                </a:prstGeom>
                <a:blipFill>
                  <a:blip r:embed="rId15"/>
                  <a:stretch>
                    <a:fillRect b="-11905"/>
                  </a:stretch>
                </a:blipFill>
              </p:spPr>
              <p:txBody>
                <a:bodyPr/>
                <a:lstStyle/>
                <a:p>
                  <a:r>
                    <a:rPr lang="en-US">
                      <a:noFill/>
                    </a:rPr>
                    <a:t> </a:t>
                  </a:r>
                </a:p>
              </p:txBody>
            </p:sp>
          </mc:Fallback>
        </mc:AlternateContent>
        <p:sp>
          <p:nvSpPr>
            <p:cNvPr id="64" name="Line 61">
              <a:extLst>
                <a:ext uri="{FF2B5EF4-FFF2-40B4-BE49-F238E27FC236}">
                  <a16:creationId xmlns:a16="http://schemas.microsoft.com/office/drawing/2014/main" id="{BE33EF74-8DAD-B142-9FED-CE365A34D3E5}"/>
                </a:ext>
              </a:extLst>
            </p:cNvPr>
            <p:cNvSpPr>
              <a:spLocks noChangeShapeType="1"/>
            </p:cNvSpPr>
            <p:nvPr/>
          </p:nvSpPr>
          <p:spPr bwMode="auto">
            <a:xfrm>
              <a:off x="7464423" y="3104347"/>
              <a:ext cx="1196975" cy="0"/>
            </a:xfrm>
            <a:prstGeom prst="line">
              <a:avLst/>
            </a:prstGeom>
            <a:noFill/>
            <a:ln w="28575">
              <a:solidFill>
                <a:schemeClr val="tx1"/>
              </a:solidFill>
              <a:round/>
              <a:headEnd/>
              <a:tailEnd type="triangle" w="lg" len="lg"/>
            </a:ln>
          </p:spPr>
          <p:txBody>
            <a:bodyPr/>
            <a:lstStyle/>
            <a:p>
              <a:endParaRPr lang="en-US"/>
            </a:p>
          </p:txBody>
        </p:sp>
        <mc:AlternateContent xmlns:mc="http://schemas.openxmlformats.org/markup-compatibility/2006" xmlns:a14="http://schemas.microsoft.com/office/drawing/2010/main">
          <mc:Choice Requires="a14">
            <p:sp>
              <p:nvSpPr>
                <p:cNvPr id="65" name="Rectangle 64">
                  <a:extLst>
                    <a:ext uri="{FF2B5EF4-FFF2-40B4-BE49-F238E27FC236}">
                      <a16:creationId xmlns:a16="http://schemas.microsoft.com/office/drawing/2014/main" id="{FC3D5DDA-CD4B-7740-B7CB-3ADD97B1DDA0}"/>
                    </a:ext>
                  </a:extLst>
                </p:cNvPr>
                <p:cNvSpPr/>
                <p:nvPr/>
              </p:nvSpPr>
              <p:spPr>
                <a:xfrm>
                  <a:off x="7747823" y="2587759"/>
                  <a:ext cx="64068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800" i="1">
                                <a:latin typeface="Cambria Math" panose="02040503050406030204" pitchFamily="18" charset="0"/>
                              </a:rPr>
                            </m:ctrlPr>
                          </m:sSubPr>
                          <m:e>
                            <m:r>
                              <a:rPr lang="en-US" sz="2800" i="1">
                                <a:latin typeface="Cambria Math" panose="02040503050406030204" pitchFamily="18" charset="0"/>
                              </a:rPr>
                              <m:t>𝑦</m:t>
                            </m:r>
                          </m:e>
                          <m:sub>
                            <m:r>
                              <a:rPr lang="en-US" sz="2800" i="1">
                                <a:latin typeface="Cambria Math" panose="02040503050406030204" pitchFamily="18" charset="0"/>
                              </a:rPr>
                              <m:t>2</m:t>
                            </m:r>
                          </m:sub>
                        </m:sSub>
                      </m:oMath>
                    </m:oMathPara>
                  </a14:m>
                  <a:endParaRPr lang="en-US" sz="2800"/>
                </a:p>
              </p:txBody>
            </p:sp>
          </mc:Choice>
          <mc:Fallback xmlns="">
            <p:sp>
              <p:nvSpPr>
                <p:cNvPr id="65" name="Rectangle 64">
                  <a:extLst>
                    <a:ext uri="{FF2B5EF4-FFF2-40B4-BE49-F238E27FC236}">
                      <a16:creationId xmlns:a16="http://schemas.microsoft.com/office/drawing/2014/main" id="{FC3D5DDA-CD4B-7740-B7CB-3ADD97B1DDA0}"/>
                    </a:ext>
                  </a:extLst>
                </p:cNvPr>
                <p:cNvSpPr>
                  <a:spLocks noRot="1" noChangeAspect="1" noMove="1" noResize="1" noEditPoints="1" noAdjustHandles="1" noChangeArrowheads="1" noChangeShapeType="1" noTextEdit="1"/>
                </p:cNvSpPr>
                <p:nvPr/>
              </p:nvSpPr>
              <p:spPr>
                <a:xfrm>
                  <a:off x="7747823" y="2587759"/>
                  <a:ext cx="640688" cy="523220"/>
                </a:xfrm>
                <a:prstGeom prst="rect">
                  <a:avLst/>
                </a:prstGeom>
                <a:blipFill>
                  <a:blip r:embed="rId16"/>
                  <a:stretch>
                    <a:fillRect b="-12195"/>
                  </a:stretch>
                </a:blipFill>
              </p:spPr>
              <p:txBody>
                <a:bodyPr/>
                <a:lstStyle/>
                <a:p>
                  <a:r>
                    <a:rPr lang="en-US">
                      <a:noFill/>
                    </a:rPr>
                    <a:t> </a:t>
                  </a:r>
                </a:p>
              </p:txBody>
            </p:sp>
          </mc:Fallback>
        </mc:AlternateContent>
      </p:grpSp>
      <p:sp>
        <p:nvSpPr>
          <p:cNvPr id="44" name="Text Box 81">
            <a:extLst>
              <a:ext uri="{FF2B5EF4-FFF2-40B4-BE49-F238E27FC236}">
                <a16:creationId xmlns:a16="http://schemas.microsoft.com/office/drawing/2014/main" id="{41B3B6D2-80B5-7D46-9A54-14C3C9BD417B}"/>
              </a:ext>
            </a:extLst>
          </p:cNvPr>
          <p:cNvSpPr txBox="1">
            <a:spLocks noChangeArrowheads="1"/>
          </p:cNvSpPr>
          <p:nvPr/>
        </p:nvSpPr>
        <p:spPr bwMode="auto">
          <a:xfrm>
            <a:off x="7903396" y="3642152"/>
            <a:ext cx="1212190" cy="461665"/>
          </a:xfrm>
          <a:prstGeom prst="rect">
            <a:avLst/>
          </a:prstGeom>
          <a:noFill/>
          <a:ln w="12700">
            <a:noFill/>
            <a:miter lim="800000"/>
            <a:headEnd/>
            <a:tailEnd/>
          </a:ln>
        </p:spPr>
        <p:txBody>
          <a:bodyPr wrap="none">
            <a:spAutoFit/>
          </a:bodyPr>
          <a:lstStyle/>
          <a:p>
            <a:pPr algn="ctr"/>
            <a:r>
              <a:rPr lang="en-US" sz="2400" dirty="0">
                <a:solidFill>
                  <a:srgbClr val="0070C0"/>
                </a:solidFill>
                <a:latin typeface="Arial" panose="020B0604020202020204" pitchFamily="34" charset="0"/>
                <a:cs typeface="Arial" panose="020B0604020202020204" pitchFamily="34" charset="0"/>
              </a:rPr>
              <a:t>Layer 2</a:t>
            </a:r>
            <a:endParaRPr lang="en-US" sz="2400" dirty="0">
              <a:solidFill>
                <a:srgbClr val="C00000"/>
              </a:solidFill>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413B00E-2A4C-0547-92A3-A795980774B5}"/>
                  </a:ext>
                </a:extLst>
              </p:cNvPr>
              <p:cNvSpPr txBox="1"/>
              <p:nvPr/>
            </p:nvSpPr>
            <p:spPr>
              <a:xfrm rot="5400000">
                <a:off x="6034706" y="2503339"/>
                <a:ext cx="444032"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i="1">
                          <a:latin typeface="Cambria Math" panose="02040503050406030204" pitchFamily="18" charset="0"/>
                        </a:rPr>
                        <m:t>⋯</m:t>
                      </m:r>
                    </m:oMath>
                  </m:oMathPara>
                </a14:m>
                <a:endParaRPr lang="en-US" sz="3200"/>
              </a:p>
            </p:txBody>
          </p:sp>
        </mc:Choice>
        <mc:Fallback xmlns="">
          <p:sp>
            <p:nvSpPr>
              <p:cNvPr id="3" name="TextBox 2">
                <a:extLst>
                  <a:ext uri="{FF2B5EF4-FFF2-40B4-BE49-F238E27FC236}">
                    <a16:creationId xmlns:a16="http://schemas.microsoft.com/office/drawing/2014/main" id="{B413B00E-2A4C-0547-92A3-A795980774B5}"/>
                  </a:ext>
                </a:extLst>
              </p:cNvPr>
              <p:cNvSpPr txBox="1">
                <a:spLocks noRot="1" noChangeAspect="1" noMove="1" noResize="1" noEditPoints="1" noAdjustHandles="1" noChangeArrowheads="1" noChangeShapeType="1" noTextEdit="1"/>
              </p:cNvSpPr>
              <p:nvPr/>
            </p:nvSpPr>
            <p:spPr>
              <a:xfrm rot="5400000">
                <a:off x="6034706" y="2503339"/>
                <a:ext cx="444032" cy="492443"/>
              </a:xfrm>
              <a:prstGeom prst="rect">
                <a:avLst/>
              </a:prstGeom>
              <a:blipFill>
                <a:blip r:embed="rId1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08C6F432-28CE-5E42-A392-9755F9FD36AF}"/>
                  </a:ext>
                </a:extLst>
              </p:cNvPr>
              <p:cNvSpPr txBox="1"/>
              <p:nvPr/>
            </p:nvSpPr>
            <p:spPr>
              <a:xfrm rot="5400000">
                <a:off x="3633436" y="2735774"/>
                <a:ext cx="444032"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i="1">
                          <a:latin typeface="Cambria Math" panose="02040503050406030204" pitchFamily="18" charset="0"/>
                        </a:rPr>
                        <m:t>⋯</m:t>
                      </m:r>
                    </m:oMath>
                  </m:oMathPara>
                </a14:m>
                <a:endParaRPr lang="en-US" sz="3200"/>
              </a:p>
            </p:txBody>
          </p:sp>
        </mc:Choice>
        <mc:Fallback xmlns="">
          <p:sp>
            <p:nvSpPr>
              <p:cNvPr id="45" name="TextBox 44">
                <a:extLst>
                  <a:ext uri="{FF2B5EF4-FFF2-40B4-BE49-F238E27FC236}">
                    <a16:creationId xmlns:a16="http://schemas.microsoft.com/office/drawing/2014/main" id="{08C6F432-28CE-5E42-A392-9755F9FD36AF}"/>
                  </a:ext>
                </a:extLst>
              </p:cNvPr>
              <p:cNvSpPr txBox="1">
                <a:spLocks noRot="1" noChangeAspect="1" noMove="1" noResize="1" noEditPoints="1" noAdjustHandles="1" noChangeArrowheads="1" noChangeShapeType="1" noTextEdit="1"/>
              </p:cNvSpPr>
              <p:nvPr/>
            </p:nvSpPr>
            <p:spPr>
              <a:xfrm rot="5400000">
                <a:off x="3633436" y="2735774"/>
                <a:ext cx="444032" cy="492443"/>
              </a:xfrm>
              <a:prstGeom prst="rect">
                <a:avLst/>
              </a:prstGeom>
              <a:blipFill>
                <a:blip r:embed="rId1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A495F016-EA4A-0040-80D5-DA0D830D2122}"/>
                  </a:ext>
                </a:extLst>
              </p:cNvPr>
              <p:cNvSpPr txBox="1"/>
              <p:nvPr/>
            </p:nvSpPr>
            <p:spPr>
              <a:xfrm>
                <a:off x="6428508" y="4508228"/>
                <a:ext cx="2651880" cy="9988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2000" i="1">
                              <a:latin typeface="Cambria Math" panose="02040503050406030204" pitchFamily="18" charset="0"/>
                            </a:rPr>
                          </m:ctrlPr>
                        </m:sSubSupPr>
                        <m:e>
                          <m:r>
                            <a:rPr lang="en-US" sz="2000" i="1">
                              <a:latin typeface="Cambria Math" panose="02040503050406030204" pitchFamily="18" charset="0"/>
                            </a:rPr>
                            <m:t>𝑎</m:t>
                          </m:r>
                        </m:e>
                        <m:sub>
                          <m:r>
                            <a:rPr lang="en-US" sz="2000" i="1">
                              <a:latin typeface="Cambria Math" panose="02040503050406030204" pitchFamily="18" charset="0"/>
                            </a:rPr>
                            <m:t>𝑗</m:t>
                          </m:r>
                        </m:sub>
                        <m:sup>
                          <m:r>
                            <a:rPr lang="en-US" sz="2000" i="1">
                              <a:latin typeface="Cambria Math" panose="02040503050406030204" pitchFamily="18" charset="0"/>
                            </a:rPr>
                            <m:t>(1)</m:t>
                          </m:r>
                        </m:sup>
                      </m:sSubSup>
                      <m:r>
                        <a:rPr lang="en-US" sz="2000" i="1">
                          <a:latin typeface="Cambria Math" panose="02040503050406030204" pitchFamily="18" charset="0"/>
                        </a:rPr>
                        <m:t>=</m:t>
                      </m:r>
                      <m:r>
                        <a:rPr lang="en-US" sz="2000" i="1">
                          <a:latin typeface="Cambria Math" panose="02040503050406030204" pitchFamily="18" charset="0"/>
                        </a:rPr>
                        <m:t>𝑓</m:t>
                      </m:r>
                      <m:d>
                        <m:dPr>
                          <m:ctrlPr>
                            <a:rPr lang="en-US" sz="2000" i="1">
                              <a:latin typeface="Cambria Math" panose="02040503050406030204" pitchFamily="18" charset="0"/>
                            </a:rPr>
                          </m:ctrlPr>
                        </m:dPr>
                        <m:e>
                          <m:nary>
                            <m:naryPr>
                              <m:chr m:val="∑"/>
                              <m:ctrlPr>
                                <a:rPr lang="en-US" sz="2000" i="1">
                                  <a:latin typeface="Cambria Math" panose="02040503050406030204" pitchFamily="18" charset="0"/>
                                </a:rPr>
                              </m:ctrlPr>
                            </m:naryPr>
                            <m:sub>
                              <m:r>
                                <m:rPr>
                                  <m:brk m:alnAt="23"/>
                                </m:rPr>
                                <a:rPr lang="en-US" sz="2000" i="1">
                                  <a:latin typeface="Cambria Math" panose="02040503050406030204" pitchFamily="18" charset="0"/>
                                </a:rPr>
                                <m:t>𝑖</m:t>
                              </m:r>
                              <m:r>
                                <a:rPr lang="en-US" sz="2000" i="1">
                                  <a:latin typeface="Cambria Math" panose="02040503050406030204" pitchFamily="18" charset="0"/>
                                </a:rPr>
                                <m:t>=1</m:t>
                              </m:r>
                            </m:sub>
                            <m:sup>
                              <m:sSup>
                                <m:sSupPr>
                                  <m:ctrlPr>
                                    <a:rPr lang="en-US" sz="2000" i="1">
                                      <a:latin typeface="Cambria Math" panose="02040503050406030204" pitchFamily="18" charset="0"/>
                                    </a:rPr>
                                  </m:ctrlPr>
                                </m:sSupPr>
                                <m:e>
                                  <m:r>
                                    <a:rPr lang="en-US" sz="2000" i="1">
                                      <a:latin typeface="Cambria Math" panose="02040503050406030204" pitchFamily="18" charset="0"/>
                                    </a:rPr>
                                    <m:t>𝑛</m:t>
                                  </m:r>
                                </m:e>
                                <m:sup>
                                  <m:r>
                                    <a:rPr lang="en-US" sz="2000" i="1">
                                      <a:latin typeface="Cambria Math" panose="02040503050406030204" pitchFamily="18" charset="0"/>
                                    </a:rPr>
                                    <m:t>(0)</m:t>
                                  </m:r>
                                </m:sup>
                              </m:sSup>
                            </m:sup>
                            <m:e>
                              <m:sSubSup>
                                <m:sSubSupPr>
                                  <m:ctrlPr>
                                    <a:rPr lang="en-US" sz="2000" i="1">
                                      <a:latin typeface="Cambria Math" panose="02040503050406030204" pitchFamily="18" charset="0"/>
                                    </a:rPr>
                                  </m:ctrlPr>
                                </m:sSubSupPr>
                                <m:e>
                                  <m:r>
                                    <a:rPr lang="en-US" sz="2000" i="1">
                                      <a:latin typeface="Cambria Math" panose="02040503050406030204" pitchFamily="18" charset="0"/>
                                    </a:rPr>
                                    <m:t>𝑤</m:t>
                                  </m:r>
                                </m:e>
                                <m:sub>
                                  <m:r>
                                    <a:rPr lang="en-US" sz="2000" i="1">
                                      <a:latin typeface="Cambria Math" panose="02040503050406030204" pitchFamily="18" charset="0"/>
                                    </a:rPr>
                                    <m:t>𝑖𝑗</m:t>
                                  </m:r>
                                </m:sub>
                                <m:sup>
                                  <m:r>
                                    <a:rPr lang="en-US" sz="2000" i="1">
                                      <a:latin typeface="Cambria Math" panose="02040503050406030204" pitchFamily="18" charset="0"/>
                                    </a:rPr>
                                    <m:t>(1)</m:t>
                                  </m:r>
                                </m:sup>
                              </m:sSubSup>
                              <m:sSubSup>
                                <m:sSubSupPr>
                                  <m:ctrlPr>
                                    <a:rPr lang="en-US" sz="2000" i="1">
                                      <a:latin typeface="Cambria Math" panose="02040503050406030204" pitchFamily="18" charset="0"/>
                                    </a:rPr>
                                  </m:ctrlPr>
                                </m:sSubSupPr>
                                <m:e>
                                  <m:r>
                                    <a:rPr lang="en-US" sz="2000" i="1">
                                      <a:latin typeface="Cambria Math" panose="02040503050406030204" pitchFamily="18" charset="0"/>
                                    </a:rPr>
                                    <m:t>𝑎</m:t>
                                  </m:r>
                                </m:e>
                                <m:sub>
                                  <m:r>
                                    <a:rPr lang="en-US" sz="2000" i="1">
                                      <a:latin typeface="Cambria Math" panose="02040503050406030204" pitchFamily="18" charset="0"/>
                                    </a:rPr>
                                    <m:t>𝑖</m:t>
                                  </m:r>
                                </m:sub>
                                <m:sup>
                                  <m:r>
                                    <a:rPr lang="en-US" sz="2000" i="1">
                                      <a:latin typeface="Cambria Math" panose="02040503050406030204" pitchFamily="18" charset="0"/>
                                    </a:rPr>
                                    <m:t>(0)</m:t>
                                  </m:r>
                                </m:sup>
                              </m:sSubSup>
                            </m:e>
                          </m:nary>
                        </m:e>
                      </m:d>
                    </m:oMath>
                  </m:oMathPara>
                </a14:m>
                <a:endParaRPr lang="en-US" sz="2000" dirty="0"/>
              </a:p>
            </p:txBody>
          </p:sp>
        </mc:Choice>
        <mc:Fallback xmlns="">
          <p:sp>
            <p:nvSpPr>
              <p:cNvPr id="46" name="TextBox 45">
                <a:extLst>
                  <a:ext uri="{FF2B5EF4-FFF2-40B4-BE49-F238E27FC236}">
                    <a16:creationId xmlns:a16="http://schemas.microsoft.com/office/drawing/2014/main" id="{A495F016-EA4A-0040-80D5-DA0D830D2122}"/>
                  </a:ext>
                </a:extLst>
              </p:cNvPr>
              <p:cNvSpPr txBox="1">
                <a:spLocks noRot="1" noChangeAspect="1" noMove="1" noResize="1" noEditPoints="1" noAdjustHandles="1" noChangeArrowheads="1" noChangeShapeType="1" noTextEdit="1"/>
              </p:cNvSpPr>
              <p:nvPr/>
            </p:nvSpPr>
            <p:spPr>
              <a:xfrm>
                <a:off x="6428508" y="4508228"/>
                <a:ext cx="2651880" cy="998863"/>
              </a:xfrm>
              <a:prstGeom prst="rect">
                <a:avLst/>
              </a:prstGeom>
              <a:blipFill>
                <a:blip r:embed="rId1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5B00B117-6B2E-2645-9F7F-7B8006F844FD}"/>
                  </a:ext>
                </a:extLst>
              </p:cNvPr>
              <p:cNvSpPr/>
              <p:nvPr/>
            </p:nvSpPr>
            <p:spPr>
              <a:xfrm>
                <a:off x="9084112" y="4959646"/>
                <a:ext cx="1229054" cy="4841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sz="2000" i="1">
                              <a:solidFill>
                                <a:srgbClr val="7030A0"/>
                              </a:solidFill>
                              <a:latin typeface="Cambria Math" panose="02040503050406030204" pitchFamily="18" charset="0"/>
                            </a:rPr>
                          </m:ctrlPr>
                        </m:sSubSupPr>
                        <m:e>
                          <m:r>
                            <a:rPr lang="en-US" sz="2000" i="1">
                              <a:solidFill>
                                <a:srgbClr val="7030A0"/>
                              </a:solidFill>
                              <a:latin typeface="Cambria Math" panose="02040503050406030204" pitchFamily="18" charset="0"/>
                            </a:rPr>
                            <m:t>𝑎</m:t>
                          </m:r>
                        </m:e>
                        <m:sub>
                          <m:r>
                            <a:rPr lang="en-US" sz="2000" i="1">
                              <a:solidFill>
                                <a:srgbClr val="7030A0"/>
                              </a:solidFill>
                              <a:latin typeface="Cambria Math" panose="02040503050406030204" pitchFamily="18" charset="0"/>
                            </a:rPr>
                            <m:t>𝑖</m:t>
                          </m:r>
                        </m:sub>
                        <m:sup>
                          <m:r>
                            <a:rPr lang="en-US" sz="2000" i="1">
                              <a:solidFill>
                                <a:srgbClr val="7030A0"/>
                              </a:solidFill>
                              <a:latin typeface="Cambria Math" panose="02040503050406030204" pitchFamily="18" charset="0"/>
                            </a:rPr>
                            <m:t>(0)</m:t>
                          </m:r>
                        </m:sup>
                      </m:sSubSup>
                      <m:r>
                        <a:rPr lang="en-US" sz="2000" i="1">
                          <a:solidFill>
                            <a:srgbClr val="7030A0"/>
                          </a:solidFill>
                          <a:latin typeface="Cambria Math" panose="02040503050406030204" pitchFamily="18" charset="0"/>
                        </a:rPr>
                        <m:t>=</m:t>
                      </m:r>
                      <m:sSub>
                        <m:sSubPr>
                          <m:ctrlPr>
                            <a:rPr lang="en-US" sz="2000" i="1">
                              <a:solidFill>
                                <a:srgbClr val="7030A0"/>
                              </a:solidFill>
                              <a:latin typeface="Cambria Math" panose="02040503050406030204" pitchFamily="18" charset="0"/>
                            </a:rPr>
                          </m:ctrlPr>
                        </m:sSubPr>
                        <m:e>
                          <m:r>
                            <a:rPr lang="en-US" sz="2000" i="1">
                              <a:solidFill>
                                <a:srgbClr val="7030A0"/>
                              </a:solidFill>
                              <a:latin typeface="Cambria Math" panose="02040503050406030204" pitchFamily="18" charset="0"/>
                            </a:rPr>
                            <m:t>𝑥</m:t>
                          </m:r>
                        </m:e>
                        <m:sub>
                          <m:r>
                            <a:rPr lang="en-US" sz="2000" i="1">
                              <a:solidFill>
                                <a:srgbClr val="7030A0"/>
                              </a:solidFill>
                              <a:latin typeface="Cambria Math" panose="02040503050406030204" pitchFamily="18" charset="0"/>
                            </a:rPr>
                            <m:t>𝑖</m:t>
                          </m:r>
                        </m:sub>
                      </m:sSub>
                    </m:oMath>
                  </m:oMathPara>
                </a14:m>
                <a:endParaRPr lang="en-US" sz="2000" dirty="0">
                  <a:solidFill>
                    <a:srgbClr val="7030A0"/>
                  </a:solidFill>
                </a:endParaRPr>
              </a:p>
            </p:txBody>
          </p:sp>
        </mc:Choice>
        <mc:Fallback xmlns="">
          <p:sp>
            <p:nvSpPr>
              <p:cNvPr id="6" name="Rectangle 5">
                <a:extLst>
                  <a:ext uri="{FF2B5EF4-FFF2-40B4-BE49-F238E27FC236}">
                    <a16:creationId xmlns:a16="http://schemas.microsoft.com/office/drawing/2014/main" id="{5B00B117-6B2E-2645-9F7F-7B8006F844FD}"/>
                  </a:ext>
                </a:extLst>
              </p:cNvPr>
              <p:cNvSpPr>
                <a:spLocks noRot="1" noChangeAspect="1" noMove="1" noResize="1" noEditPoints="1" noAdjustHandles="1" noChangeArrowheads="1" noChangeShapeType="1" noTextEdit="1"/>
              </p:cNvSpPr>
              <p:nvPr/>
            </p:nvSpPr>
            <p:spPr>
              <a:xfrm>
                <a:off x="9084112" y="4959646"/>
                <a:ext cx="1229054" cy="484107"/>
              </a:xfrm>
              <a:prstGeom prst="rect">
                <a:avLst/>
              </a:prstGeom>
              <a:blipFill>
                <a:blip r:embed="rId20"/>
                <a:stretch>
                  <a:fillRect b="-379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A3A6047E-3193-B04D-B11F-FF3F956D7292}"/>
                  </a:ext>
                </a:extLst>
              </p:cNvPr>
              <p:cNvSpPr txBox="1"/>
              <p:nvPr/>
            </p:nvSpPr>
            <p:spPr>
              <a:xfrm>
                <a:off x="5779930" y="5797489"/>
                <a:ext cx="3335657" cy="9988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2000" i="1">
                              <a:latin typeface="Cambria Math" panose="02040503050406030204" pitchFamily="18" charset="0"/>
                            </a:rPr>
                          </m:ctrlPr>
                        </m:sSubSupPr>
                        <m:e>
                          <m:sSub>
                            <m:sSubPr>
                              <m:ctrlPr>
                                <a:rPr lang="en-US" sz="2000" i="1">
                                  <a:latin typeface="Cambria Math" panose="02040503050406030204" pitchFamily="18" charset="0"/>
                                </a:rPr>
                              </m:ctrlPr>
                            </m:sSubPr>
                            <m:e>
                              <m:r>
                                <a:rPr lang="en-US" sz="2000" i="1">
                                  <a:latin typeface="Cambria Math" panose="02040503050406030204" pitchFamily="18" charset="0"/>
                                </a:rPr>
                                <m:t>𝑦</m:t>
                              </m:r>
                            </m:e>
                            <m:sub>
                              <m:r>
                                <a:rPr lang="en-US" sz="2000" i="1">
                                  <a:latin typeface="Cambria Math" panose="02040503050406030204" pitchFamily="18" charset="0"/>
                                </a:rPr>
                                <m:t>𝑗</m:t>
                              </m:r>
                            </m:sub>
                          </m:sSub>
                          <m:r>
                            <a:rPr lang="en-US" sz="2000" i="1">
                              <a:latin typeface="Cambria Math" panose="02040503050406030204" pitchFamily="18" charset="0"/>
                            </a:rPr>
                            <m:t>=</m:t>
                          </m:r>
                          <m:r>
                            <a:rPr lang="en-US" sz="2000" i="1">
                              <a:latin typeface="Cambria Math" panose="02040503050406030204" pitchFamily="18" charset="0"/>
                            </a:rPr>
                            <m:t>𝑎</m:t>
                          </m:r>
                        </m:e>
                        <m:sub>
                          <m:r>
                            <a:rPr lang="en-US" sz="2000" i="1">
                              <a:latin typeface="Cambria Math" panose="02040503050406030204" pitchFamily="18" charset="0"/>
                            </a:rPr>
                            <m:t>𝑗</m:t>
                          </m:r>
                        </m:sub>
                        <m:sup>
                          <m:r>
                            <a:rPr lang="en-US" sz="2000" i="1">
                              <a:latin typeface="Cambria Math" panose="02040503050406030204" pitchFamily="18" charset="0"/>
                            </a:rPr>
                            <m:t>(2)</m:t>
                          </m:r>
                        </m:sup>
                      </m:sSubSup>
                      <m:r>
                        <a:rPr lang="en-US" sz="2000" i="1">
                          <a:latin typeface="Cambria Math" panose="02040503050406030204" pitchFamily="18" charset="0"/>
                        </a:rPr>
                        <m:t>=</m:t>
                      </m:r>
                      <m:r>
                        <a:rPr lang="en-US" sz="2000" i="1">
                          <a:latin typeface="Cambria Math" panose="02040503050406030204" pitchFamily="18" charset="0"/>
                        </a:rPr>
                        <m:t>𝑓</m:t>
                      </m:r>
                      <m:d>
                        <m:dPr>
                          <m:ctrlPr>
                            <a:rPr lang="en-US" sz="2000" i="1">
                              <a:latin typeface="Cambria Math" panose="02040503050406030204" pitchFamily="18" charset="0"/>
                            </a:rPr>
                          </m:ctrlPr>
                        </m:dPr>
                        <m:e>
                          <m:nary>
                            <m:naryPr>
                              <m:chr m:val="∑"/>
                              <m:ctrlPr>
                                <a:rPr lang="en-US" sz="2000" i="1">
                                  <a:latin typeface="Cambria Math" panose="02040503050406030204" pitchFamily="18" charset="0"/>
                                </a:rPr>
                              </m:ctrlPr>
                            </m:naryPr>
                            <m:sub>
                              <m:r>
                                <m:rPr>
                                  <m:brk m:alnAt="23"/>
                                </m:rPr>
                                <a:rPr lang="en-US" sz="2000" i="1">
                                  <a:latin typeface="Cambria Math" panose="02040503050406030204" pitchFamily="18" charset="0"/>
                                </a:rPr>
                                <m:t>𝑖</m:t>
                              </m:r>
                              <m:r>
                                <a:rPr lang="en-US" sz="2000" i="1">
                                  <a:latin typeface="Cambria Math" panose="02040503050406030204" pitchFamily="18" charset="0"/>
                                </a:rPr>
                                <m:t>=1</m:t>
                              </m:r>
                            </m:sub>
                            <m:sup>
                              <m:sSup>
                                <m:sSupPr>
                                  <m:ctrlPr>
                                    <a:rPr lang="en-US" sz="2000" i="1">
                                      <a:latin typeface="Cambria Math" panose="02040503050406030204" pitchFamily="18" charset="0"/>
                                    </a:rPr>
                                  </m:ctrlPr>
                                </m:sSupPr>
                                <m:e>
                                  <m:r>
                                    <a:rPr lang="en-US" sz="2000" i="1">
                                      <a:latin typeface="Cambria Math" panose="02040503050406030204" pitchFamily="18" charset="0"/>
                                    </a:rPr>
                                    <m:t>𝑛</m:t>
                                  </m:r>
                                </m:e>
                                <m:sup>
                                  <m:r>
                                    <a:rPr lang="en-US" sz="2000" i="1">
                                      <a:latin typeface="Cambria Math" panose="02040503050406030204" pitchFamily="18" charset="0"/>
                                    </a:rPr>
                                    <m:t>(1)</m:t>
                                  </m:r>
                                </m:sup>
                              </m:sSup>
                            </m:sup>
                            <m:e>
                              <m:sSubSup>
                                <m:sSubSupPr>
                                  <m:ctrlPr>
                                    <a:rPr lang="en-US" sz="2000" i="1">
                                      <a:latin typeface="Cambria Math" panose="02040503050406030204" pitchFamily="18" charset="0"/>
                                    </a:rPr>
                                  </m:ctrlPr>
                                </m:sSubSupPr>
                                <m:e>
                                  <m:r>
                                    <a:rPr lang="en-US" sz="2000" i="1">
                                      <a:latin typeface="Cambria Math" panose="02040503050406030204" pitchFamily="18" charset="0"/>
                                    </a:rPr>
                                    <m:t>𝑤</m:t>
                                  </m:r>
                                </m:e>
                                <m:sub>
                                  <m:r>
                                    <a:rPr lang="en-US" sz="2000" i="1">
                                      <a:latin typeface="Cambria Math" panose="02040503050406030204" pitchFamily="18" charset="0"/>
                                    </a:rPr>
                                    <m:t>𝑖𝑗</m:t>
                                  </m:r>
                                </m:sub>
                                <m:sup>
                                  <m:r>
                                    <a:rPr lang="en-US" sz="2000" i="1">
                                      <a:latin typeface="Cambria Math" panose="02040503050406030204" pitchFamily="18" charset="0"/>
                                    </a:rPr>
                                    <m:t>(2)</m:t>
                                  </m:r>
                                </m:sup>
                              </m:sSubSup>
                              <m:sSubSup>
                                <m:sSubSupPr>
                                  <m:ctrlPr>
                                    <a:rPr lang="en-US" sz="2000" i="1">
                                      <a:latin typeface="Cambria Math" panose="02040503050406030204" pitchFamily="18" charset="0"/>
                                    </a:rPr>
                                  </m:ctrlPr>
                                </m:sSubSupPr>
                                <m:e>
                                  <m:r>
                                    <a:rPr lang="en-US" sz="2000" i="1">
                                      <a:latin typeface="Cambria Math" panose="02040503050406030204" pitchFamily="18" charset="0"/>
                                    </a:rPr>
                                    <m:t>𝑎</m:t>
                                  </m:r>
                                </m:e>
                                <m:sub>
                                  <m:r>
                                    <a:rPr lang="en-US" sz="2000" i="1">
                                      <a:latin typeface="Cambria Math" panose="02040503050406030204" pitchFamily="18" charset="0"/>
                                    </a:rPr>
                                    <m:t>𝑖</m:t>
                                  </m:r>
                                </m:sub>
                                <m:sup>
                                  <m:r>
                                    <a:rPr lang="en-US" sz="2000" i="1">
                                      <a:latin typeface="Cambria Math" panose="02040503050406030204" pitchFamily="18" charset="0"/>
                                    </a:rPr>
                                    <m:t>(1)</m:t>
                                  </m:r>
                                </m:sup>
                              </m:sSubSup>
                            </m:e>
                          </m:nary>
                        </m:e>
                      </m:d>
                    </m:oMath>
                  </m:oMathPara>
                </a14:m>
                <a:endParaRPr lang="en-US" sz="2000" dirty="0"/>
              </a:p>
            </p:txBody>
          </p:sp>
        </mc:Choice>
        <mc:Fallback xmlns="">
          <p:sp>
            <p:nvSpPr>
              <p:cNvPr id="48" name="TextBox 47">
                <a:extLst>
                  <a:ext uri="{FF2B5EF4-FFF2-40B4-BE49-F238E27FC236}">
                    <a16:creationId xmlns:a16="http://schemas.microsoft.com/office/drawing/2014/main" id="{A3A6047E-3193-B04D-B11F-FF3F956D7292}"/>
                  </a:ext>
                </a:extLst>
              </p:cNvPr>
              <p:cNvSpPr txBox="1">
                <a:spLocks noRot="1" noChangeAspect="1" noMove="1" noResize="1" noEditPoints="1" noAdjustHandles="1" noChangeArrowheads="1" noChangeShapeType="1" noTextEdit="1"/>
              </p:cNvSpPr>
              <p:nvPr/>
            </p:nvSpPr>
            <p:spPr>
              <a:xfrm>
                <a:off x="5779930" y="5797489"/>
                <a:ext cx="3335657" cy="998863"/>
              </a:xfrm>
              <a:prstGeom prst="rect">
                <a:avLst/>
              </a:prstGeom>
              <a:blipFill>
                <a:blip r:embed="rId21"/>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8821736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3563" name="Text Box 57"/>
              <p:cNvSpPr txBox="1">
                <a:spLocks noChangeArrowheads="1"/>
              </p:cNvSpPr>
              <p:nvPr/>
            </p:nvSpPr>
            <p:spPr bwMode="auto">
              <a:xfrm>
                <a:off x="1905000" y="4876800"/>
                <a:ext cx="8534400" cy="1237262"/>
              </a:xfrm>
              <a:prstGeom prst="rect">
                <a:avLst/>
              </a:prstGeom>
              <a:noFill/>
              <a:ln w="9525">
                <a:noFill/>
                <a:miter lim="800000"/>
                <a:headEnd/>
                <a:tailEnd/>
              </a:ln>
            </p:spPr>
            <p:txBody>
              <a:bodyPr wrap="square">
                <a:spAutoFit/>
              </a:bodyPr>
              <a:lstStyle/>
              <a:p>
                <a:r>
                  <a:rPr lang="en-GB" sz="2400">
                    <a:latin typeface="Times New Roman" pitchFamily="18" charset="0"/>
                  </a:rPr>
                  <a:t>MLP with 1 hidden layer can represent any bounded continuous function to arbitrary </a:t>
                </a:r>
                <a14:m>
                  <m:oMath xmlns:m="http://schemas.openxmlformats.org/officeDocument/2006/math">
                    <m:r>
                      <a:rPr lang="en-GB" sz="2400" i="1">
                        <a:latin typeface="Cambria Math" panose="02040503050406030204" pitchFamily="18" charset="0"/>
                        <a:ea typeface="Cambria Math" panose="02040503050406030204" pitchFamily="18" charset="0"/>
                      </a:rPr>
                      <m:t>𝜀</m:t>
                    </m:r>
                  </m:oMath>
                </a14:m>
                <a:endParaRPr lang="en-GB" sz="2400">
                  <a:latin typeface="Times New Roman" pitchFamily="18" charset="0"/>
                </a:endParaRPr>
              </a:p>
              <a:p>
                <a:pPr marL="749300" lvl="2" indent="-292100">
                  <a:spcBef>
                    <a:spcPct val="10000"/>
                  </a:spcBef>
                  <a:spcAft>
                    <a:spcPts val="400"/>
                  </a:spcAft>
                  <a:buClr>
                    <a:srgbClr val="0C7B9C"/>
                  </a:buClr>
                  <a:buSzPct val="75000"/>
                  <a:buFont typeface="Monotype Sorts" pitchFamily="2" charset="2"/>
                  <a:buChar char="l"/>
                </a:pPr>
                <a:r>
                  <a:rPr lang="en-GB" sz="2400">
                    <a:latin typeface="Times New Roman" panose="02020603050405020304" pitchFamily="18" charset="0"/>
                    <a:cs typeface="Times New Roman" panose="02020603050405020304" pitchFamily="18" charset="0"/>
                  </a:rPr>
                  <a:t>Universal Approximation Theorem [George </a:t>
                </a:r>
                <a:r>
                  <a:rPr lang="en-GB" sz="2400" err="1">
                    <a:latin typeface="Times New Roman" panose="02020603050405020304" pitchFamily="18" charset="0"/>
                    <a:cs typeface="Times New Roman" panose="02020603050405020304" pitchFamily="18" charset="0"/>
                  </a:rPr>
                  <a:t>Cybenko</a:t>
                </a:r>
                <a:r>
                  <a:rPr lang="en-GB" sz="2400">
                    <a:latin typeface="Times New Roman" panose="02020603050405020304" pitchFamily="18" charset="0"/>
                    <a:cs typeface="Times New Roman" panose="02020603050405020304" pitchFamily="18" charset="0"/>
                  </a:rPr>
                  <a:t> 1989]</a:t>
                </a:r>
              </a:p>
            </p:txBody>
          </p:sp>
        </mc:Choice>
        <mc:Fallback xmlns="">
          <p:sp>
            <p:nvSpPr>
              <p:cNvPr id="23563" name="Text Box 57"/>
              <p:cNvSpPr txBox="1">
                <a:spLocks noRot="1" noChangeAspect="1" noMove="1" noResize="1" noEditPoints="1" noAdjustHandles="1" noChangeArrowheads="1" noChangeShapeType="1" noTextEdit="1"/>
              </p:cNvSpPr>
              <p:nvPr/>
            </p:nvSpPr>
            <p:spPr bwMode="auto">
              <a:xfrm>
                <a:off x="1905000" y="4876800"/>
                <a:ext cx="8534400" cy="1237262"/>
              </a:xfrm>
              <a:prstGeom prst="rect">
                <a:avLst/>
              </a:prstGeom>
              <a:blipFill>
                <a:blip r:embed="rId3"/>
                <a:stretch>
                  <a:fillRect l="-1143" t="-3941" b="-10345"/>
                </a:stretch>
              </a:blipFill>
              <a:ln w="9525">
                <a:noFill/>
                <a:miter lim="800000"/>
                <a:headEnd/>
                <a:tailEnd/>
              </a:ln>
            </p:spPr>
            <p:txBody>
              <a:bodyPr/>
              <a:lstStyle/>
              <a:p>
                <a:r>
                  <a:rPr lang="en-US">
                    <a:noFill/>
                  </a:rPr>
                  <a:t> </a:t>
                </a:r>
              </a:p>
            </p:txBody>
          </p:sp>
        </mc:Fallback>
      </mc:AlternateContent>
      <p:sp>
        <p:nvSpPr>
          <p:cNvPr id="23564" name="Rectangle 58"/>
          <p:cNvSpPr>
            <a:spLocks noChangeArrowheads="1"/>
          </p:cNvSpPr>
          <p:nvPr/>
        </p:nvSpPr>
        <p:spPr bwMode="auto">
          <a:xfrm>
            <a:off x="1831975" y="477238"/>
            <a:ext cx="8280400" cy="533400"/>
          </a:xfrm>
          <a:prstGeom prst="rect">
            <a:avLst/>
          </a:prstGeom>
          <a:noFill/>
          <a:ln w="12700">
            <a:noFill/>
            <a:miter lim="800000"/>
            <a:headEnd/>
            <a:tailEnd/>
          </a:ln>
        </p:spPr>
        <p:txBody>
          <a:bodyPr lIns="90488" tIns="44450" rIns="90488" bIns="44450" anchor="b"/>
          <a:lstStyle/>
          <a:p>
            <a:pPr>
              <a:lnSpc>
                <a:spcPts val="3600"/>
              </a:lnSpc>
            </a:pPr>
            <a:r>
              <a:rPr lang="en-US" sz="3200" dirty="0">
                <a:latin typeface="Tahoma" pitchFamily="34" charset="0"/>
              </a:rPr>
              <a:t>Universal Approximation of MLP (multi-layer perceptron)</a:t>
            </a:r>
          </a:p>
        </p:txBody>
      </p:sp>
      <p:pic>
        <p:nvPicPr>
          <p:cNvPr id="10" name="Picture 9">
            <a:extLst>
              <a:ext uri="{FF2B5EF4-FFF2-40B4-BE49-F238E27FC236}">
                <a16:creationId xmlns:a16="http://schemas.microsoft.com/office/drawing/2014/main" id="{1E3E3737-0D62-F34D-A787-9D398D7A539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40125" y="1244600"/>
            <a:ext cx="4864100" cy="3327400"/>
          </a:xfrm>
          <a:prstGeom prst="rect">
            <a:avLst/>
          </a:prstGeom>
        </p:spPr>
      </p:pic>
    </p:spTree>
    <p:extLst>
      <p:ext uri="{BB962C8B-B14F-4D97-AF65-F5344CB8AC3E}">
        <p14:creationId xmlns:p14="http://schemas.microsoft.com/office/powerpoint/2010/main" val="21173649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Rectangle 2"/>
          <p:cNvSpPr>
            <a:spLocks noGrp="1" noChangeArrowheads="1"/>
          </p:cNvSpPr>
          <p:nvPr>
            <p:ph type="title"/>
          </p:nvPr>
        </p:nvSpPr>
        <p:spPr/>
        <p:txBody>
          <a:bodyPr>
            <a:normAutofit fontScale="90000"/>
          </a:bodyPr>
          <a:lstStyle/>
          <a:p>
            <a:r>
              <a:rPr lang="en-US"/>
              <a:t>Network for Computing logic functions </a:t>
            </a:r>
          </a:p>
        </p:txBody>
      </p:sp>
      <p:grpSp>
        <p:nvGrpSpPr>
          <p:cNvPr id="52" name="Group 51"/>
          <p:cNvGrpSpPr/>
          <p:nvPr/>
        </p:nvGrpSpPr>
        <p:grpSpPr>
          <a:xfrm>
            <a:off x="3581400" y="2209800"/>
            <a:ext cx="533400" cy="533400"/>
            <a:chOff x="2362200" y="2514600"/>
            <a:chExt cx="533400" cy="533400"/>
          </a:xfrm>
        </p:grpSpPr>
        <p:sp>
          <p:nvSpPr>
            <p:cNvPr id="53" name="Oval 52"/>
            <p:cNvSpPr/>
            <p:nvPr/>
          </p:nvSpPr>
          <p:spPr bwMode="auto">
            <a:xfrm>
              <a:off x="2362200" y="2514600"/>
              <a:ext cx="533400" cy="5334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1400" b="1">
                <a:latin typeface="Arial" charset="0"/>
              </a:endParaRPr>
            </a:p>
          </p:txBody>
        </p:sp>
        <p:sp>
          <p:nvSpPr>
            <p:cNvPr id="55" name="TextBox 54"/>
            <p:cNvSpPr txBox="1"/>
            <p:nvPr/>
          </p:nvSpPr>
          <p:spPr>
            <a:xfrm>
              <a:off x="2390694" y="2580441"/>
              <a:ext cx="494046" cy="461665"/>
            </a:xfrm>
            <a:prstGeom prst="rect">
              <a:avLst/>
            </a:prstGeom>
            <a:noFill/>
          </p:spPr>
          <p:txBody>
            <a:bodyPr wrap="none" rtlCol="0">
              <a:spAutoFit/>
            </a:bodyPr>
            <a:lstStyle/>
            <a:p>
              <a:r>
                <a:rPr lang="en-US" sz="2400"/>
                <a:t>+1</a:t>
              </a:r>
            </a:p>
          </p:txBody>
        </p:sp>
      </p:grpSp>
      <p:sp>
        <p:nvSpPr>
          <p:cNvPr id="56" name="Oval 55"/>
          <p:cNvSpPr/>
          <p:nvPr/>
        </p:nvSpPr>
        <p:spPr bwMode="auto">
          <a:xfrm>
            <a:off x="3557169" y="3477648"/>
            <a:ext cx="533400" cy="5334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1400" b="1">
              <a:latin typeface="Arial" charset="0"/>
            </a:endParaRPr>
          </a:p>
        </p:txBody>
      </p:sp>
      <mc:AlternateContent xmlns:mc="http://schemas.openxmlformats.org/markup-compatibility/2006" xmlns:a14="http://schemas.microsoft.com/office/drawing/2010/main">
        <mc:Choice Requires="a14">
          <p:sp>
            <p:nvSpPr>
              <p:cNvPr id="57" name="TextBox 56"/>
              <p:cNvSpPr txBox="1"/>
              <p:nvPr/>
            </p:nvSpPr>
            <p:spPr>
              <a:xfrm>
                <a:off x="3557170" y="3477649"/>
                <a:ext cx="56560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charset="0"/>
                            </a:rPr>
                            <m:t>𝑥</m:t>
                          </m:r>
                        </m:e>
                        <m:sub>
                          <m:r>
                            <a:rPr lang="en-US" sz="2400" i="1">
                              <a:latin typeface="Cambria Math" charset="0"/>
                            </a:rPr>
                            <m:t>1</m:t>
                          </m:r>
                        </m:sub>
                      </m:sSub>
                    </m:oMath>
                  </m:oMathPara>
                </a14:m>
                <a:endParaRPr lang="en-US" sz="2400"/>
              </a:p>
            </p:txBody>
          </p:sp>
        </mc:Choice>
        <mc:Fallback xmlns="">
          <p:sp>
            <p:nvSpPr>
              <p:cNvPr id="57" name="TextBox 56"/>
              <p:cNvSpPr txBox="1">
                <a:spLocks noRot="1" noChangeAspect="1" noMove="1" noResize="1" noEditPoints="1" noAdjustHandles="1" noChangeArrowheads="1" noChangeShapeType="1" noTextEdit="1"/>
              </p:cNvSpPr>
              <p:nvPr/>
            </p:nvSpPr>
            <p:spPr>
              <a:xfrm>
                <a:off x="3557170" y="3477649"/>
                <a:ext cx="565603" cy="461665"/>
              </a:xfrm>
              <a:prstGeom prst="rect">
                <a:avLst/>
              </a:prstGeom>
              <a:blipFill>
                <a:blip r:embed="rId3"/>
                <a:stretch>
                  <a:fillRect b="-1316"/>
                </a:stretch>
              </a:blipFill>
            </p:spPr>
            <p:txBody>
              <a:bodyPr/>
              <a:lstStyle/>
              <a:p>
                <a:r>
                  <a:rPr lang="en-US">
                    <a:noFill/>
                  </a:rPr>
                  <a:t> </a:t>
                </a:r>
              </a:p>
            </p:txBody>
          </p:sp>
        </mc:Fallback>
      </mc:AlternateContent>
      <p:sp>
        <p:nvSpPr>
          <p:cNvPr id="58" name="Oval 57"/>
          <p:cNvSpPr/>
          <p:nvPr/>
        </p:nvSpPr>
        <p:spPr bwMode="auto">
          <a:xfrm>
            <a:off x="3559396" y="4875683"/>
            <a:ext cx="533400" cy="5334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1400" b="1">
              <a:latin typeface="Arial" charset="0"/>
            </a:endParaRPr>
          </a:p>
        </p:txBody>
      </p:sp>
      <mc:AlternateContent xmlns:mc="http://schemas.openxmlformats.org/markup-compatibility/2006" xmlns:a14="http://schemas.microsoft.com/office/drawing/2010/main">
        <mc:Choice Requires="a14">
          <p:sp>
            <p:nvSpPr>
              <p:cNvPr id="59" name="TextBox 58"/>
              <p:cNvSpPr txBox="1"/>
              <p:nvPr/>
            </p:nvSpPr>
            <p:spPr>
              <a:xfrm>
                <a:off x="3559397" y="4875684"/>
                <a:ext cx="55669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charset="0"/>
                            </a:rPr>
                            <m:t>𝑥</m:t>
                          </m:r>
                        </m:e>
                        <m:sub>
                          <m:r>
                            <a:rPr lang="en-US" sz="2400" i="1">
                              <a:latin typeface="Cambria Math" charset="0"/>
                            </a:rPr>
                            <m:t>2</m:t>
                          </m:r>
                        </m:sub>
                      </m:sSub>
                    </m:oMath>
                  </m:oMathPara>
                </a14:m>
                <a:endParaRPr lang="en-US" sz="2400"/>
              </a:p>
            </p:txBody>
          </p:sp>
        </mc:Choice>
        <mc:Fallback xmlns="">
          <p:sp>
            <p:nvSpPr>
              <p:cNvPr id="59" name="TextBox 58"/>
              <p:cNvSpPr txBox="1">
                <a:spLocks noRot="1" noChangeAspect="1" noMove="1" noResize="1" noEditPoints="1" noAdjustHandles="1" noChangeArrowheads="1" noChangeShapeType="1" noTextEdit="1"/>
              </p:cNvSpPr>
              <p:nvPr/>
            </p:nvSpPr>
            <p:spPr>
              <a:xfrm>
                <a:off x="3559397" y="4875684"/>
                <a:ext cx="556691" cy="461665"/>
              </a:xfrm>
              <a:prstGeom prst="rect">
                <a:avLst/>
              </a:prstGeom>
              <a:blipFill>
                <a:blip r:embed="rId4"/>
                <a:stretch>
                  <a:fillRect/>
                </a:stretch>
              </a:blipFill>
            </p:spPr>
            <p:txBody>
              <a:bodyPr/>
              <a:lstStyle/>
              <a:p>
                <a:r>
                  <a:rPr lang="en-US">
                    <a:noFill/>
                  </a:rPr>
                  <a:t> </a:t>
                </a:r>
              </a:p>
            </p:txBody>
          </p:sp>
        </mc:Fallback>
      </mc:AlternateContent>
      <p:sp>
        <p:nvSpPr>
          <p:cNvPr id="63" name="Oval 62"/>
          <p:cNvSpPr/>
          <p:nvPr/>
        </p:nvSpPr>
        <p:spPr bwMode="auto">
          <a:xfrm>
            <a:off x="5986863" y="3451590"/>
            <a:ext cx="533400" cy="533400"/>
          </a:xfrm>
          <a:prstGeom prst="ellipse">
            <a:avLst/>
          </a:prstGeom>
          <a:noFill/>
          <a:ln w="25400" cap="flat" cmpd="sng" algn="ctr">
            <a:solidFill>
              <a:srgbClr val="00B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1400" b="1">
              <a:solidFill>
                <a:srgbClr val="00B050"/>
              </a:solidFill>
              <a:latin typeface="Arial" charset="0"/>
            </a:endParaRPr>
          </a:p>
        </p:txBody>
      </p:sp>
      <p:cxnSp>
        <p:nvCxnSpPr>
          <p:cNvPr id="64" name="Straight Arrow Connector 63"/>
          <p:cNvCxnSpPr/>
          <p:nvPr/>
        </p:nvCxnSpPr>
        <p:spPr bwMode="auto">
          <a:xfrm>
            <a:off x="4090569" y="2612078"/>
            <a:ext cx="1896294" cy="1106213"/>
          </a:xfrm>
          <a:prstGeom prst="straightConnector1">
            <a:avLst/>
          </a:prstGeom>
          <a:solidFill>
            <a:schemeClr val="accent1"/>
          </a:solidFill>
          <a:ln w="25400" cap="flat" cmpd="sng" algn="ctr">
            <a:solidFill>
              <a:srgbClr val="00B050"/>
            </a:solidFill>
            <a:prstDash val="solid"/>
            <a:round/>
            <a:headEnd type="none" w="med" len="med"/>
            <a:tailEnd type="triangle"/>
          </a:ln>
          <a:effectLst/>
        </p:spPr>
      </p:cxnSp>
      <p:cxnSp>
        <p:nvCxnSpPr>
          <p:cNvPr id="65" name="Straight Arrow Connector 64"/>
          <p:cNvCxnSpPr/>
          <p:nvPr/>
        </p:nvCxnSpPr>
        <p:spPr bwMode="auto">
          <a:xfrm flipV="1">
            <a:off x="4090569" y="3718290"/>
            <a:ext cx="1896294" cy="26058"/>
          </a:xfrm>
          <a:prstGeom prst="straightConnector1">
            <a:avLst/>
          </a:prstGeom>
          <a:solidFill>
            <a:schemeClr val="accent1"/>
          </a:solidFill>
          <a:ln w="25400" cap="flat" cmpd="sng" algn="ctr">
            <a:solidFill>
              <a:srgbClr val="00B050"/>
            </a:solidFill>
            <a:prstDash val="solid"/>
            <a:round/>
            <a:headEnd type="none" w="med" len="med"/>
            <a:tailEnd type="triangle"/>
          </a:ln>
          <a:effectLst/>
        </p:spPr>
      </p:cxnSp>
      <p:cxnSp>
        <p:nvCxnSpPr>
          <p:cNvPr id="66" name="Straight Arrow Connector 65"/>
          <p:cNvCxnSpPr/>
          <p:nvPr/>
        </p:nvCxnSpPr>
        <p:spPr bwMode="auto">
          <a:xfrm flipV="1">
            <a:off x="4074469" y="3718290"/>
            <a:ext cx="1912395" cy="1352358"/>
          </a:xfrm>
          <a:prstGeom prst="straightConnector1">
            <a:avLst/>
          </a:prstGeom>
          <a:solidFill>
            <a:schemeClr val="accent1"/>
          </a:solidFill>
          <a:ln w="25400" cap="flat" cmpd="sng" algn="ctr">
            <a:solidFill>
              <a:srgbClr val="00B050"/>
            </a:solidFill>
            <a:prstDash val="solid"/>
            <a:round/>
            <a:headEnd type="none" w="med" len="med"/>
            <a:tailEnd type="triangle"/>
          </a:ln>
          <a:effectLst/>
        </p:spPr>
      </p:cxnSp>
      <p:sp>
        <p:nvSpPr>
          <p:cNvPr id="67" name="TextBox 66"/>
          <p:cNvSpPr txBox="1"/>
          <p:nvPr/>
        </p:nvSpPr>
        <p:spPr>
          <a:xfrm>
            <a:off x="4630986" y="2640400"/>
            <a:ext cx="590226" cy="461665"/>
          </a:xfrm>
          <a:prstGeom prst="rect">
            <a:avLst/>
          </a:prstGeom>
          <a:noFill/>
        </p:spPr>
        <p:txBody>
          <a:bodyPr wrap="none" rtlCol="0">
            <a:spAutoFit/>
          </a:bodyPr>
          <a:lstStyle/>
          <a:p>
            <a:r>
              <a:rPr lang="en-US" sz="2400">
                <a:solidFill>
                  <a:srgbClr val="00B050"/>
                </a:solidFill>
              </a:rPr>
              <a:t>-10</a:t>
            </a:r>
          </a:p>
        </p:txBody>
      </p:sp>
      <p:sp>
        <p:nvSpPr>
          <p:cNvPr id="68" name="TextBox 67"/>
          <p:cNvSpPr txBox="1"/>
          <p:nvPr/>
        </p:nvSpPr>
        <p:spPr>
          <a:xfrm>
            <a:off x="4674540" y="3333906"/>
            <a:ext cx="495649" cy="461665"/>
          </a:xfrm>
          <a:prstGeom prst="rect">
            <a:avLst/>
          </a:prstGeom>
          <a:noFill/>
        </p:spPr>
        <p:txBody>
          <a:bodyPr wrap="none" rtlCol="0">
            <a:spAutoFit/>
          </a:bodyPr>
          <a:lstStyle/>
          <a:p>
            <a:r>
              <a:rPr lang="en-US" sz="2400">
                <a:solidFill>
                  <a:srgbClr val="00B050"/>
                </a:solidFill>
              </a:rPr>
              <a:t>20</a:t>
            </a:r>
          </a:p>
        </p:txBody>
      </p:sp>
      <p:sp>
        <p:nvSpPr>
          <p:cNvPr id="69" name="TextBox 68"/>
          <p:cNvSpPr txBox="1"/>
          <p:nvPr/>
        </p:nvSpPr>
        <p:spPr>
          <a:xfrm>
            <a:off x="4670255" y="4034136"/>
            <a:ext cx="495649" cy="461665"/>
          </a:xfrm>
          <a:prstGeom prst="rect">
            <a:avLst/>
          </a:prstGeom>
          <a:noFill/>
        </p:spPr>
        <p:txBody>
          <a:bodyPr wrap="none" rtlCol="0">
            <a:spAutoFit/>
          </a:bodyPr>
          <a:lstStyle/>
          <a:p>
            <a:r>
              <a:rPr lang="en-US" sz="2400">
                <a:solidFill>
                  <a:srgbClr val="00B050"/>
                </a:solidFill>
              </a:rPr>
              <a:t>20</a:t>
            </a:r>
          </a:p>
        </p:txBody>
      </p:sp>
      <p:cxnSp>
        <p:nvCxnSpPr>
          <p:cNvPr id="70" name="Straight Arrow Connector 69"/>
          <p:cNvCxnSpPr/>
          <p:nvPr/>
        </p:nvCxnSpPr>
        <p:spPr bwMode="auto">
          <a:xfrm>
            <a:off x="6538631" y="3729956"/>
            <a:ext cx="560873" cy="14393"/>
          </a:xfrm>
          <a:prstGeom prst="straightConnector1">
            <a:avLst/>
          </a:prstGeom>
          <a:solidFill>
            <a:schemeClr val="accent1"/>
          </a:solidFill>
          <a:ln w="25400" cap="flat" cmpd="sng" algn="ctr">
            <a:solidFill>
              <a:srgbClr val="00B050"/>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71" name="TextBox 70"/>
              <p:cNvSpPr txBox="1"/>
              <p:nvPr/>
            </p:nvSpPr>
            <p:spPr>
              <a:xfrm>
                <a:off x="7074311" y="3499123"/>
                <a:ext cx="971804"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𝑓</m:t>
                          </m:r>
                        </m:e>
                        <m:sub>
                          <m:r>
                            <a:rPr lang="en-US" sz="2400" i="1">
                              <a:latin typeface="Cambria Math" charset="0"/>
                            </a:rPr>
                            <m:t>𝑤</m:t>
                          </m:r>
                        </m:sub>
                      </m:sSub>
                      <m:r>
                        <a:rPr lang="en-US" sz="2400" i="1">
                          <a:latin typeface="Cambria Math" charset="0"/>
                        </a:rPr>
                        <m:t>(</m:t>
                      </m:r>
                      <m:r>
                        <m:rPr>
                          <m:sty m:val="p"/>
                        </m:rPr>
                        <a:rPr lang="en-US" sz="2400">
                          <a:latin typeface="Cambria Math" charset="0"/>
                        </a:rPr>
                        <m:t>x</m:t>
                      </m:r>
                      <m:r>
                        <a:rPr lang="en-US" sz="2400" i="1">
                          <a:latin typeface="Cambria Math" charset="0"/>
                        </a:rPr>
                        <m:t>)</m:t>
                      </m:r>
                    </m:oMath>
                  </m:oMathPara>
                </a14:m>
                <a:endParaRPr lang="en-US" sz="2400" dirty="0"/>
              </a:p>
            </p:txBody>
          </p:sp>
        </mc:Choice>
        <mc:Fallback xmlns="">
          <p:sp>
            <p:nvSpPr>
              <p:cNvPr id="71" name="TextBox 70"/>
              <p:cNvSpPr txBox="1">
                <a:spLocks noRot="1" noChangeAspect="1" noMove="1" noResize="1" noEditPoints="1" noAdjustHandles="1" noChangeArrowheads="1" noChangeShapeType="1" noTextEdit="1"/>
              </p:cNvSpPr>
              <p:nvPr/>
            </p:nvSpPr>
            <p:spPr>
              <a:xfrm>
                <a:off x="7074311" y="3499123"/>
                <a:ext cx="971804" cy="461665"/>
              </a:xfrm>
              <a:prstGeom prst="rect">
                <a:avLst/>
              </a:prstGeom>
              <a:blipFill>
                <a:blip r:embed="rId5"/>
                <a:stretch>
                  <a:fillRect l="-1250" r="-1250" b="-171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2" name="TextBox 71"/>
              <p:cNvSpPr txBox="1"/>
              <p:nvPr/>
            </p:nvSpPr>
            <p:spPr>
              <a:xfrm>
                <a:off x="7603217" y="5070648"/>
                <a:ext cx="2556149" cy="1161728"/>
              </a:xfrm>
              <a:prstGeom prst="rect">
                <a:avLst/>
              </a:prstGeom>
              <a:noFill/>
            </p:spPr>
            <p:txBody>
              <a:bodyPr wrap="none" rtlCol="0">
                <a:spAutoFit/>
              </a:bodyPr>
              <a:lstStyle/>
              <a:p>
                <a:r>
                  <a:rPr lang="en-US" sz="2400" dirty="0"/>
                  <a:t>Activation function</a:t>
                </a:r>
              </a:p>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𝑔</m:t>
                      </m:r>
                      <m:d>
                        <m:dPr>
                          <m:ctrlPr>
                            <a:rPr lang="en-US" sz="2400" i="1">
                              <a:latin typeface="Cambria Math" panose="02040503050406030204" pitchFamily="18" charset="0"/>
                            </a:rPr>
                          </m:ctrlPr>
                        </m:dPr>
                        <m:e>
                          <m:r>
                            <a:rPr lang="en-US" sz="2400" i="1">
                              <a:latin typeface="Cambria Math" charset="0"/>
                            </a:rPr>
                            <m:t>𝑧</m:t>
                          </m:r>
                        </m:e>
                      </m:d>
                      <m:r>
                        <a:rPr lang="en-US" sz="2400" i="1">
                          <a:latin typeface="Cambria Math" charset="0"/>
                        </a:rPr>
                        <m:t>=</m:t>
                      </m:r>
                      <m:f>
                        <m:fPr>
                          <m:ctrlPr>
                            <a:rPr lang="mr-IN" sz="2400" i="1">
                              <a:latin typeface="Cambria Math" panose="02040503050406030204" pitchFamily="18" charset="0"/>
                            </a:rPr>
                          </m:ctrlPr>
                        </m:fPr>
                        <m:num>
                          <m:r>
                            <a:rPr lang="en-US" sz="2400" i="1">
                              <a:latin typeface="Cambria Math" charset="0"/>
                            </a:rPr>
                            <m:t>1</m:t>
                          </m:r>
                        </m:num>
                        <m:den>
                          <m:r>
                            <a:rPr lang="en-US" sz="2400" i="1">
                              <a:latin typeface="Cambria Math" charset="0"/>
                            </a:rPr>
                            <m:t>1+</m:t>
                          </m:r>
                          <m:sSup>
                            <m:sSupPr>
                              <m:ctrlPr>
                                <a:rPr lang="en-US" sz="2400" i="1">
                                  <a:latin typeface="Cambria Math" panose="02040503050406030204" pitchFamily="18" charset="0"/>
                                </a:rPr>
                              </m:ctrlPr>
                            </m:sSupPr>
                            <m:e>
                              <m:r>
                                <a:rPr lang="en-US" sz="2400" i="1">
                                  <a:latin typeface="Cambria Math" charset="0"/>
                                </a:rPr>
                                <m:t>𝑒</m:t>
                              </m:r>
                            </m:e>
                            <m:sup>
                              <m:r>
                                <a:rPr lang="en-US" sz="2400" i="1">
                                  <a:latin typeface="Cambria Math" charset="0"/>
                                </a:rPr>
                                <m:t>−</m:t>
                              </m:r>
                              <m:r>
                                <a:rPr lang="en-US" sz="2400" i="1">
                                  <a:latin typeface="Cambria Math" charset="0"/>
                                </a:rPr>
                                <m:t>𝑧</m:t>
                              </m:r>
                            </m:sup>
                          </m:sSup>
                        </m:den>
                      </m:f>
                    </m:oMath>
                  </m:oMathPara>
                </a14:m>
                <a:endParaRPr lang="en-US" sz="2400" dirty="0"/>
              </a:p>
            </p:txBody>
          </p:sp>
        </mc:Choice>
        <mc:Fallback xmlns="">
          <p:sp>
            <p:nvSpPr>
              <p:cNvPr id="72" name="TextBox 71"/>
              <p:cNvSpPr txBox="1">
                <a:spLocks noRot="1" noChangeAspect="1" noMove="1" noResize="1" noEditPoints="1" noAdjustHandles="1" noChangeArrowheads="1" noChangeShapeType="1" noTextEdit="1"/>
              </p:cNvSpPr>
              <p:nvPr/>
            </p:nvSpPr>
            <p:spPr>
              <a:xfrm>
                <a:off x="7603217" y="5070648"/>
                <a:ext cx="2556149" cy="1161728"/>
              </a:xfrm>
              <a:prstGeom prst="rect">
                <a:avLst/>
              </a:prstGeom>
              <a:blipFill>
                <a:blip r:embed="rId6"/>
                <a:stretch>
                  <a:fillRect l="-3571" t="-4211" r="-2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p:cNvSpPr txBox="1"/>
              <p:nvPr/>
            </p:nvSpPr>
            <p:spPr>
              <a:xfrm>
                <a:off x="1905001" y="1447801"/>
                <a:ext cx="154837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charset="0"/>
                            </a:rPr>
                            <m:t>𝑥</m:t>
                          </m:r>
                        </m:e>
                        <m:sub>
                          <m:r>
                            <a:rPr lang="en-US" sz="2400" i="1">
                              <a:latin typeface="Cambria Math" charset="0"/>
                            </a:rPr>
                            <m:t>1 </m:t>
                          </m:r>
                        </m:sub>
                      </m:sSub>
                      <m:r>
                        <a:rPr lang="en-US" sz="2400" b="1" i="1">
                          <a:latin typeface="Cambria Math" charset="0"/>
                        </a:rPr>
                        <m:t> </m:t>
                      </m:r>
                      <m:r>
                        <a:rPr lang="en-US" sz="2400" b="1">
                          <a:latin typeface="Cambria Math" charset="0"/>
                        </a:rPr>
                        <m:t>𝐎𝐑</m:t>
                      </m:r>
                      <m:sSub>
                        <m:sSubPr>
                          <m:ctrlPr>
                            <a:rPr lang="en-US" sz="2400" i="1">
                              <a:latin typeface="Cambria Math" panose="02040503050406030204" pitchFamily="18" charset="0"/>
                            </a:rPr>
                          </m:ctrlPr>
                        </m:sSubPr>
                        <m:e>
                          <m:r>
                            <a:rPr lang="en-US" sz="2400" i="1">
                              <a:latin typeface="Cambria Math" charset="0"/>
                            </a:rPr>
                            <m:t>  </m:t>
                          </m:r>
                          <m:r>
                            <a:rPr lang="en-US" sz="2400" i="1">
                              <a:latin typeface="Cambria Math" charset="0"/>
                            </a:rPr>
                            <m:t>𝑥</m:t>
                          </m:r>
                        </m:e>
                        <m:sub>
                          <m:r>
                            <a:rPr lang="en-US" sz="2400" i="1">
                              <a:latin typeface="Cambria Math" charset="0"/>
                            </a:rPr>
                            <m:t>2</m:t>
                          </m:r>
                        </m:sub>
                      </m:sSub>
                    </m:oMath>
                  </m:oMathPara>
                </a14:m>
                <a:endParaRPr lang="en-US" sz="2400"/>
              </a:p>
            </p:txBody>
          </p:sp>
        </mc:Choice>
        <mc:Fallback xmlns="">
          <p:sp>
            <p:nvSpPr>
              <p:cNvPr id="21" name="TextBox 20"/>
              <p:cNvSpPr txBox="1">
                <a:spLocks noRot="1" noChangeAspect="1" noMove="1" noResize="1" noEditPoints="1" noAdjustHandles="1" noChangeArrowheads="1" noChangeShapeType="1" noTextEdit="1"/>
              </p:cNvSpPr>
              <p:nvPr/>
            </p:nvSpPr>
            <p:spPr>
              <a:xfrm>
                <a:off x="1905001" y="1447801"/>
                <a:ext cx="1548373" cy="461665"/>
              </a:xfrm>
              <a:prstGeom prst="rect">
                <a:avLst/>
              </a:prstGeom>
              <a:blipFill>
                <a:blip r:embed="rId7"/>
                <a:stretch>
                  <a:fillRect b="-1333"/>
                </a:stretch>
              </a:blipFill>
            </p:spPr>
            <p:txBody>
              <a:bodyPr/>
              <a:lstStyle/>
              <a:p>
                <a:r>
                  <a:rPr lang="en-US">
                    <a:noFill/>
                  </a:rPr>
                  <a:t> </a:t>
                </a:r>
              </a:p>
            </p:txBody>
          </p:sp>
        </mc:Fallback>
      </mc:AlternateContent>
      <p:sp>
        <p:nvSpPr>
          <p:cNvPr id="22" name="Text Box 80">
            <a:extLst>
              <a:ext uri="{FF2B5EF4-FFF2-40B4-BE49-F238E27FC236}">
                <a16:creationId xmlns:a16="http://schemas.microsoft.com/office/drawing/2014/main" id="{0CDBC957-2FE8-244B-8F3C-0160D6A833BB}"/>
              </a:ext>
            </a:extLst>
          </p:cNvPr>
          <p:cNvSpPr txBox="1">
            <a:spLocks noChangeArrowheads="1"/>
          </p:cNvSpPr>
          <p:nvPr/>
        </p:nvSpPr>
        <p:spPr bwMode="auto">
          <a:xfrm>
            <a:off x="3892637" y="1759765"/>
            <a:ext cx="1555234" cy="461665"/>
          </a:xfrm>
          <a:prstGeom prst="rect">
            <a:avLst/>
          </a:prstGeom>
          <a:noFill/>
          <a:ln w="12700">
            <a:noFill/>
            <a:miter lim="800000"/>
            <a:headEnd/>
            <a:tailEnd/>
          </a:ln>
        </p:spPr>
        <p:txBody>
          <a:bodyPr wrap="none">
            <a:spAutoFit/>
          </a:bodyPr>
          <a:lstStyle/>
          <a:p>
            <a:pPr algn="ctr"/>
            <a:r>
              <a:rPr lang="en-US" sz="2400" dirty="0">
                <a:solidFill>
                  <a:srgbClr val="0070C0"/>
                </a:solidFill>
                <a:latin typeface="Arial" panose="020B0604020202020204" pitchFamily="34" charset="0"/>
                <a:cs typeface="Arial" panose="020B0604020202020204" pitchFamily="34" charset="0"/>
              </a:rPr>
              <a:t>bias node</a:t>
            </a:r>
            <a:endParaRPr lang="en-US" sz="2400" dirty="0">
              <a:solidFill>
                <a:srgbClr val="C00000"/>
              </a:solidFill>
            </a:endParaRPr>
          </a:p>
        </p:txBody>
      </p:sp>
    </p:spTree>
    <p:extLst>
      <p:ext uri="{BB962C8B-B14F-4D97-AF65-F5344CB8AC3E}">
        <p14:creationId xmlns:p14="http://schemas.microsoft.com/office/powerpoint/2010/main" val="296832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Rectangle 2"/>
          <p:cNvSpPr>
            <a:spLocks noGrp="1" noChangeArrowheads="1"/>
          </p:cNvSpPr>
          <p:nvPr>
            <p:ph type="title"/>
          </p:nvPr>
        </p:nvSpPr>
        <p:spPr/>
        <p:txBody>
          <a:bodyPr>
            <a:normAutofit fontScale="90000"/>
          </a:bodyPr>
          <a:lstStyle/>
          <a:p>
            <a:r>
              <a:rPr lang="en-US"/>
              <a:t>Network for Computing logic functions </a:t>
            </a:r>
          </a:p>
        </p:txBody>
      </p:sp>
      <p:sp>
        <p:nvSpPr>
          <p:cNvPr id="24" name="TextBox 23"/>
          <p:cNvSpPr txBox="1"/>
          <p:nvPr/>
        </p:nvSpPr>
        <p:spPr>
          <a:xfrm>
            <a:off x="9224321" y="3348370"/>
            <a:ext cx="184731" cy="369332"/>
          </a:xfrm>
          <a:prstGeom prst="rect">
            <a:avLst/>
          </a:prstGeom>
          <a:noFill/>
        </p:spPr>
        <p:txBody>
          <a:bodyPr wrap="none" rtlCol="0">
            <a:spAutoFit/>
          </a:bodyPr>
          <a:lstStyle/>
          <a:p>
            <a:endParaRPr lang="en-US"/>
          </a:p>
        </p:txBody>
      </p:sp>
      <p:grpSp>
        <p:nvGrpSpPr>
          <p:cNvPr id="28" name="Group 27"/>
          <p:cNvGrpSpPr/>
          <p:nvPr/>
        </p:nvGrpSpPr>
        <p:grpSpPr>
          <a:xfrm>
            <a:off x="3581400" y="2209800"/>
            <a:ext cx="533400" cy="533400"/>
            <a:chOff x="2362200" y="2514600"/>
            <a:chExt cx="533400" cy="533400"/>
          </a:xfrm>
        </p:grpSpPr>
        <p:sp>
          <p:nvSpPr>
            <p:cNvPr id="8" name="Oval 7"/>
            <p:cNvSpPr/>
            <p:nvPr/>
          </p:nvSpPr>
          <p:spPr bwMode="auto">
            <a:xfrm>
              <a:off x="2362200" y="2514600"/>
              <a:ext cx="533400" cy="5334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1400" b="1">
                <a:latin typeface="Arial" charset="0"/>
              </a:endParaRPr>
            </a:p>
          </p:txBody>
        </p:sp>
        <p:sp>
          <p:nvSpPr>
            <p:cNvPr id="9" name="TextBox 8"/>
            <p:cNvSpPr txBox="1"/>
            <p:nvPr/>
          </p:nvSpPr>
          <p:spPr>
            <a:xfrm>
              <a:off x="2390694" y="2580441"/>
              <a:ext cx="494046" cy="461665"/>
            </a:xfrm>
            <a:prstGeom prst="rect">
              <a:avLst/>
            </a:prstGeom>
            <a:noFill/>
          </p:spPr>
          <p:txBody>
            <a:bodyPr wrap="none" rtlCol="0">
              <a:spAutoFit/>
            </a:bodyPr>
            <a:lstStyle/>
            <a:p>
              <a:r>
                <a:rPr lang="en-US" sz="2400"/>
                <a:t>+1</a:t>
              </a:r>
            </a:p>
          </p:txBody>
        </p:sp>
      </p:grpSp>
      <p:sp>
        <p:nvSpPr>
          <p:cNvPr id="40" name="Oval 39"/>
          <p:cNvSpPr/>
          <p:nvPr/>
        </p:nvSpPr>
        <p:spPr bwMode="auto">
          <a:xfrm>
            <a:off x="3557169" y="3477648"/>
            <a:ext cx="533400" cy="5334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1400" b="1">
              <a:latin typeface="Arial" charset="0"/>
            </a:endParaRPr>
          </a:p>
        </p:txBody>
      </p:sp>
      <mc:AlternateContent xmlns:mc="http://schemas.openxmlformats.org/markup-compatibility/2006" xmlns:a14="http://schemas.microsoft.com/office/drawing/2010/main">
        <mc:Choice Requires="a14">
          <p:sp>
            <p:nvSpPr>
              <p:cNvPr id="41" name="TextBox 40"/>
              <p:cNvSpPr txBox="1"/>
              <p:nvPr/>
            </p:nvSpPr>
            <p:spPr>
              <a:xfrm>
                <a:off x="3557170" y="3477649"/>
                <a:ext cx="56560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charset="0"/>
                            </a:rPr>
                            <m:t>𝑥</m:t>
                          </m:r>
                        </m:e>
                        <m:sub>
                          <m:r>
                            <a:rPr lang="en-US" sz="2400" i="1">
                              <a:latin typeface="Cambria Math" charset="0"/>
                            </a:rPr>
                            <m:t>1</m:t>
                          </m:r>
                        </m:sub>
                      </m:sSub>
                    </m:oMath>
                  </m:oMathPara>
                </a14:m>
                <a:endParaRPr lang="en-US" sz="2400"/>
              </a:p>
            </p:txBody>
          </p:sp>
        </mc:Choice>
        <mc:Fallback xmlns="">
          <p:sp>
            <p:nvSpPr>
              <p:cNvPr id="41" name="TextBox 40"/>
              <p:cNvSpPr txBox="1">
                <a:spLocks noRot="1" noChangeAspect="1" noMove="1" noResize="1" noEditPoints="1" noAdjustHandles="1" noChangeArrowheads="1" noChangeShapeType="1" noTextEdit="1"/>
              </p:cNvSpPr>
              <p:nvPr/>
            </p:nvSpPr>
            <p:spPr>
              <a:xfrm>
                <a:off x="3557170" y="3477649"/>
                <a:ext cx="565603" cy="461665"/>
              </a:xfrm>
              <a:prstGeom prst="rect">
                <a:avLst/>
              </a:prstGeom>
              <a:blipFill>
                <a:blip r:embed="rId3"/>
                <a:stretch>
                  <a:fillRect b="-1316"/>
                </a:stretch>
              </a:blipFill>
            </p:spPr>
            <p:txBody>
              <a:bodyPr/>
              <a:lstStyle/>
              <a:p>
                <a:r>
                  <a:rPr lang="en-US">
                    <a:noFill/>
                  </a:rPr>
                  <a:t> </a:t>
                </a:r>
              </a:p>
            </p:txBody>
          </p:sp>
        </mc:Fallback>
      </mc:AlternateContent>
      <p:sp>
        <p:nvSpPr>
          <p:cNvPr id="44" name="Oval 43"/>
          <p:cNvSpPr/>
          <p:nvPr/>
        </p:nvSpPr>
        <p:spPr bwMode="auto">
          <a:xfrm>
            <a:off x="3559396" y="4875683"/>
            <a:ext cx="533400" cy="5334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1400" b="1">
              <a:latin typeface="Arial" charset="0"/>
            </a:endParaRPr>
          </a:p>
        </p:txBody>
      </p:sp>
      <mc:AlternateContent xmlns:mc="http://schemas.openxmlformats.org/markup-compatibility/2006" xmlns:a14="http://schemas.microsoft.com/office/drawing/2010/main">
        <mc:Choice Requires="a14">
          <p:sp>
            <p:nvSpPr>
              <p:cNvPr id="45" name="TextBox 44"/>
              <p:cNvSpPr txBox="1"/>
              <p:nvPr/>
            </p:nvSpPr>
            <p:spPr>
              <a:xfrm>
                <a:off x="3559397" y="4875684"/>
                <a:ext cx="55669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charset="0"/>
                            </a:rPr>
                            <m:t>𝑥</m:t>
                          </m:r>
                        </m:e>
                        <m:sub>
                          <m:r>
                            <a:rPr lang="en-US" sz="2400" i="1">
                              <a:latin typeface="Cambria Math" charset="0"/>
                            </a:rPr>
                            <m:t>2</m:t>
                          </m:r>
                        </m:sub>
                      </m:sSub>
                    </m:oMath>
                  </m:oMathPara>
                </a14:m>
                <a:endParaRPr lang="en-US" sz="2400"/>
              </a:p>
            </p:txBody>
          </p:sp>
        </mc:Choice>
        <mc:Fallback xmlns="">
          <p:sp>
            <p:nvSpPr>
              <p:cNvPr id="45" name="TextBox 44"/>
              <p:cNvSpPr txBox="1">
                <a:spLocks noRot="1" noChangeAspect="1" noMove="1" noResize="1" noEditPoints="1" noAdjustHandles="1" noChangeArrowheads="1" noChangeShapeType="1" noTextEdit="1"/>
              </p:cNvSpPr>
              <p:nvPr/>
            </p:nvSpPr>
            <p:spPr>
              <a:xfrm>
                <a:off x="3559397" y="4875684"/>
                <a:ext cx="556691" cy="461665"/>
              </a:xfrm>
              <a:prstGeom prst="rect">
                <a:avLst/>
              </a:prstGeom>
              <a:blipFill>
                <a:blip r:embed="rId4"/>
                <a:stretch>
                  <a:fillRect/>
                </a:stretch>
              </a:blipFill>
            </p:spPr>
            <p:txBody>
              <a:bodyPr/>
              <a:lstStyle/>
              <a:p>
                <a:r>
                  <a:rPr lang="en-US">
                    <a:noFill/>
                  </a:rPr>
                  <a:t> </a:t>
                </a:r>
              </a:p>
            </p:txBody>
          </p:sp>
        </mc:Fallback>
      </mc:AlternateContent>
      <p:sp>
        <p:nvSpPr>
          <p:cNvPr id="46" name="Oval 45"/>
          <p:cNvSpPr/>
          <p:nvPr/>
        </p:nvSpPr>
        <p:spPr bwMode="auto">
          <a:xfrm>
            <a:off x="5986863" y="3451590"/>
            <a:ext cx="533400" cy="533400"/>
          </a:xfrm>
          <a:prstGeom prst="ellipse">
            <a:avLst/>
          </a:prstGeom>
          <a:noFill/>
          <a:ln w="254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1400" b="1">
              <a:solidFill>
                <a:srgbClr val="FF0000"/>
              </a:solidFill>
              <a:latin typeface="Arial" charset="0"/>
            </a:endParaRPr>
          </a:p>
        </p:txBody>
      </p:sp>
      <p:cxnSp>
        <p:nvCxnSpPr>
          <p:cNvPr id="12" name="Straight Arrow Connector 11"/>
          <p:cNvCxnSpPr>
            <a:endCxn id="46" idx="2"/>
          </p:cNvCxnSpPr>
          <p:nvPr/>
        </p:nvCxnSpPr>
        <p:spPr bwMode="auto">
          <a:xfrm>
            <a:off x="4090569" y="2612078"/>
            <a:ext cx="1896294" cy="1106213"/>
          </a:xfrm>
          <a:prstGeom prst="straightConnector1">
            <a:avLst/>
          </a:prstGeom>
          <a:solidFill>
            <a:schemeClr val="accent1"/>
          </a:solidFill>
          <a:ln w="25400" cap="flat" cmpd="sng" algn="ctr">
            <a:solidFill>
              <a:srgbClr val="FF0000"/>
            </a:solidFill>
            <a:prstDash val="solid"/>
            <a:round/>
            <a:headEnd type="none" w="med" len="med"/>
            <a:tailEnd type="triangle"/>
          </a:ln>
          <a:effectLst/>
        </p:spPr>
      </p:cxnSp>
      <p:cxnSp>
        <p:nvCxnSpPr>
          <p:cNvPr id="50" name="Straight Arrow Connector 49"/>
          <p:cNvCxnSpPr>
            <a:stCxn id="40" idx="6"/>
            <a:endCxn id="46" idx="2"/>
          </p:cNvCxnSpPr>
          <p:nvPr/>
        </p:nvCxnSpPr>
        <p:spPr bwMode="auto">
          <a:xfrm flipV="1">
            <a:off x="4090569" y="3718290"/>
            <a:ext cx="1896294" cy="26058"/>
          </a:xfrm>
          <a:prstGeom prst="straightConnector1">
            <a:avLst/>
          </a:prstGeom>
          <a:solidFill>
            <a:schemeClr val="accent1"/>
          </a:solidFill>
          <a:ln w="25400" cap="flat" cmpd="sng" algn="ctr">
            <a:solidFill>
              <a:srgbClr val="FF0000"/>
            </a:solidFill>
            <a:prstDash val="solid"/>
            <a:round/>
            <a:headEnd type="none" w="med" len="med"/>
            <a:tailEnd type="triangle"/>
          </a:ln>
          <a:effectLst/>
        </p:spPr>
      </p:cxnSp>
      <p:cxnSp>
        <p:nvCxnSpPr>
          <p:cNvPr id="54" name="Straight Arrow Connector 53"/>
          <p:cNvCxnSpPr>
            <a:endCxn id="46" idx="2"/>
          </p:cNvCxnSpPr>
          <p:nvPr/>
        </p:nvCxnSpPr>
        <p:spPr bwMode="auto">
          <a:xfrm flipV="1">
            <a:off x="4074469" y="3718290"/>
            <a:ext cx="1912395" cy="1352358"/>
          </a:xfrm>
          <a:prstGeom prst="straightConnector1">
            <a:avLst/>
          </a:prstGeom>
          <a:solidFill>
            <a:schemeClr val="accent1"/>
          </a:solidFill>
          <a:ln w="25400" cap="flat" cmpd="sng" algn="ctr">
            <a:solidFill>
              <a:srgbClr val="FF0000"/>
            </a:solidFill>
            <a:prstDash val="solid"/>
            <a:round/>
            <a:headEnd type="none" w="med" len="med"/>
            <a:tailEnd type="triangle"/>
          </a:ln>
          <a:effectLst/>
        </p:spPr>
      </p:cxnSp>
      <p:sp>
        <p:nvSpPr>
          <p:cNvPr id="21" name="TextBox 20"/>
          <p:cNvSpPr txBox="1"/>
          <p:nvPr/>
        </p:nvSpPr>
        <p:spPr>
          <a:xfrm>
            <a:off x="4630986" y="2640400"/>
            <a:ext cx="590226" cy="461665"/>
          </a:xfrm>
          <a:prstGeom prst="rect">
            <a:avLst/>
          </a:prstGeom>
          <a:noFill/>
        </p:spPr>
        <p:txBody>
          <a:bodyPr wrap="none" rtlCol="0">
            <a:spAutoFit/>
          </a:bodyPr>
          <a:lstStyle/>
          <a:p>
            <a:r>
              <a:rPr lang="en-US" sz="2400">
                <a:solidFill>
                  <a:srgbClr val="FF0000"/>
                </a:solidFill>
              </a:rPr>
              <a:t>-30</a:t>
            </a:r>
          </a:p>
        </p:txBody>
      </p:sp>
      <p:sp>
        <p:nvSpPr>
          <p:cNvPr id="60" name="TextBox 59"/>
          <p:cNvSpPr txBox="1"/>
          <p:nvPr/>
        </p:nvSpPr>
        <p:spPr>
          <a:xfrm>
            <a:off x="4674540" y="3333906"/>
            <a:ext cx="495649" cy="461665"/>
          </a:xfrm>
          <a:prstGeom prst="rect">
            <a:avLst/>
          </a:prstGeom>
          <a:noFill/>
        </p:spPr>
        <p:txBody>
          <a:bodyPr wrap="none" rtlCol="0">
            <a:spAutoFit/>
          </a:bodyPr>
          <a:lstStyle/>
          <a:p>
            <a:r>
              <a:rPr lang="en-US" sz="2400">
                <a:solidFill>
                  <a:srgbClr val="FF0000"/>
                </a:solidFill>
              </a:rPr>
              <a:t>20</a:t>
            </a:r>
          </a:p>
        </p:txBody>
      </p:sp>
      <p:sp>
        <p:nvSpPr>
          <p:cNvPr id="61" name="TextBox 60"/>
          <p:cNvSpPr txBox="1"/>
          <p:nvPr/>
        </p:nvSpPr>
        <p:spPr>
          <a:xfrm>
            <a:off x="4670255" y="4034136"/>
            <a:ext cx="495649" cy="461665"/>
          </a:xfrm>
          <a:prstGeom prst="rect">
            <a:avLst/>
          </a:prstGeom>
          <a:noFill/>
        </p:spPr>
        <p:txBody>
          <a:bodyPr wrap="none" rtlCol="0">
            <a:spAutoFit/>
          </a:bodyPr>
          <a:lstStyle/>
          <a:p>
            <a:r>
              <a:rPr lang="en-US" sz="2400">
                <a:solidFill>
                  <a:srgbClr val="FF0000"/>
                </a:solidFill>
              </a:rPr>
              <a:t>20</a:t>
            </a:r>
          </a:p>
        </p:txBody>
      </p:sp>
      <p:cxnSp>
        <p:nvCxnSpPr>
          <p:cNvPr id="62" name="Straight Arrow Connector 61"/>
          <p:cNvCxnSpPr/>
          <p:nvPr/>
        </p:nvCxnSpPr>
        <p:spPr bwMode="auto">
          <a:xfrm>
            <a:off x="6538631" y="3729956"/>
            <a:ext cx="560873" cy="14393"/>
          </a:xfrm>
          <a:prstGeom prst="straightConnector1">
            <a:avLst/>
          </a:prstGeom>
          <a:solidFill>
            <a:schemeClr val="accent1"/>
          </a:solidFill>
          <a:ln w="25400" cap="flat" cmpd="sng" algn="ctr">
            <a:solidFill>
              <a:srgbClr val="FF0000"/>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23" name="TextBox 22"/>
              <p:cNvSpPr txBox="1"/>
              <p:nvPr/>
            </p:nvSpPr>
            <p:spPr>
              <a:xfrm>
                <a:off x="7074311" y="3499123"/>
                <a:ext cx="971804"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𝑓</m:t>
                          </m:r>
                        </m:e>
                        <m:sub>
                          <m:r>
                            <a:rPr lang="en-US" sz="2400" i="1">
                              <a:latin typeface="Cambria Math" charset="0"/>
                            </a:rPr>
                            <m:t>𝑤</m:t>
                          </m:r>
                        </m:sub>
                      </m:sSub>
                      <m:r>
                        <a:rPr lang="en-US" sz="2400" i="1">
                          <a:latin typeface="Cambria Math" charset="0"/>
                        </a:rPr>
                        <m:t>(</m:t>
                      </m:r>
                      <m:r>
                        <m:rPr>
                          <m:sty m:val="p"/>
                        </m:rPr>
                        <a:rPr lang="en-US" sz="2400">
                          <a:latin typeface="Cambria Math" charset="0"/>
                        </a:rPr>
                        <m:t>x</m:t>
                      </m:r>
                      <m:r>
                        <a:rPr lang="en-US" sz="2400" i="1">
                          <a:latin typeface="Cambria Math" charset="0"/>
                        </a:rPr>
                        <m:t>)</m:t>
                      </m:r>
                    </m:oMath>
                  </m:oMathPara>
                </a14:m>
                <a:endParaRPr lang="en-US" sz="2400" dirty="0"/>
              </a:p>
            </p:txBody>
          </p:sp>
        </mc:Choice>
        <mc:Fallback xmlns="">
          <p:sp>
            <p:nvSpPr>
              <p:cNvPr id="23" name="TextBox 22"/>
              <p:cNvSpPr txBox="1">
                <a:spLocks noRot="1" noChangeAspect="1" noMove="1" noResize="1" noEditPoints="1" noAdjustHandles="1" noChangeArrowheads="1" noChangeShapeType="1" noTextEdit="1"/>
              </p:cNvSpPr>
              <p:nvPr/>
            </p:nvSpPr>
            <p:spPr>
              <a:xfrm>
                <a:off x="7074311" y="3499123"/>
                <a:ext cx="971804" cy="461665"/>
              </a:xfrm>
              <a:prstGeom prst="rect">
                <a:avLst/>
              </a:prstGeom>
              <a:blipFill>
                <a:blip r:embed="rId5"/>
                <a:stretch>
                  <a:fillRect l="-1250" r="-1250" b="-171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p:cNvSpPr txBox="1"/>
              <p:nvPr/>
            </p:nvSpPr>
            <p:spPr>
              <a:xfrm>
                <a:off x="1905000" y="1434416"/>
                <a:ext cx="1785424"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charset="0"/>
                            </a:rPr>
                            <m:t>𝑥</m:t>
                          </m:r>
                        </m:e>
                        <m:sub>
                          <m:r>
                            <a:rPr lang="en-US" sz="2400" i="1">
                              <a:latin typeface="Cambria Math" charset="0"/>
                            </a:rPr>
                            <m:t>1 </m:t>
                          </m:r>
                        </m:sub>
                      </m:sSub>
                      <m:r>
                        <a:rPr lang="en-US" sz="2400" b="1" i="1">
                          <a:latin typeface="Cambria Math" charset="0"/>
                        </a:rPr>
                        <m:t> </m:t>
                      </m:r>
                      <m:r>
                        <a:rPr lang="en-US" sz="2400" b="1">
                          <a:latin typeface="Cambria Math" charset="0"/>
                        </a:rPr>
                        <m:t>𝐀𝐍𝐃</m:t>
                      </m:r>
                      <m:r>
                        <a:rPr lang="en-US" sz="2400" b="1" i="1">
                          <a:latin typeface="Cambria Math" charset="0"/>
                        </a:rPr>
                        <m:t> </m:t>
                      </m:r>
                      <m:sSub>
                        <m:sSubPr>
                          <m:ctrlPr>
                            <a:rPr lang="en-US" sz="2400" i="1">
                              <a:latin typeface="Cambria Math" panose="02040503050406030204" pitchFamily="18" charset="0"/>
                            </a:rPr>
                          </m:ctrlPr>
                        </m:sSubPr>
                        <m:e>
                          <m:r>
                            <a:rPr lang="en-US" sz="2400" i="1">
                              <a:latin typeface="Cambria Math" charset="0"/>
                            </a:rPr>
                            <m:t> </m:t>
                          </m:r>
                          <m:r>
                            <a:rPr lang="en-US" sz="2400" i="1">
                              <a:latin typeface="Cambria Math" charset="0"/>
                            </a:rPr>
                            <m:t>𝑥</m:t>
                          </m:r>
                        </m:e>
                        <m:sub>
                          <m:r>
                            <a:rPr lang="en-US" sz="2400" i="1">
                              <a:latin typeface="Cambria Math" charset="0"/>
                            </a:rPr>
                            <m:t>2</m:t>
                          </m:r>
                        </m:sub>
                      </m:sSub>
                    </m:oMath>
                  </m:oMathPara>
                </a14:m>
                <a:endParaRPr lang="en-US" sz="2400" dirty="0"/>
              </a:p>
            </p:txBody>
          </p:sp>
        </mc:Choice>
        <mc:Fallback xmlns="">
          <p:sp>
            <p:nvSpPr>
              <p:cNvPr id="26" name="TextBox 25"/>
              <p:cNvSpPr txBox="1">
                <a:spLocks noRot="1" noChangeAspect="1" noMove="1" noResize="1" noEditPoints="1" noAdjustHandles="1" noChangeArrowheads="1" noChangeShapeType="1" noTextEdit="1"/>
              </p:cNvSpPr>
              <p:nvPr/>
            </p:nvSpPr>
            <p:spPr>
              <a:xfrm>
                <a:off x="1905000" y="1434416"/>
                <a:ext cx="1785424" cy="461665"/>
              </a:xfrm>
              <a:prstGeom prst="rect">
                <a:avLst/>
              </a:prstGeom>
              <a:blipFill>
                <a:blip r:embed="rId6"/>
                <a:stretch>
                  <a:fillRect b="-13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p:cNvSpPr txBox="1"/>
              <p:nvPr/>
            </p:nvSpPr>
            <p:spPr>
              <a:xfrm>
                <a:off x="6660832" y="5070648"/>
                <a:ext cx="2556149" cy="1161728"/>
              </a:xfrm>
              <a:prstGeom prst="rect">
                <a:avLst/>
              </a:prstGeom>
              <a:noFill/>
            </p:spPr>
            <p:txBody>
              <a:bodyPr wrap="none" rtlCol="0">
                <a:spAutoFit/>
              </a:bodyPr>
              <a:lstStyle/>
              <a:p>
                <a:r>
                  <a:rPr lang="en-US" sz="2400" dirty="0"/>
                  <a:t>Activation function</a:t>
                </a:r>
              </a:p>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𝑔</m:t>
                      </m:r>
                      <m:d>
                        <m:dPr>
                          <m:ctrlPr>
                            <a:rPr lang="en-US" sz="2400" i="1">
                              <a:latin typeface="Cambria Math" panose="02040503050406030204" pitchFamily="18" charset="0"/>
                            </a:rPr>
                          </m:ctrlPr>
                        </m:dPr>
                        <m:e>
                          <m:r>
                            <a:rPr lang="en-US" sz="2400" i="1">
                              <a:latin typeface="Cambria Math" charset="0"/>
                            </a:rPr>
                            <m:t>𝑧</m:t>
                          </m:r>
                        </m:e>
                      </m:d>
                      <m:r>
                        <a:rPr lang="en-US" sz="2400" i="1">
                          <a:latin typeface="Cambria Math" charset="0"/>
                        </a:rPr>
                        <m:t>=</m:t>
                      </m:r>
                      <m:f>
                        <m:fPr>
                          <m:ctrlPr>
                            <a:rPr lang="mr-IN" sz="2400" i="1">
                              <a:latin typeface="Cambria Math" panose="02040503050406030204" pitchFamily="18" charset="0"/>
                            </a:rPr>
                          </m:ctrlPr>
                        </m:fPr>
                        <m:num>
                          <m:r>
                            <a:rPr lang="en-US" sz="2400" i="1">
                              <a:latin typeface="Cambria Math" charset="0"/>
                            </a:rPr>
                            <m:t>1</m:t>
                          </m:r>
                        </m:num>
                        <m:den>
                          <m:r>
                            <a:rPr lang="en-US" sz="2400" i="1">
                              <a:latin typeface="Cambria Math" charset="0"/>
                            </a:rPr>
                            <m:t>1+</m:t>
                          </m:r>
                          <m:sSup>
                            <m:sSupPr>
                              <m:ctrlPr>
                                <a:rPr lang="en-US" sz="2400" i="1">
                                  <a:latin typeface="Cambria Math" panose="02040503050406030204" pitchFamily="18" charset="0"/>
                                </a:rPr>
                              </m:ctrlPr>
                            </m:sSupPr>
                            <m:e>
                              <m:r>
                                <a:rPr lang="en-US" sz="2400" i="1">
                                  <a:latin typeface="Cambria Math" charset="0"/>
                                </a:rPr>
                                <m:t>𝑒</m:t>
                              </m:r>
                            </m:e>
                            <m:sup>
                              <m:r>
                                <a:rPr lang="en-US" sz="2400" i="1">
                                  <a:latin typeface="Cambria Math" charset="0"/>
                                </a:rPr>
                                <m:t>−</m:t>
                              </m:r>
                              <m:r>
                                <a:rPr lang="en-US" sz="2400" i="1">
                                  <a:latin typeface="Cambria Math" charset="0"/>
                                </a:rPr>
                                <m:t>𝑧</m:t>
                              </m:r>
                            </m:sup>
                          </m:sSup>
                        </m:den>
                      </m:f>
                    </m:oMath>
                  </m:oMathPara>
                </a14:m>
                <a:endParaRPr lang="en-US" sz="2400" dirty="0"/>
              </a:p>
            </p:txBody>
          </p:sp>
        </mc:Choice>
        <mc:Fallback xmlns="">
          <p:sp>
            <p:nvSpPr>
              <p:cNvPr id="42" name="TextBox 41"/>
              <p:cNvSpPr txBox="1">
                <a:spLocks noRot="1" noChangeAspect="1" noMove="1" noResize="1" noEditPoints="1" noAdjustHandles="1" noChangeArrowheads="1" noChangeShapeType="1" noTextEdit="1"/>
              </p:cNvSpPr>
              <p:nvPr/>
            </p:nvSpPr>
            <p:spPr>
              <a:xfrm>
                <a:off x="6660832" y="5070648"/>
                <a:ext cx="2556149" cy="1161728"/>
              </a:xfrm>
              <a:prstGeom prst="rect">
                <a:avLst/>
              </a:prstGeom>
              <a:blipFill>
                <a:blip r:embed="rId7"/>
                <a:stretch>
                  <a:fillRect l="-3819" t="-4211" r="-2148"/>
                </a:stretch>
              </a:blipFill>
            </p:spPr>
            <p:txBody>
              <a:bodyPr/>
              <a:lstStyle/>
              <a:p>
                <a:r>
                  <a:rPr lang="en-US">
                    <a:noFill/>
                  </a:rPr>
                  <a:t> </a:t>
                </a:r>
              </a:p>
            </p:txBody>
          </p:sp>
        </mc:Fallback>
      </mc:AlternateContent>
    </p:spTree>
    <p:extLst>
      <p:ext uri="{BB962C8B-B14F-4D97-AF65-F5344CB8AC3E}">
        <p14:creationId xmlns:p14="http://schemas.microsoft.com/office/powerpoint/2010/main" val="8139183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normAutofit fontScale="90000"/>
          </a:bodyPr>
          <a:lstStyle/>
          <a:p>
            <a:r>
              <a:rPr lang="en-US" dirty="0"/>
              <a:t>Neural networks</a:t>
            </a:r>
          </a:p>
        </p:txBody>
      </p:sp>
      <p:sp>
        <p:nvSpPr>
          <p:cNvPr id="13315" name="Rectangle 3"/>
          <p:cNvSpPr>
            <a:spLocks noGrp="1" noChangeArrowheads="1"/>
          </p:cNvSpPr>
          <p:nvPr>
            <p:ph type="body" sz="half" idx="1"/>
          </p:nvPr>
        </p:nvSpPr>
        <p:spPr>
          <a:xfrm>
            <a:off x="1905001" y="1219200"/>
            <a:ext cx="8229600" cy="5105400"/>
          </a:xfrm>
        </p:spPr>
        <p:txBody>
          <a:bodyPr/>
          <a:lstStyle/>
          <a:p>
            <a:pPr>
              <a:spcBef>
                <a:spcPts val="0"/>
              </a:spcBef>
              <a:spcAft>
                <a:spcPts val="1600"/>
              </a:spcAft>
            </a:pPr>
            <a:r>
              <a:rPr lang="en-US" dirty="0"/>
              <a:t>Introduction</a:t>
            </a:r>
          </a:p>
          <a:p>
            <a:pPr>
              <a:spcBef>
                <a:spcPts val="0"/>
              </a:spcBef>
              <a:spcAft>
                <a:spcPts val="1600"/>
              </a:spcAft>
            </a:pPr>
            <a:r>
              <a:rPr lang="en-US" dirty="0"/>
              <a:t>Different types of NN</a:t>
            </a:r>
          </a:p>
          <a:p>
            <a:pPr>
              <a:spcBef>
                <a:spcPts val="0"/>
              </a:spcBef>
              <a:spcAft>
                <a:spcPts val="1600"/>
              </a:spcAft>
            </a:pPr>
            <a:r>
              <a:rPr lang="en-US" dirty="0"/>
              <a:t>Feed-forward Network (MLP)</a:t>
            </a:r>
          </a:p>
          <a:p>
            <a:pPr>
              <a:spcBef>
                <a:spcPts val="0"/>
              </a:spcBef>
              <a:spcAft>
                <a:spcPts val="1600"/>
              </a:spcAft>
            </a:pPr>
            <a:r>
              <a:rPr lang="en-US" dirty="0"/>
              <a:t>Network Training</a:t>
            </a:r>
          </a:p>
          <a:p>
            <a:pPr lvl="1">
              <a:spcBef>
                <a:spcPts val="0"/>
              </a:spcBef>
              <a:spcAft>
                <a:spcPts val="1600"/>
              </a:spcAft>
            </a:pPr>
            <a:r>
              <a:rPr lang="en-US" dirty="0"/>
              <a:t>Error Back-propagation</a:t>
            </a:r>
          </a:p>
          <a:p>
            <a:pPr>
              <a:spcBef>
                <a:spcPts val="0"/>
              </a:spcBef>
              <a:spcAft>
                <a:spcPts val="1600"/>
              </a:spcAft>
            </a:pPr>
            <a:r>
              <a:rPr lang="en-US" dirty="0"/>
              <a:t>Regularization</a:t>
            </a:r>
          </a:p>
        </p:txBody>
      </p:sp>
    </p:spTree>
    <p:extLst>
      <p:ext uri="{BB962C8B-B14F-4D97-AF65-F5344CB8AC3E}">
        <p14:creationId xmlns:p14="http://schemas.microsoft.com/office/powerpoint/2010/main" val="2398585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Rectangle 2"/>
          <p:cNvSpPr>
            <a:spLocks noGrp="1" noChangeArrowheads="1"/>
          </p:cNvSpPr>
          <p:nvPr>
            <p:ph type="title"/>
          </p:nvPr>
        </p:nvSpPr>
        <p:spPr/>
        <p:txBody>
          <a:bodyPr>
            <a:normAutofit fontScale="90000"/>
          </a:bodyPr>
          <a:lstStyle/>
          <a:p>
            <a:r>
              <a:rPr lang="en-US"/>
              <a:t>Network for Computing logic functions </a:t>
            </a:r>
          </a:p>
        </p:txBody>
      </p:sp>
      <mc:AlternateContent xmlns:mc="http://schemas.openxmlformats.org/markup-compatibility/2006" xmlns:a14="http://schemas.microsoft.com/office/drawing/2010/main">
        <mc:Choice Requires="a14">
          <p:sp>
            <p:nvSpPr>
              <p:cNvPr id="26" name="TextBox 25"/>
              <p:cNvSpPr txBox="1"/>
              <p:nvPr/>
            </p:nvSpPr>
            <p:spPr>
              <a:xfrm>
                <a:off x="1905000" y="1434416"/>
                <a:ext cx="3560142"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1">
                          <a:latin typeface="Cambria Math" charset="0"/>
                        </a:rPr>
                        <m:t>(</m:t>
                      </m:r>
                      <m:r>
                        <a:rPr lang="en-US" sz="2400" b="1">
                          <a:latin typeface="Cambria Math" charset="0"/>
                        </a:rPr>
                        <m:t>𝐍𝐎𝐓</m:t>
                      </m:r>
                      <m:r>
                        <a:rPr lang="en-US" sz="2400" i="1">
                          <a:latin typeface="Cambria Math" charset="0"/>
                        </a:rPr>
                        <m:t> </m:t>
                      </m:r>
                      <m:sSub>
                        <m:sSubPr>
                          <m:ctrlPr>
                            <a:rPr lang="en-US" sz="2400" i="1">
                              <a:latin typeface="Cambria Math" panose="02040503050406030204" pitchFamily="18" charset="0"/>
                            </a:rPr>
                          </m:ctrlPr>
                        </m:sSubPr>
                        <m:e>
                          <m:r>
                            <a:rPr lang="en-US" sz="2400" i="1">
                              <a:latin typeface="Cambria Math" charset="0"/>
                            </a:rPr>
                            <m:t>𝑥</m:t>
                          </m:r>
                        </m:e>
                        <m:sub>
                          <m:r>
                            <a:rPr lang="en-US" sz="2400" i="1">
                              <a:latin typeface="Cambria Math" charset="0"/>
                            </a:rPr>
                            <m:t>1</m:t>
                          </m:r>
                        </m:sub>
                      </m:sSub>
                      <m:r>
                        <a:rPr lang="en-US" sz="2400" i="1">
                          <a:latin typeface="Cambria Math" charset="0"/>
                        </a:rPr>
                        <m:t>)</m:t>
                      </m:r>
                      <m:r>
                        <a:rPr lang="en-US" sz="2400" b="1" i="1">
                          <a:latin typeface="Cambria Math" charset="0"/>
                        </a:rPr>
                        <m:t> </m:t>
                      </m:r>
                      <m:r>
                        <a:rPr lang="en-US" sz="2400" b="1">
                          <a:latin typeface="Cambria Math" charset="0"/>
                        </a:rPr>
                        <m:t>𝐀𝐍𝐃</m:t>
                      </m:r>
                      <m:r>
                        <a:rPr lang="en-US" sz="2400" b="1" i="1">
                          <a:latin typeface="Cambria Math" charset="0"/>
                        </a:rPr>
                        <m:t> </m:t>
                      </m:r>
                      <m:r>
                        <a:rPr lang="en-US" sz="2400" i="1">
                          <a:latin typeface="Cambria Math" charset="0"/>
                        </a:rPr>
                        <m:t>(</m:t>
                      </m:r>
                      <m:r>
                        <a:rPr lang="en-US" sz="2400" b="1">
                          <a:latin typeface="Cambria Math" charset="0"/>
                        </a:rPr>
                        <m:t>𝐍𝐎𝐓</m:t>
                      </m:r>
                      <m:sSub>
                        <m:sSubPr>
                          <m:ctrlPr>
                            <a:rPr lang="en-US" sz="2400" i="1">
                              <a:latin typeface="Cambria Math" panose="02040503050406030204" pitchFamily="18" charset="0"/>
                            </a:rPr>
                          </m:ctrlPr>
                        </m:sSubPr>
                        <m:e>
                          <m:r>
                            <a:rPr lang="en-US" sz="2400" i="1">
                              <a:latin typeface="Cambria Math" charset="0"/>
                            </a:rPr>
                            <m:t> </m:t>
                          </m:r>
                          <m:r>
                            <a:rPr lang="en-US" sz="2400" i="1">
                              <a:latin typeface="Cambria Math" charset="0"/>
                            </a:rPr>
                            <m:t>𝑥</m:t>
                          </m:r>
                        </m:e>
                        <m:sub>
                          <m:r>
                            <a:rPr lang="en-US" sz="2400" i="1">
                              <a:latin typeface="Cambria Math" charset="0"/>
                            </a:rPr>
                            <m:t>2</m:t>
                          </m:r>
                        </m:sub>
                      </m:sSub>
                      <m:r>
                        <a:rPr lang="en-US" sz="2400" i="1">
                          <a:latin typeface="Cambria Math" charset="0"/>
                        </a:rPr>
                        <m:t>)</m:t>
                      </m:r>
                    </m:oMath>
                  </m:oMathPara>
                </a14:m>
                <a:endParaRPr lang="en-US" sz="2400" dirty="0"/>
              </a:p>
            </p:txBody>
          </p:sp>
        </mc:Choice>
        <mc:Fallback xmlns="">
          <p:sp>
            <p:nvSpPr>
              <p:cNvPr id="26" name="TextBox 25"/>
              <p:cNvSpPr txBox="1">
                <a:spLocks noRot="1" noChangeAspect="1" noMove="1" noResize="1" noEditPoints="1" noAdjustHandles="1" noChangeArrowheads="1" noChangeShapeType="1" noTextEdit="1"/>
              </p:cNvSpPr>
              <p:nvPr/>
            </p:nvSpPr>
            <p:spPr>
              <a:xfrm>
                <a:off x="1905000" y="1434416"/>
                <a:ext cx="3560142" cy="461665"/>
              </a:xfrm>
              <a:prstGeom prst="rect">
                <a:avLst/>
              </a:prstGeom>
              <a:blipFill>
                <a:blip r:embed="rId3"/>
                <a:stretch>
                  <a:fillRect b="-17105"/>
                </a:stretch>
              </a:blipFill>
            </p:spPr>
            <p:txBody>
              <a:bodyPr/>
              <a:lstStyle/>
              <a:p>
                <a:r>
                  <a:rPr lang="en-US">
                    <a:noFill/>
                  </a:rPr>
                  <a:t> </a:t>
                </a:r>
              </a:p>
            </p:txBody>
          </p:sp>
        </mc:Fallback>
      </mc:AlternateContent>
      <p:grpSp>
        <p:nvGrpSpPr>
          <p:cNvPr id="52" name="Group 51"/>
          <p:cNvGrpSpPr/>
          <p:nvPr/>
        </p:nvGrpSpPr>
        <p:grpSpPr>
          <a:xfrm>
            <a:off x="3581400" y="2209800"/>
            <a:ext cx="533400" cy="533400"/>
            <a:chOff x="2362200" y="2514600"/>
            <a:chExt cx="533400" cy="533400"/>
          </a:xfrm>
        </p:grpSpPr>
        <p:sp>
          <p:nvSpPr>
            <p:cNvPr id="53" name="Oval 52"/>
            <p:cNvSpPr/>
            <p:nvPr/>
          </p:nvSpPr>
          <p:spPr bwMode="auto">
            <a:xfrm>
              <a:off x="2362200" y="2514600"/>
              <a:ext cx="533400" cy="5334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1400" b="1">
                <a:latin typeface="Arial" charset="0"/>
              </a:endParaRPr>
            </a:p>
          </p:txBody>
        </p:sp>
        <p:sp>
          <p:nvSpPr>
            <p:cNvPr id="55" name="TextBox 54"/>
            <p:cNvSpPr txBox="1"/>
            <p:nvPr/>
          </p:nvSpPr>
          <p:spPr>
            <a:xfrm>
              <a:off x="2390694" y="2580441"/>
              <a:ext cx="494046" cy="461665"/>
            </a:xfrm>
            <a:prstGeom prst="rect">
              <a:avLst/>
            </a:prstGeom>
            <a:noFill/>
          </p:spPr>
          <p:txBody>
            <a:bodyPr wrap="none" rtlCol="0">
              <a:spAutoFit/>
            </a:bodyPr>
            <a:lstStyle/>
            <a:p>
              <a:r>
                <a:rPr lang="en-US" sz="2400"/>
                <a:t>+1</a:t>
              </a:r>
            </a:p>
          </p:txBody>
        </p:sp>
      </p:grpSp>
      <p:sp>
        <p:nvSpPr>
          <p:cNvPr id="56" name="Oval 55"/>
          <p:cNvSpPr/>
          <p:nvPr/>
        </p:nvSpPr>
        <p:spPr bwMode="auto">
          <a:xfrm>
            <a:off x="3557169" y="3477648"/>
            <a:ext cx="533400" cy="5334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1400" b="1">
              <a:latin typeface="Arial" charset="0"/>
            </a:endParaRPr>
          </a:p>
        </p:txBody>
      </p:sp>
      <mc:AlternateContent xmlns:mc="http://schemas.openxmlformats.org/markup-compatibility/2006" xmlns:a14="http://schemas.microsoft.com/office/drawing/2010/main">
        <mc:Choice Requires="a14">
          <p:sp>
            <p:nvSpPr>
              <p:cNvPr id="57" name="TextBox 56"/>
              <p:cNvSpPr txBox="1"/>
              <p:nvPr/>
            </p:nvSpPr>
            <p:spPr>
              <a:xfrm>
                <a:off x="3557170" y="3477649"/>
                <a:ext cx="56560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charset="0"/>
                            </a:rPr>
                            <m:t>𝑥</m:t>
                          </m:r>
                        </m:e>
                        <m:sub>
                          <m:r>
                            <a:rPr lang="en-US" sz="2400" i="1">
                              <a:latin typeface="Cambria Math" charset="0"/>
                            </a:rPr>
                            <m:t>1</m:t>
                          </m:r>
                        </m:sub>
                      </m:sSub>
                    </m:oMath>
                  </m:oMathPara>
                </a14:m>
                <a:endParaRPr lang="en-US" sz="2400"/>
              </a:p>
            </p:txBody>
          </p:sp>
        </mc:Choice>
        <mc:Fallback xmlns="">
          <p:sp>
            <p:nvSpPr>
              <p:cNvPr id="57" name="TextBox 56"/>
              <p:cNvSpPr txBox="1">
                <a:spLocks noRot="1" noChangeAspect="1" noMove="1" noResize="1" noEditPoints="1" noAdjustHandles="1" noChangeArrowheads="1" noChangeShapeType="1" noTextEdit="1"/>
              </p:cNvSpPr>
              <p:nvPr/>
            </p:nvSpPr>
            <p:spPr>
              <a:xfrm>
                <a:off x="3557170" y="3477649"/>
                <a:ext cx="565603" cy="461665"/>
              </a:xfrm>
              <a:prstGeom prst="rect">
                <a:avLst/>
              </a:prstGeom>
              <a:blipFill>
                <a:blip r:embed="rId4"/>
                <a:stretch>
                  <a:fillRect b="-1316"/>
                </a:stretch>
              </a:blipFill>
            </p:spPr>
            <p:txBody>
              <a:bodyPr/>
              <a:lstStyle/>
              <a:p>
                <a:r>
                  <a:rPr lang="en-US">
                    <a:noFill/>
                  </a:rPr>
                  <a:t> </a:t>
                </a:r>
              </a:p>
            </p:txBody>
          </p:sp>
        </mc:Fallback>
      </mc:AlternateContent>
      <p:sp>
        <p:nvSpPr>
          <p:cNvPr id="58" name="Oval 57"/>
          <p:cNvSpPr/>
          <p:nvPr/>
        </p:nvSpPr>
        <p:spPr bwMode="auto">
          <a:xfrm>
            <a:off x="3559396" y="4875683"/>
            <a:ext cx="533400" cy="5334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1400" b="1">
              <a:latin typeface="Arial" charset="0"/>
            </a:endParaRPr>
          </a:p>
        </p:txBody>
      </p:sp>
      <mc:AlternateContent xmlns:mc="http://schemas.openxmlformats.org/markup-compatibility/2006" xmlns:a14="http://schemas.microsoft.com/office/drawing/2010/main">
        <mc:Choice Requires="a14">
          <p:sp>
            <p:nvSpPr>
              <p:cNvPr id="59" name="TextBox 58"/>
              <p:cNvSpPr txBox="1"/>
              <p:nvPr/>
            </p:nvSpPr>
            <p:spPr>
              <a:xfrm>
                <a:off x="3559397" y="4875684"/>
                <a:ext cx="55669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charset="0"/>
                            </a:rPr>
                            <m:t>𝑥</m:t>
                          </m:r>
                        </m:e>
                        <m:sub>
                          <m:r>
                            <a:rPr lang="en-US" sz="2400" i="1">
                              <a:latin typeface="Cambria Math" charset="0"/>
                            </a:rPr>
                            <m:t>2</m:t>
                          </m:r>
                        </m:sub>
                      </m:sSub>
                    </m:oMath>
                  </m:oMathPara>
                </a14:m>
                <a:endParaRPr lang="en-US" sz="2400"/>
              </a:p>
            </p:txBody>
          </p:sp>
        </mc:Choice>
        <mc:Fallback xmlns="">
          <p:sp>
            <p:nvSpPr>
              <p:cNvPr id="59" name="TextBox 58"/>
              <p:cNvSpPr txBox="1">
                <a:spLocks noRot="1" noChangeAspect="1" noMove="1" noResize="1" noEditPoints="1" noAdjustHandles="1" noChangeArrowheads="1" noChangeShapeType="1" noTextEdit="1"/>
              </p:cNvSpPr>
              <p:nvPr/>
            </p:nvSpPr>
            <p:spPr>
              <a:xfrm>
                <a:off x="3559397" y="4875684"/>
                <a:ext cx="556691" cy="461665"/>
              </a:xfrm>
              <a:prstGeom prst="rect">
                <a:avLst/>
              </a:prstGeom>
              <a:blipFill>
                <a:blip r:embed="rId5"/>
                <a:stretch>
                  <a:fillRect/>
                </a:stretch>
              </a:blipFill>
            </p:spPr>
            <p:txBody>
              <a:bodyPr/>
              <a:lstStyle/>
              <a:p>
                <a:r>
                  <a:rPr lang="en-US">
                    <a:noFill/>
                  </a:rPr>
                  <a:t> </a:t>
                </a:r>
              </a:p>
            </p:txBody>
          </p:sp>
        </mc:Fallback>
      </mc:AlternateContent>
      <p:sp>
        <p:nvSpPr>
          <p:cNvPr id="63" name="Oval 62"/>
          <p:cNvSpPr/>
          <p:nvPr/>
        </p:nvSpPr>
        <p:spPr bwMode="auto">
          <a:xfrm>
            <a:off x="5986863" y="3451590"/>
            <a:ext cx="533400" cy="533400"/>
          </a:xfrm>
          <a:prstGeom prst="ellipse">
            <a:avLst/>
          </a:prstGeom>
          <a:noFill/>
          <a:ln w="25400" cap="flat" cmpd="sng" algn="ctr">
            <a:solidFill>
              <a:srgbClr val="00B0F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1400" b="1">
              <a:solidFill>
                <a:srgbClr val="FF0000"/>
              </a:solidFill>
              <a:latin typeface="Arial" charset="0"/>
            </a:endParaRPr>
          </a:p>
        </p:txBody>
      </p:sp>
      <p:cxnSp>
        <p:nvCxnSpPr>
          <p:cNvPr id="64" name="Straight Arrow Connector 63"/>
          <p:cNvCxnSpPr/>
          <p:nvPr/>
        </p:nvCxnSpPr>
        <p:spPr bwMode="auto">
          <a:xfrm>
            <a:off x="4090569" y="2612078"/>
            <a:ext cx="1896294" cy="1106213"/>
          </a:xfrm>
          <a:prstGeom prst="straightConnector1">
            <a:avLst/>
          </a:prstGeom>
          <a:solidFill>
            <a:schemeClr val="accent1"/>
          </a:solidFill>
          <a:ln w="25400" cap="flat" cmpd="sng" algn="ctr">
            <a:solidFill>
              <a:srgbClr val="00B0F0"/>
            </a:solidFill>
            <a:prstDash val="solid"/>
            <a:round/>
            <a:headEnd type="none" w="med" len="med"/>
            <a:tailEnd type="triangle"/>
          </a:ln>
          <a:effectLst/>
        </p:spPr>
      </p:cxnSp>
      <p:cxnSp>
        <p:nvCxnSpPr>
          <p:cNvPr id="65" name="Straight Arrow Connector 64"/>
          <p:cNvCxnSpPr/>
          <p:nvPr/>
        </p:nvCxnSpPr>
        <p:spPr bwMode="auto">
          <a:xfrm flipV="1">
            <a:off x="4090569" y="3718290"/>
            <a:ext cx="1896294" cy="26058"/>
          </a:xfrm>
          <a:prstGeom prst="straightConnector1">
            <a:avLst/>
          </a:prstGeom>
          <a:solidFill>
            <a:schemeClr val="accent1"/>
          </a:solidFill>
          <a:ln w="25400" cap="flat" cmpd="sng" algn="ctr">
            <a:solidFill>
              <a:srgbClr val="00B0F0"/>
            </a:solidFill>
            <a:prstDash val="solid"/>
            <a:round/>
            <a:headEnd type="none" w="med" len="med"/>
            <a:tailEnd type="triangle"/>
          </a:ln>
          <a:effectLst/>
        </p:spPr>
      </p:cxnSp>
      <p:cxnSp>
        <p:nvCxnSpPr>
          <p:cNvPr id="66" name="Straight Arrow Connector 65"/>
          <p:cNvCxnSpPr/>
          <p:nvPr/>
        </p:nvCxnSpPr>
        <p:spPr bwMode="auto">
          <a:xfrm flipV="1">
            <a:off x="4074469" y="3718290"/>
            <a:ext cx="1912395" cy="1352358"/>
          </a:xfrm>
          <a:prstGeom prst="straightConnector1">
            <a:avLst/>
          </a:prstGeom>
          <a:solidFill>
            <a:schemeClr val="accent1"/>
          </a:solidFill>
          <a:ln w="25400" cap="flat" cmpd="sng" algn="ctr">
            <a:solidFill>
              <a:srgbClr val="00B0F0"/>
            </a:solidFill>
            <a:prstDash val="solid"/>
            <a:round/>
            <a:headEnd type="none" w="med" len="med"/>
            <a:tailEnd type="triangle"/>
          </a:ln>
          <a:effectLst/>
        </p:spPr>
      </p:cxnSp>
      <p:sp>
        <p:nvSpPr>
          <p:cNvPr id="67" name="TextBox 66"/>
          <p:cNvSpPr txBox="1"/>
          <p:nvPr/>
        </p:nvSpPr>
        <p:spPr>
          <a:xfrm>
            <a:off x="4630987" y="2640400"/>
            <a:ext cx="495649" cy="461665"/>
          </a:xfrm>
          <a:prstGeom prst="rect">
            <a:avLst/>
          </a:prstGeom>
          <a:noFill/>
        </p:spPr>
        <p:txBody>
          <a:bodyPr wrap="none" rtlCol="0">
            <a:spAutoFit/>
          </a:bodyPr>
          <a:lstStyle/>
          <a:p>
            <a:r>
              <a:rPr lang="en-US" sz="2400">
                <a:solidFill>
                  <a:srgbClr val="00B0F0"/>
                </a:solidFill>
              </a:rPr>
              <a:t>10</a:t>
            </a:r>
          </a:p>
        </p:txBody>
      </p:sp>
      <p:sp>
        <p:nvSpPr>
          <p:cNvPr id="68" name="TextBox 67"/>
          <p:cNvSpPr txBox="1"/>
          <p:nvPr/>
        </p:nvSpPr>
        <p:spPr>
          <a:xfrm>
            <a:off x="4674539" y="3333906"/>
            <a:ext cx="590226" cy="461665"/>
          </a:xfrm>
          <a:prstGeom prst="rect">
            <a:avLst/>
          </a:prstGeom>
          <a:noFill/>
        </p:spPr>
        <p:txBody>
          <a:bodyPr wrap="none" rtlCol="0">
            <a:spAutoFit/>
          </a:bodyPr>
          <a:lstStyle/>
          <a:p>
            <a:r>
              <a:rPr lang="en-US" sz="2400">
                <a:solidFill>
                  <a:srgbClr val="00B0F0"/>
                </a:solidFill>
              </a:rPr>
              <a:t>-20</a:t>
            </a:r>
          </a:p>
        </p:txBody>
      </p:sp>
      <p:sp>
        <p:nvSpPr>
          <p:cNvPr id="69" name="TextBox 68"/>
          <p:cNvSpPr txBox="1"/>
          <p:nvPr/>
        </p:nvSpPr>
        <p:spPr>
          <a:xfrm>
            <a:off x="4670254" y="4034136"/>
            <a:ext cx="590226" cy="461665"/>
          </a:xfrm>
          <a:prstGeom prst="rect">
            <a:avLst/>
          </a:prstGeom>
          <a:noFill/>
        </p:spPr>
        <p:txBody>
          <a:bodyPr wrap="none" rtlCol="0">
            <a:spAutoFit/>
          </a:bodyPr>
          <a:lstStyle/>
          <a:p>
            <a:r>
              <a:rPr lang="en-US" sz="2400">
                <a:solidFill>
                  <a:srgbClr val="00B0F0"/>
                </a:solidFill>
              </a:rPr>
              <a:t>-20</a:t>
            </a:r>
          </a:p>
        </p:txBody>
      </p:sp>
      <p:cxnSp>
        <p:nvCxnSpPr>
          <p:cNvPr id="70" name="Straight Arrow Connector 69"/>
          <p:cNvCxnSpPr/>
          <p:nvPr/>
        </p:nvCxnSpPr>
        <p:spPr bwMode="auto">
          <a:xfrm>
            <a:off x="6538631" y="3729956"/>
            <a:ext cx="560873" cy="14393"/>
          </a:xfrm>
          <a:prstGeom prst="straightConnector1">
            <a:avLst/>
          </a:prstGeom>
          <a:solidFill>
            <a:schemeClr val="accent1"/>
          </a:solidFill>
          <a:ln w="25400" cap="flat" cmpd="sng" algn="ctr">
            <a:solidFill>
              <a:srgbClr val="00B0F0"/>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71" name="TextBox 70"/>
              <p:cNvSpPr txBox="1"/>
              <p:nvPr/>
            </p:nvSpPr>
            <p:spPr>
              <a:xfrm>
                <a:off x="7074311" y="3499123"/>
                <a:ext cx="971804"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𝑓</m:t>
                          </m:r>
                        </m:e>
                        <m:sub>
                          <m:r>
                            <a:rPr lang="en-US" sz="2400" i="1">
                              <a:latin typeface="Cambria Math" charset="0"/>
                            </a:rPr>
                            <m:t>𝑤</m:t>
                          </m:r>
                        </m:sub>
                      </m:sSub>
                      <m:r>
                        <a:rPr lang="en-US" sz="2400" i="1">
                          <a:latin typeface="Cambria Math" charset="0"/>
                        </a:rPr>
                        <m:t>(</m:t>
                      </m:r>
                      <m:r>
                        <m:rPr>
                          <m:sty m:val="p"/>
                        </m:rPr>
                        <a:rPr lang="en-US" sz="2400">
                          <a:latin typeface="Cambria Math" charset="0"/>
                        </a:rPr>
                        <m:t>x</m:t>
                      </m:r>
                      <m:r>
                        <a:rPr lang="en-US" sz="2400" i="1">
                          <a:latin typeface="Cambria Math" charset="0"/>
                        </a:rPr>
                        <m:t>)</m:t>
                      </m:r>
                    </m:oMath>
                  </m:oMathPara>
                </a14:m>
                <a:endParaRPr lang="en-US" sz="2400" dirty="0"/>
              </a:p>
            </p:txBody>
          </p:sp>
        </mc:Choice>
        <mc:Fallback xmlns="">
          <p:sp>
            <p:nvSpPr>
              <p:cNvPr id="71" name="TextBox 70"/>
              <p:cNvSpPr txBox="1">
                <a:spLocks noRot="1" noChangeAspect="1" noMove="1" noResize="1" noEditPoints="1" noAdjustHandles="1" noChangeArrowheads="1" noChangeShapeType="1" noTextEdit="1"/>
              </p:cNvSpPr>
              <p:nvPr/>
            </p:nvSpPr>
            <p:spPr>
              <a:xfrm>
                <a:off x="7074311" y="3499123"/>
                <a:ext cx="971804" cy="461665"/>
              </a:xfrm>
              <a:prstGeom prst="rect">
                <a:avLst/>
              </a:prstGeom>
              <a:blipFill>
                <a:blip r:embed="rId6"/>
                <a:stretch>
                  <a:fillRect l="-1250" r="-1250" b="-171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2" name="TextBox 71"/>
              <p:cNvSpPr txBox="1"/>
              <p:nvPr/>
            </p:nvSpPr>
            <p:spPr>
              <a:xfrm>
                <a:off x="7603217" y="5070648"/>
                <a:ext cx="2556149" cy="1161728"/>
              </a:xfrm>
              <a:prstGeom prst="rect">
                <a:avLst/>
              </a:prstGeom>
              <a:noFill/>
            </p:spPr>
            <p:txBody>
              <a:bodyPr wrap="none" rtlCol="0">
                <a:spAutoFit/>
              </a:bodyPr>
              <a:lstStyle/>
              <a:p>
                <a:r>
                  <a:rPr lang="en-US" sz="2400" dirty="0"/>
                  <a:t>Activation function</a:t>
                </a:r>
              </a:p>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𝑔</m:t>
                      </m:r>
                      <m:d>
                        <m:dPr>
                          <m:ctrlPr>
                            <a:rPr lang="en-US" sz="2400" i="1">
                              <a:latin typeface="Cambria Math" panose="02040503050406030204" pitchFamily="18" charset="0"/>
                            </a:rPr>
                          </m:ctrlPr>
                        </m:dPr>
                        <m:e>
                          <m:r>
                            <a:rPr lang="en-US" sz="2400" i="1">
                              <a:latin typeface="Cambria Math" charset="0"/>
                            </a:rPr>
                            <m:t>𝑧</m:t>
                          </m:r>
                        </m:e>
                      </m:d>
                      <m:r>
                        <a:rPr lang="en-US" sz="2400" i="1">
                          <a:latin typeface="Cambria Math" charset="0"/>
                        </a:rPr>
                        <m:t>=</m:t>
                      </m:r>
                      <m:f>
                        <m:fPr>
                          <m:ctrlPr>
                            <a:rPr lang="mr-IN" sz="2400" i="1">
                              <a:latin typeface="Cambria Math" panose="02040503050406030204" pitchFamily="18" charset="0"/>
                            </a:rPr>
                          </m:ctrlPr>
                        </m:fPr>
                        <m:num>
                          <m:r>
                            <a:rPr lang="en-US" sz="2400" i="1">
                              <a:latin typeface="Cambria Math" charset="0"/>
                            </a:rPr>
                            <m:t>1</m:t>
                          </m:r>
                        </m:num>
                        <m:den>
                          <m:r>
                            <a:rPr lang="en-US" sz="2400" i="1">
                              <a:latin typeface="Cambria Math" charset="0"/>
                            </a:rPr>
                            <m:t>1+</m:t>
                          </m:r>
                          <m:sSup>
                            <m:sSupPr>
                              <m:ctrlPr>
                                <a:rPr lang="en-US" sz="2400" i="1">
                                  <a:latin typeface="Cambria Math" panose="02040503050406030204" pitchFamily="18" charset="0"/>
                                </a:rPr>
                              </m:ctrlPr>
                            </m:sSupPr>
                            <m:e>
                              <m:r>
                                <a:rPr lang="en-US" sz="2400" i="1">
                                  <a:latin typeface="Cambria Math" charset="0"/>
                                </a:rPr>
                                <m:t>𝑒</m:t>
                              </m:r>
                            </m:e>
                            <m:sup>
                              <m:r>
                                <a:rPr lang="en-US" sz="2400" i="1">
                                  <a:latin typeface="Cambria Math" charset="0"/>
                                </a:rPr>
                                <m:t>−</m:t>
                              </m:r>
                              <m:r>
                                <a:rPr lang="en-US" sz="2400" i="1">
                                  <a:latin typeface="Cambria Math" charset="0"/>
                                </a:rPr>
                                <m:t>𝑧</m:t>
                              </m:r>
                            </m:sup>
                          </m:sSup>
                        </m:den>
                      </m:f>
                    </m:oMath>
                  </m:oMathPara>
                </a14:m>
                <a:endParaRPr lang="en-US" sz="2400" dirty="0"/>
              </a:p>
            </p:txBody>
          </p:sp>
        </mc:Choice>
        <mc:Fallback xmlns="">
          <p:sp>
            <p:nvSpPr>
              <p:cNvPr id="72" name="TextBox 71"/>
              <p:cNvSpPr txBox="1">
                <a:spLocks noRot="1" noChangeAspect="1" noMove="1" noResize="1" noEditPoints="1" noAdjustHandles="1" noChangeArrowheads="1" noChangeShapeType="1" noTextEdit="1"/>
              </p:cNvSpPr>
              <p:nvPr/>
            </p:nvSpPr>
            <p:spPr>
              <a:xfrm>
                <a:off x="7603217" y="5070648"/>
                <a:ext cx="2556149" cy="1161728"/>
              </a:xfrm>
              <a:prstGeom prst="rect">
                <a:avLst/>
              </a:prstGeom>
              <a:blipFill>
                <a:blip r:embed="rId7"/>
                <a:stretch>
                  <a:fillRect l="-3571" t="-4211" r="-2143"/>
                </a:stretch>
              </a:blipFill>
            </p:spPr>
            <p:txBody>
              <a:bodyPr/>
              <a:lstStyle/>
              <a:p>
                <a:r>
                  <a:rPr lang="en-US">
                    <a:noFill/>
                  </a:rPr>
                  <a:t> </a:t>
                </a:r>
              </a:p>
            </p:txBody>
          </p:sp>
        </mc:Fallback>
      </mc:AlternateContent>
    </p:spTree>
    <p:extLst>
      <p:ext uri="{BB962C8B-B14F-4D97-AF65-F5344CB8AC3E}">
        <p14:creationId xmlns:p14="http://schemas.microsoft.com/office/powerpoint/2010/main" val="16734109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Rectangle 2"/>
          <p:cNvSpPr>
            <a:spLocks noGrp="1" noChangeArrowheads="1"/>
          </p:cNvSpPr>
          <p:nvPr>
            <p:ph type="title"/>
          </p:nvPr>
        </p:nvSpPr>
        <p:spPr/>
        <p:txBody>
          <a:bodyPr>
            <a:normAutofit fontScale="90000"/>
          </a:bodyPr>
          <a:lstStyle/>
          <a:p>
            <a:r>
              <a:rPr lang="en-US"/>
              <a:t>Network for Computing logic functions </a:t>
            </a:r>
          </a:p>
        </p:txBody>
      </p:sp>
      <p:grpSp>
        <p:nvGrpSpPr>
          <p:cNvPr id="4" name="Group 3">
            <a:extLst>
              <a:ext uri="{FF2B5EF4-FFF2-40B4-BE49-F238E27FC236}">
                <a16:creationId xmlns:a16="http://schemas.microsoft.com/office/drawing/2014/main" id="{49E72E3B-21C1-194E-9E5F-87DDD3BF4B12}"/>
              </a:ext>
            </a:extLst>
          </p:cNvPr>
          <p:cNvGrpSpPr/>
          <p:nvPr/>
        </p:nvGrpSpPr>
        <p:grpSpPr>
          <a:xfrm>
            <a:off x="2825348" y="2081911"/>
            <a:ext cx="7234290" cy="3368590"/>
            <a:chOff x="1301348" y="2081911"/>
            <a:chExt cx="7234290" cy="3368590"/>
          </a:xfrm>
        </p:grpSpPr>
        <p:grpSp>
          <p:nvGrpSpPr>
            <p:cNvPr id="52" name="Group 51"/>
            <p:cNvGrpSpPr/>
            <p:nvPr/>
          </p:nvGrpSpPr>
          <p:grpSpPr>
            <a:xfrm>
              <a:off x="4045731" y="2081911"/>
              <a:ext cx="533400" cy="533400"/>
              <a:chOff x="2362200" y="2514600"/>
              <a:chExt cx="533400" cy="533400"/>
            </a:xfrm>
          </p:grpSpPr>
          <p:sp>
            <p:nvSpPr>
              <p:cNvPr id="53" name="Oval 52"/>
              <p:cNvSpPr/>
              <p:nvPr/>
            </p:nvSpPr>
            <p:spPr bwMode="auto">
              <a:xfrm>
                <a:off x="2362200" y="2514600"/>
                <a:ext cx="533400" cy="5334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1400" b="1">
                  <a:latin typeface="Arial" charset="0"/>
                </a:endParaRPr>
              </a:p>
            </p:txBody>
          </p:sp>
          <p:sp>
            <p:nvSpPr>
              <p:cNvPr id="55" name="TextBox 54"/>
              <p:cNvSpPr txBox="1"/>
              <p:nvPr/>
            </p:nvSpPr>
            <p:spPr>
              <a:xfrm>
                <a:off x="2390694" y="2580441"/>
                <a:ext cx="494046" cy="461665"/>
              </a:xfrm>
              <a:prstGeom prst="rect">
                <a:avLst/>
              </a:prstGeom>
              <a:noFill/>
            </p:spPr>
            <p:txBody>
              <a:bodyPr wrap="none" rtlCol="0">
                <a:spAutoFit/>
              </a:bodyPr>
              <a:lstStyle/>
              <a:p>
                <a:r>
                  <a:rPr lang="en-US" sz="2400"/>
                  <a:t>+1</a:t>
                </a:r>
              </a:p>
            </p:txBody>
          </p:sp>
        </p:grpSp>
        <p:sp>
          <p:nvSpPr>
            <p:cNvPr id="56" name="Oval 55"/>
            <p:cNvSpPr/>
            <p:nvPr/>
          </p:nvSpPr>
          <p:spPr bwMode="auto">
            <a:xfrm>
              <a:off x="4021499" y="3349758"/>
              <a:ext cx="579685" cy="571841"/>
            </a:xfrm>
            <a:prstGeom prst="ellipse">
              <a:avLst/>
            </a:prstGeom>
            <a:noFill/>
            <a:ln w="254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1400" b="1">
                <a:latin typeface="Arial" charset="0"/>
              </a:endParaRPr>
            </a:p>
          </p:txBody>
        </p:sp>
        <mc:AlternateContent xmlns:mc="http://schemas.openxmlformats.org/markup-compatibility/2006" xmlns:a14="http://schemas.microsoft.com/office/drawing/2010/main">
          <mc:Choice Requires="a14">
            <p:sp>
              <p:nvSpPr>
                <p:cNvPr id="57" name="TextBox 56"/>
                <p:cNvSpPr txBox="1"/>
                <p:nvPr/>
              </p:nvSpPr>
              <p:spPr>
                <a:xfrm>
                  <a:off x="3941662" y="3372654"/>
                  <a:ext cx="777200" cy="57034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sz="2400" i="1">
                                <a:latin typeface="Cambria Math" panose="02040503050406030204" pitchFamily="18" charset="0"/>
                              </a:rPr>
                            </m:ctrlPr>
                          </m:sSubSupPr>
                          <m:e>
                            <m:r>
                              <a:rPr lang="en-US" sz="2400" i="1">
                                <a:latin typeface="Cambria Math" charset="0"/>
                              </a:rPr>
                              <m:t>𝑎</m:t>
                            </m:r>
                          </m:e>
                          <m:sub>
                            <m:r>
                              <a:rPr lang="en-US" sz="2400" i="1">
                                <a:latin typeface="Cambria Math" charset="0"/>
                              </a:rPr>
                              <m:t>1</m:t>
                            </m:r>
                          </m:sub>
                          <m:sup>
                            <m:r>
                              <a:rPr lang="en-US" sz="2400" i="1">
                                <a:latin typeface="Cambria Math" charset="0"/>
                              </a:rPr>
                              <m:t>(</m:t>
                            </m:r>
                            <m:r>
                              <a:rPr lang="en-US" sz="2400" i="1">
                                <a:latin typeface="Cambria Math" panose="02040503050406030204" pitchFamily="18" charset="0"/>
                              </a:rPr>
                              <m:t>1</m:t>
                            </m:r>
                            <m:r>
                              <a:rPr lang="en-US" sz="2400" i="1">
                                <a:latin typeface="Cambria Math" charset="0"/>
                              </a:rPr>
                              <m:t>)</m:t>
                            </m:r>
                          </m:sup>
                        </m:sSubSup>
                      </m:oMath>
                    </m:oMathPara>
                  </a14:m>
                  <a:endParaRPr lang="en-US" sz="2400" dirty="0"/>
                </a:p>
              </p:txBody>
            </p:sp>
          </mc:Choice>
          <mc:Fallback xmlns="">
            <p:sp>
              <p:nvSpPr>
                <p:cNvPr id="57" name="TextBox 56"/>
                <p:cNvSpPr txBox="1">
                  <a:spLocks noRot="1" noChangeAspect="1" noMove="1" noResize="1" noEditPoints="1" noAdjustHandles="1" noChangeArrowheads="1" noChangeShapeType="1" noTextEdit="1"/>
                </p:cNvSpPr>
                <p:nvPr/>
              </p:nvSpPr>
              <p:spPr>
                <a:xfrm>
                  <a:off x="3941662" y="3372654"/>
                  <a:ext cx="777200" cy="570349"/>
                </a:xfrm>
                <a:prstGeom prst="rect">
                  <a:avLst/>
                </a:prstGeom>
                <a:blipFill>
                  <a:blip r:embed="rId3"/>
                  <a:stretch>
                    <a:fillRect b="-2174"/>
                  </a:stretch>
                </a:blipFill>
              </p:spPr>
              <p:txBody>
                <a:bodyPr/>
                <a:lstStyle/>
                <a:p>
                  <a:r>
                    <a:rPr lang="en-US">
                      <a:noFill/>
                    </a:rPr>
                    <a:t> </a:t>
                  </a:r>
                </a:p>
              </p:txBody>
            </p:sp>
          </mc:Fallback>
        </mc:AlternateContent>
        <p:sp>
          <p:nvSpPr>
            <p:cNvPr id="63" name="Oval 62"/>
            <p:cNvSpPr/>
            <p:nvPr/>
          </p:nvSpPr>
          <p:spPr bwMode="auto">
            <a:xfrm>
              <a:off x="6451194" y="3323701"/>
              <a:ext cx="533400" cy="533400"/>
            </a:xfrm>
            <a:prstGeom prst="ellipse">
              <a:avLst/>
            </a:prstGeom>
            <a:noFill/>
            <a:ln w="25400" cap="flat" cmpd="sng" algn="ctr">
              <a:solidFill>
                <a:srgbClr val="00B0F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1400" b="1">
                <a:solidFill>
                  <a:srgbClr val="00B050"/>
                </a:solidFill>
                <a:latin typeface="Arial" charset="0"/>
              </a:endParaRPr>
            </a:p>
          </p:txBody>
        </p:sp>
        <p:cxnSp>
          <p:nvCxnSpPr>
            <p:cNvPr id="64" name="Straight Arrow Connector 63"/>
            <p:cNvCxnSpPr/>
            <p:nvPr/>
          </p:nvCxnSpPr>
          <p:spPr bwMode="auto">
            <a:xfrm>
              <a:off x="4554900" y="2484188"/>
              <a:ext cx="1896294" cy="1106213"/>
            </a:xfrm>
            <a:prstGeom prst="straightConnector1">
              <a:avLst/>
            </a:prstGeom>
            <a:solidFill>
              <a:schemeClr val="accent1"/>
            </a:solidFill>
            <a:ln w="25400" cap="flat" cmpd="sng" algn="ctr">
              <a:solidFill>
                <a:srgbClr val="00B0F0"/>
              </a:solidFill>
              <a:prstDash val="solid"/>
              <a:round/>
              <a:headEnd type="none" w="med" len="med"/>
              <a:tailEnd type="triangle"/>
            </a:ln>
            <a:effectLst/>
          </p:spPr>
        </p:cxnSp>
        <p:cxnSp>
          <p:nvCxnSpPr>
            <p:cNvPr id="65" name="Straight Arrow Connector 64"/>
            <p:cNvCxnSpPr/>
            <p:nvPr/>
          </p:nvCxnSpPr>
          <p:spPr bwMode="auto">
            <a:xfrm flipV="1">
              <a:off x="4554900" y="3590401"/>
              <a:ext cx="1896294" cy="26058"/>
            </a:xfrm>
            <a:prstGeom prst="straightConnector1">
              <a:avLst/>
            </a:prstGeom>
            <a:solidFill>
              <a:schemeClr val="accent1"/>
            </a:solidFill>
            <a:ln w="25400" cap="flat" cmpd="sng" algn="ctr">
              <a:solidFill>
                <a:srgbClr val="00B0F0"/>
              </a:solidFill>
              <a:prstDash val="solid"/>
              <a:round/>
              <a:headEnd type="none" w="med" len="med"/>
              <a:tailEnd type="triangle"/>
            </a:ln>
            <a:effectLst/>
          </p:spPr>
        </p:cxnSp>
        <p:cxnSp>
          <p:nvCxnSpPr>
            <p:cNvPr id="66" name="Straight Arrow Connector 65"/>
            <p:cNvCxnSpPr/>
            <p:nvPr/>
          </p:nvCxnSpPr>
          <p:spPr bwMode="auto">
            <a:xfrm flipV="1">
              <a:off x="4681021" y="3590402"/>
              <a:ext cx="1770173" cy="1322726"/>
            </a:xfrm>
            <a:prstGeom prst="straightConnector1">
              <a:avLst/>
            </a:prstGeom>
            <a:solidFill>
              <a:schemeClr val="accent1"/>
            </a:solidFill>
            <a:ln w="25400" cap="flat" cmpd="sng" algn="ctr">
              <a:solidFill>
                <a:srgbClr val="00B0F0"/>
              </a:solidFill>
              <a:prstDash val="solid"/>
              <a:round/>
              <a:headEnd type="none" w="med" len="med"/>
              <a:tailEnd type="triangle"/>
            </a:ln>
            <a:effectLst/>
          </p:spPr>
        </p:cxnSp>
        <p:sp>
          <p:nvSpPr>
            <p:cNvPr id="67" name="TextBox 66"/>
            <p:cNvSpPr txBox="1"/>
            <p:nvPr/>
          </p:nvSpPr>
          <p:spPr>
            <a:xfrm>
              <a:off x="5095317" y="2512510"/>
              <a:ext cx="495649" cy="461665"/>
            </a:xfrm>
            <a:prstGeom prst="rect">
              <a:avLst/>
            </a:prstGeom>
            <a:noFill/>
          </p:spPr>
          <p:txBody>
            <a:bodyPr wrap="none" rtlCol="0">
              <a:spAutoFit/>
            </a:bodyPr>
            <a:lstStyle/>
            <a:p>
              <a:r>
                <a:rPr lang="en-US" sz="2400">
                  <a:solidFill>
                    <a:srgbClr val="00B0F0"/>
                  </a:solidFill>
                </a:rPr>
                <a:t>10</a:t>
              </a:r>
            </a:p>
          </p:txBody>
        </p:sp>
        <p:sp>
          <p:nvSpPr>
            <p:cNvPr id="68" name="TextBox 67"/>
            <p:cNvSpPr txBox="1"/>
            <p:nvPr/>
          </p:nvSpPr>
          <p:spPr>
            <a:xfrm>
              <a:off x="5138870" y="3206016"/>
              <a:ext cx="590226" cy="461665"/>
            </a:xfrm>
            <a:prstGeom prst="rect">
              <a:avLst/>
            </a:prstGeom>
            <a:noFill/>
          </p:spPr>
          <p:txBody>
            <a:bodyPr wrap="none" rtlCol="0">
              <a:spAutoFit/>
            </a:bodyPr>
            <a:lstStyle/>
            <a:p>
              <a:r>
                <a:rPr lang="en-US" sz="2400">
                  <a:solidFill>
                    <a:srgbClr val="00B0F0"/>
                  </a:solidFill>
                </a:rPr>
                <a:t>-20</a:t>
              </a:r>
            </a:p>
          </p:txBody>
        </p:sp>
        <p:sp>
          <p:nvSpPr>
            <p:cNvPr id="69" name="TextBox 68"/>
            <p:cNvSpPr txBox="1"/>
            <p:nvPr/>
          </p:nvSpPr>
          <p:spPr>
            <a:xfrm>
              <a:off x="5105047" y="3915176"/>
              <a:ext cx="590226" cy="461665"/>
            </a:xfrm>
            <a:prstGeom prst="rect">
              <a:avLst/>
            </a:prstGeom>
            <a:noFill/>
          </p:spPr>
          <p:txBody>
            <a:bodyPr wrap="none" rtlCol="0">
              <a:spAutoFit/>
            </a:bodyPr>
            <a:lstStyle/>
            <a:p>
              <a:r>
                <a:rPr lang="en-US" sz="2400">
                  <a:solidFill>
                    <a:srgbClr val="00B0F0"/>
                  </a:solidFill>
                </a:rPr>
                <a:t>-20</a:t>
              </a:r>
            </a:p>
          </p:txBody>
        </p:sp>
        <p:cxnSp>
          <p:nvCxnSpPr>
            <p:cNvPr id="70" name="Straight Arrow Connector 69"/>
            <p:cNvCxnSpPr/>
            <p:nvPr/>
          </p:nvCxnSpPr>
          <p:spPr bwMode="auto">
            <a:xfrm>
              <a:off x="7002961" y="3602066"/>
              <a:ext cx="560873" cy="14393"/>
            </a:xfrm>
            <a:prstGeom prst="straightConnector1">
              <a:avLst/>
            </a:prstGeom>
            <a:solidFill>
              <a:schemeClr val="accent1"/>
            </a:solidFill>
            <a:ln w="25400" cap="flat" cmpd="sng" algn="ctr">
              <a:solidFill>
                <a:srgbClr val="00B0F0"/>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71" name="TextBox 70"/>
                <p:cNvSpPr txBox="1"/>
                <p:nvPr/>
              </p:nvSpPr>
              <p:spPr>
                <a:xfrm>
                  <a:off x="7563834" y="3323701"/>
                  <a:ext cx="971804"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𝑓</m:t>
                            </m:r>
                          </m:e>
                          <m:sub>
                            <m:r>
                              <a:rPr lang="en-US" sz="2400" i="1">
                                <a:latin typeface="Cambria Math" charset="0"/>
                              </a:rPr>
                              <m:t>𝑤</m:t>
                            </m:r>
                          </m:sub>
                        </m:sSub>
                        <m:r>
                          <a:rPr lang="en-US" sz="2400" i="1">
                            <a:latin typeface="Cambria Math" charset="0"/>
                          </a:rPr>
                          <m:t>(</m:t>
                        </m:r>
                        <m:r>
                          <m:rPr>
                            <m:sty m:val="p"/>
                          </m:rPr>
                          <a:rPr lang="en-US" sz="2400">
                            <a:latin typeface="Cambria Math" charset="0"/>
                          </a:rPr>
                          <m:t>x</m:t>
                        </m:r>
                        <m:r>
                          <a:rPr lang="en-US" sz="2400" i="1">
                            <a:latin typeface="Cambria Math" charset="0"/>
                          </a:rPr>
                          <m:t>)</m:t>
                        </m:r>
                      </m:oMath>
                    </m:oMathPara>
                  </a14:m>
                  <a:endParaRPr lang="en-US" sz="2400" dirty="0"/>
                </a:p>
              </p:txBody>
            </p:sp>
          </mc:Choice>
          <mc:Fallback xmlns="">
            <p:sp>
              <p:nvSpPr>
                <p:cNvPr id="71" name="TextBox 70"/>
                <p:cNvSpPr txBox="1">
                  <a:spLocks noRot="1" noChangeAspect="1" noMove="1" noResize="1" noEditPoints="1" noAdjustHandles="1" noChangeArrowheads="1" noChangeShapeType="1" noTextEdit="1"/>
                </p:cNvSpPr>
                <p:nvPr/>
              </p:nvSpPr>
              <p:spPr>
                <a:xfrm>
                  <a:off x="7563834" y="3323701"/>
                  <a:ext cx="971804" cy="461665"/>
                </a:xfrm>
                <a:prstGeom prst="rect">
                  <a:avLst/>
                </a:prstGeom>
                <a:blipFill>
                  <a:blip r:embed="rId4"/>
                  <a:stretch>
                    <a:fillRect l="-1887" r="-1258" b="-171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p:cNvSpPr txBox="1"/>
                <p:nvPr/>
              </p:nvSpPr>
              <p:spPr>
                <a:xfrm>
                  <a:off x="5848329" y="2722853"/>
                  <a:ext cx="1739130"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charset="0"/>
                              </a:rPr>
                              <m:t>𝑥</m:t>
                            </m:r>
                          </m:e>
                          <m:sub>
                            <m:r>
                              <a:rPr lang="en-US" sz="2400" i="1">
                                <a:latin typeface="Cambria Math" charset="0"/>
                              </a:rPr>
                              <m:t>1 </m:t>
                            </m:r>
                          </m:sub>
                        </m:sSub>
                        <m:r>
                          <a:rPr lang="en-US" sz="2400" b="1" i="1">
                            <a:latin typeface="Cambria Math" charset="0"/>
                          </a:rPr>
                          <m:t> </m:t>
                        </m:r>
                        <m:r>
                          <a:rPr lang="en-US" sz="2400" b="1">
                            <a:latin typeface="Cambria Math" charset="0"/>
                          </a:rPr>
                          <m:t>𝐗𝐎𝐑</m:t>
                        </m:r>
                        <m:sSub>
                          <m:sSubPr>
                            <m:ctrlPr>
                              <a:rPr lang="en-US" sz="2400" i="1">
                                <a:latin typeface="Cambria Math" panose="02040503050406030204" pitchFamily="18" charset="0"/>
                              </a:rPr>
                            </m:ctrlPr>
                          </m:sSubPr>
                          <m:e>
                            <m:r>
                              <a:rPr lang="en-US" sz="2400" i="1">
                                <a:latin typeface="Cambria Math" charset="0"/>
                              </a:rPr>
                              <m:t>  </m:t>
                            </m:r>
                            <m:r>
                              <a:rPr lang="en-US" sz="2400" i="1">
                                <a:latin typeface="Cambria Math" charset="0"/>
                              </a:rPr>
                              <m:t>𝑥</m:t>
                            </m:r>
                          </m:e>
                          <m:sub>
                            <m:r>
                              <a:rPr lang="en-US" sz="2400" i="1">
                                <a:latin typeface="Cambria Math" charset="0"/>
                              </a:rPr>
                              <m:t>2</m:t>
                            </m:r>
                          </m:sub>
                        </m:sSub>
                      </m:oMath>
                    </m:oMathPara>
                  </a14:m>
                  <a:endParaRPr lang="en-US" sz="2400" dirty="0"/>
                </a:p>
              </p:txBody>
            </p:sp>
          </mc:Choice>
          <mc:Fallback xmlns="">
            <p:sp>
              <p:nvSpPr>
                <p:cNvPr id="21" name="TextBox 20"/>
                <p:cNvSpPr txBox="1">
                  <a:spLocks noRot="1" noChangeAspect="1" noMove="1" noResize="1" noEditPoints="1" noAdjustHandles="1" noChangeArrowheads="1" noChangeShapeType="1" noTextEdit="1"/>
                </p:cNvSpPr>
                <p:nvPr/>
              </p:nvSpPr>
              <p:spPr>
                <a:xfrm>
                  <a:off x="5848329" y="2722853"/>
                  <a:ext cx="1739130" cy="461665"/>
                </a:xfrm>
                <a:prstGeom prst="rect">
                  <a:avLst/>
                </a:prstGeom>
                <a:blipFill>
                  <a:blip r:embed="rId5"/>
                  <a:stretch>
                    <a:fillRect b="-24324"/>
                  </a:stretch>
                </a:blipFill>
              </p:spPr>
              <p:txBody>
                <a:bodyPr/>
                <a:lstStyle/>
                <a:p>
                  <a:r>
                    <a:rPr lang="en-US">
                      <a:noFill/>
                    </a:rPr>
                    <a:t> </a:t>
                  </a:r>
                </a:p>
              </p:txBody>
            </p:sp>
          </mc:Fallback>
        </mc:AlternateContent>
        <p:grpSp>
          <p:nvGrpSpPr>
            <p:cNvPr id="47" name="Group 46"/>
            <p:cNvGrpSpPr/>
            <p:nvPr/>
          </p:nvGrpSpPr>
          <p:grpSpPr>
            <a:xfrm>
              <a:off x="4015552" y="4810065"/>
              <a:ext cx="777200" cy="583958"/>
              <a:chOff x="4351436" y="5222353"/>
              <a:chExt cx="777200" cy="583958"/>
            </a:xfrm>
          </p:grpSpPr>
          <p:sp>
            <p:nvSpPr>
              <p:cNvPr id="58" name="Oval 57"/>
              <p:cNvSpPr/>
              <p:nvPr/>
            </p:nvSpPr>
            <p:spPr bwMode="auto">
              <a:xfrm>
                <a:off x="4391095" y="5222353"/>
                <a:ext cx="627681" cy="570699"/>
              </a:xfrm>
              <a:prstGeom prst="ellipse">
                <a:avLst/>
              </a:prstGeom>
              <a:noFill/>
              <a:ln w="25400" cap="flat" cmpd="sng" algn="ctr">
                <a:solidFill>
                  <a:srgbClr val="00B0F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1400" b="1">
                  <a:latin typeface="Arial" charset="0"/>
                </a:endParaRPr>
              </a:p>
            </p:txBody>
          </p:sp>
          <mc:AlternateContent xmlns:mc="http://schemas.openxmlformats.org/markup-compatibility/2006" xmlns:a14="http://schemas.microsoft.com/office/drawing/2010/main">
            <mc:Choice Requires="a14">
              <p:sp>
                <p:nvSpPr>
                  <p:cNvPr id="22" name="TextBox 21"/>
                  <p:cNvSpPr txBox="1"/>
                  <p:nvPr/>
                </p:nvSpPr>
                <p:spPr>
                  <a:xfrm>
                    <a:off x="4351436" y="5235962"/>
                    <a:ext cx="777200" cy="57034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sz="2400" i="1">
                                  <a:latin typeface="Cambria Math" panose="02040503050406030204" pitchFamily="18" charset="0"/>
                                </a:rPr>
                              </m:ctrlPr>
                            </m:sSubSupPr>
                            <m:e>
                              <m:r>
                                <a:rPr lang="en-US" sz="2400" i="1">
                                  <a:latin typeface="Cambria Math" charset="0"/>
                                </a:rPr>
                                <m:t>𝑎</m:t>
                              </m:r>
                            </m:e>
                            <m:sub>
                              <m:r>
                                <a:rPr lang="en-US" sz="2400" i="1">
                                  <a:latin typeface="Cambria Math" charset="0"/>
                                </a:rPr>
                                <m:t>2</m:t>
                              </m:r>
                            </m:sub>
                            <m:sup>
                              <m:r>
                                <a:rPr lang="en-US" sz="2400" i="1">
                                  <a:latin typeface="Cambria Math" charset="0"/>
                                </a:rPr>
                                <m:t>(</m:t>
                              </m:r>
                              <m:r>
                                <a:rPr lang="en-US" sz="2400" i="1">
                                  <a:latin typeface="Cambria Math" panose="02040503050406030204" pitchFamily="18" charset="0"/>
                                </a:rPr>
                                <m:t>1</m:t>
                              </m:r>
                              <m:r>
                                <a:rPr lang="en-US" sz="2400" i="1">
                                  <a:latin typeface="Cambria Math" charset="0"/>
                                </a:rPr>
                                <m:t>)</m:t>
                              </m:r>
                            </m:sup>
                          </m:sSubSup>
                        </m:oMath>
                      </m:oMathPara>
                    </a14:m>
                    <a:endParaRPr lang="en-US" sz="2400" dirty="0"/>
                  </a:p>
                </p:txBody>
              </p:sp>
            </mc:Choice>
            <mc:Fallback xmlns="">
              <p:sp>
                <p:nvSpPr>
                  <p:cNvPr id="22" name="TextBox 21"/>
                  <p:cNvSpPr txBox="1">
                    <a:spLocks noRot="1" noChangeAspect="1" noMove="1" noResize="1" noEditPoints="1" noAdjustHandles="1" noChangeArrowheads="1" noChangeShapeType="1" noTextEdit="1"/>
                  </p:cNvSpPr>
                  <p:nvPr/>
                </p:nvSpPr>
                <p:spPr>
                  <a:xfrm>
                    <a:off x="4351436" y="5235962"/>
                    <a:ext cx="777200" cy="570349"/>
                  </a:xfrm>
                  <a:prstGeom prst="rect">
                    <a:avLst/>
                  </a:prstGeom>
                  <a:blipFill>
                    <a:blip r:embed="rId6"/>
                    <a:stretch>
                      <a:fillRect/>
                    </a:stretch>
                  </a:blipFill>
                </p:spPr>
                <p:txBody>
                  <a:bodyPr/>
                  <a:lstStyle/>
                  <a:p>
                    <a:r>
                      <a:rPr lang="en-US">
                        <a:noFill/>
                      </a:rPr>
                      <a:t> </a:t>
                    </a:r>
                  </a:p>
                </p:txBody>
              </p:sp>
            </mc:Fallback>
          </mc:AlternateContent>
        </p:grpSp>
        <p:grpSp>
          <p:nvGrpSpPr>
            <p:cNvPr id="23" name="Group 22"/>
            <p:cNvGrpSpPr/>
            <p:nvPr/>
          </p:nvGrpSpPr>
          <p:grpSpPr>
            <a:xfrm>
              <a:off x="1309359" y="2157799"/>
              <a:ext cx="533400" cy="533400"/>
              <a:chOff x="2362200" y="2514600"/>
              <a:chExt cx="533400" cy="533400"/>
            </a:xfrm>
          </p:grpSpPr>
          <p:sp>
            <p:nvSpPr>
              <p:cNvPr id="24" name="Oval 23"/>
              <p:cNvSpPr/>
              <p:nvPr/>
            </p:nvSpPr>
            <p:spPr bwMode="auto">
              <a:xfrm>
                <a:off x="2362200" y="2514600"/>
                <a:ext cx="533400" cy="5334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1400" b="1">
                  <a:latin typeface="Arial" charset="0"/>
                </a:endParaRPr>
              </a:p>
            </p:txBody>
          </p:sp>
          <p:sp>
            <p:nvSpPr>
              <p:cNvPr id="25" name="TextBox 24"/>
              <p:cNvSpPr txBox="1"/>
              <p:nvPr/>
            </p:nvSpPr>
            <p:spPr>
              <a:xfrm>
                <a:off x="2390694" y="2580441"/>
                <a:ext cx="494046" cy="461665"/>
              </a:xfrm>
              <a:prstGeom prst="rect">
                <a:avLst/>
              </a:prstGeom>
              <a:noFill/>
            </p:spPr>
            <p:txBody>
              <a:bodyPr wrap="none" rtlCol="0">
                <a:spAutoFit/>
              </a:bodyPr>
              <a:lstStyle/>
              <a:p>
                <a:r>
                  <a:rPr lang="en-US" sz="2400"/>
                  <a:t>+1</a:t>
                </a:r>
              </a:p>
            </p:txBody>
          </p:sp>
        </p:grpSp>
        <p:grpSp>
          <p:nvGrpSpPr>
            <p:cNvPr id="3" name="Group 2"/>
            <p:cNvGrpSpPr/>
            <p:nvPr/>
          </p:nvGrpSpPr>
          <p:grpSpPr>
            <a:xfrm>
              <a:off x="1301348" y="3453511"/>
              <a:ext cx="565603" cy="533400"/>
              <a:chOff x="737769" y="2929117"/>
              <a:chExt cx="565603" cy="533400"/>
            </a:xfrm>
          </p:grpSpPr>
          <p:sp>
            <p:nvSpPr>
              <p:cNvPr id="26" name="Oval 25"/>
              <p:cNvSpPr/>
              <p:nvPr/>
            </p:nvSpPr>
            <p:spPr bwMode="auto">
              <a:xfrm>
                <a:off x="737769" y="2929117"/>
                <a:ext cx="533400" cy="5334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1400" b="1">
                  <a:latin typeface="Arial" charset="0"/>
                </a:endParaRPr>
              </a:p>
            </p:txBody>
          </p:sp>
          <mc:AlternateContent xmlns:mc="http://schemas.openxmlformats.org/markup-compatibility/2006" xmlns:a14="http://schemas.microsoft.com/office/drawing/2010/main">
            <mc:Choice Requires="a14">
              <p:sp>
                <p:nvSpPr>
                  <p:cNvPr id="27" name="TextBox 26"/>
                  <p:cNvSpPr txBox="1"/>
                  <p:nvPr/>
                </p:nvSpPr>
                <p:spPr>
                  <a:xfrm>
                    <a:off x="737769" y="2929117"/>
                    <a:ext cx="56560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charset="0"/>
                                </a:rPr>
                                <m:t>𝑥</m:t>
                              </m:r>
                            </m:e>
                            <m:sub>
                              <m:r>
                                <a:rPr lang="en-US" sz="2400" i="1">
                                  <a:latin typeface="Cambria Math" charset="0"/>
                                </a:rPr>
                                <m:t>1</m:t>
                              </m:r>
                            </m:sub>
                          </m:sSub>
                        </m:oMath>
                      </m:oMathPara>
                    </a14:m>
                    <a:endParaRPr lang="en-US" sz="2400"/>
                  </a:p>
                </p:txBody>
              </p:sp>
            </mc:Choice>
            <mc:Fallback xmlns="">
              <p:sp>
                <p:nvSpPr>
                  <p:cNvPr id="27" name="TextBox 26"/>
                  <p:cNvSpPr txBox="1">
                    <a:spLocks noRot="1" noChangeAspect="1" noMove="1" noResize="1" noEditPoints="1" noAdjustHandles="1" noChangeArrowheads="1" noChangeShapeType="1" noTextEdit="1"/>
                  </p:cNvSpPr>
                  <p:nvPr/>
                </p:nvSpPr>
                <p:spPr>
                  <a:xfrm>
                    <a:off x="737769" y="2929117"/>
                    <a:ext cx="565603" cy="461665"/>
                  </a:xfrm>
                  <a:prstGeom prst="rect">
                    <a:avLst/>
                  </a:prstGeom>
                  <a:blipFill rotWithShape="0">
                    <a:blip r:embed="rId7"/>
                    <a:stretch>
                      <a:fillRect b="-2632"/>
                    </a:stretch>
                  </a:blipFill>
                </p:spPr>
                <p:txBody>
                  <a:bodyPr/>
                  <a:lstStyle/>
                  <a:p>
                    <a:r>
                      <a:rPr lang="en-US">
                        <a:noFill/>
                      </a:rPr>
                      <a:t> </a:t>
                    </a:r>
                  </a:p>
                </p:txBody>
              </p:sp>
            </mc:Fallback>
          </mc:AlternateContent>
        </p:grpSp>
        <p:grpSp>
          <p:nvGrpSpPr>
            <p:cNvPr id="2" name="Group 1"/>
            <p:cNvGrpSpPr/>
            <p:nvPr/>
          </p:nvGrpSpPr>
          <p:grpSpPr>
            <a:xfrm>
              <a:off x="1304391" y="4917101"/>
              <a:ext cx="556691" cy="533400"/>
              <a:chOff x="739996" y="4327152"/>
              <a:chExt cx="556691" cy="533400"/>
            </a:xfrm>
          </p:grpSpPr>
          <p:sp>
            <p:nvSpPr>
              <p:cNvPr id="28" name="Oval 27"/>
              <p:cNvSpPr/>
              <p:nvPr/>
            </p:nvSpPr>
            <p:spPr bwMode="auto">
              <a:xfrm>
                <a:off x="739996" y="4327152"/>
                <a:ext cx="533400" cy="533400"/>
              </a:xfrm>
              <a:prstGeom prst="ellipse">
                <a:avLst/>
              </a:prstGeom>
              <a:no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1400" b="1">
                  <a:latin typeface="Arial" charset="0"/>
                </a:endParaRPr>
              </a:p>
            </p:txBody>
          </p:sp>
          <mc:AlternateContent xmlns:mc="http://schemas.openxmlformats.org/markup-compatibility/2006" xmlns:a14="http://schemas.microsoft.com/office/drawing/2010/main">
            <mc:Choice Requires="a14">
              <p:sp>
                <p:nvSpPr>
                  <p:cNvPr id="29" name="TextBox 28"/>
                  <p:cNvSpPr txBox="1"/>
                  <p:nvPr/>
                </p:nvSpPr>
                <p:spPr>
                  <a:xfrm>
                    <a:off x="739996" y="4327152"/>
                    <a:ext cx="55669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charset="0"/>
                                </a:rPr>
                                <m:t>𝑥</m:t>
                              </m:r>
                            </m:e>
                            <m:sub>
                              <m:r>
                                <a:rPr lang="en-US" sz="2400" i="1">
                                  <a:latin typeface="Cambria Math" charset="0"/>
                                </a:rPr>
                                <m:t>2</m:t>
                              </m:r>
                            </m:sub>
                          </m:sSub>
                        </m:oMath>
                      </m:oMathPara>
                    </a14:m>
                    <a:endParaRPr lang="en-US" sz="2400"/>
                  </a:p>
                </p:txBody>
              </p:sp>
            </mc:Choice>
            <mc:Fallback xmlns="">
              <p:sp>
                <p:nvSpPr>
                  <p:cNvPr id="29" name="TextBox 28"/>
                  <p:cNvSpPr txBox="1">
                    <a:spLocks noRot="1" noChangeAspect="1" noMove="1" noResize="1" noEditPoints="1" noAdjustHandles="1" noChangeArrowheads="1" noChangeShapeType="1" noTextEdit="1"/>
                  </p:cNvSpPr>
                  <p:nvPr/>
                </p:nvSpPr>
                <p:spPr>
                  <a:xfrm>
                    <a:off x="739996" y="4327152"/>
                    <a:ext cx="556691" cy="461665"/>
                  </a:xfrm>
                  <a:prstGeom prst="rect">
                    <a:avLst/>
                  </a:prstGeom>
                  <a:blipFill>
                    <a:blip r:embed="rId8"/>
                    <a:stretch>
                      <a:fillRect b="-1333"/>
                    </a:stretch>
                  </a:blipFill>
                </p:spPr>
                <p:txBody>
                  <a:bodyPr/>
                  <a:lstStyle/>
                  <a:p>
                    <a:r>
                      <a:rPr lang="en-US">
                        <a:noFill/>
                      </a:rPr>
                      <a:t> </a:t>
                    </a:r>
                  </a:p>
                </p:txBody>
              </p:sp>
            </mc:Fallback>
          </mc:AlternateContent>
        </p:grpSp>
        <p:cxnSp>
          <p:nvCxnSpPr>
            <p:cNvPr id="31" name="Straight Arrow Connector 30"/>
            <p:cNvCxnSpPr>
              <a:stCxn id="25" idx="3"/>
            </p:cNvCxnSpPr>
            <p:nvPr/>
          </p:nvCxnSpPr>
          <p:spPr bwMode="auto">
            <a:xfrm>
              <a:off x="1831899" y="2454473"/>
              <a:ext cx="2231323" cy="1202317"/>
            </a:xfrm>
            <a:prstGeom prst="straightConnector1">
              <a:avLst/>
            </a:prstGeom>
            <a:solidFill>
              <a:schemeClr val="accent1"/>
            </a:solidFill>
            <a:ln w="25400" cap="flat" cmpd="sng" algn="ctr">
              <a:solidFill>
                <a:srgbClr val="FF0000"/>
              </a:solidFill>
              <a:prstDash val="solid"/>
              <a:round/>
              <a:headEnd type="none" w="med" len="med"/>
              <a:tailEnd type="triangle"/>
            </a:ln>
            <a:effectLst/>
          </p:spPr>
        </p:cxnSp>
        <p:cxnSp>
          <p:nvCxnSpPr>
            <p:cNvPr id="32" name="Straight Arrow Connector 31"/>
            <p:cNvCxnSpPr>
              <a:stCxn id="26" idx="6"/>
            </p:cNvCxnSpPr>
            <p:nvPr/>
          </p:nvCxnSpPr>
          <p:spPr bwMode="auto">
            <a:xfrm flipV="1">
              <a:off x="1834748" y="3674093"/>
              <a:ext cx="2193041" cy="46118"/>
            </a:xfrm>
            <a:prstGeom prst="straightConnector1">
              <a:avLst/>
            </a:prstGeom>
            <a:solidFill>
              <a:schemeClr val="accent1"/>
            </a:solidFill>
            <a:ln w="25400" cap="flat" cmpd="sng" algn="ctr">
              <a:solidFill>
                <a:srgbClr val="FF0000"/>
              </a:solidFill>
              <a:prstDash val="solid"/>
              <a:round/>
              <a:headEnd type="none" w="med" len="med"/>
              <a:tailEnd type="triangle"/>
            </a:ln>
            <a:effectLst/>
          </p:spPr>
        </p:cxnSp>
        <p:cxnSp>
          <p:nvCxnSpPr>
            <p:cNvPr id="33" name="Straight Arrow Connector 32"/>
            <p:cNvCxnSpPr>
              <a:stCxn id="28" idx="6"/>
            </p:cNvCxnSpPr>
            <p:nvPr/>
          </p:nvCxnSpPr>
          <p:spPr bwMode="auto">
            <a:xfrm flipV="1">
              <a:off x="1837791" y="3736478"/>
              <a:ext cx="2203592" cy="1447323"/>
            </a:xfrm>
            <a:prstGeom prst="straightConnector1">
              <a:avLst/>
            </a:prstGeom>
            <a:solidFill>
              <a:schemeClr val="accent1"/>
            </a:solidFill>
            <a:ln w="25400" cap="flat" cmpd="sng" algn="ctr">
              <a:solidFill>
                <a:srgbClr val="FF0000"/>
              </a:solidFill>
              <a:prstDash val="solid"/>
              <a:round/>
              <a:headEnd type="none" w="med" len="med"/>
              <a:tailEnd type="triangle"/>
            </a:ln>
            <a:effectLst/>
          </p:spPr>
        </p:cxnSp>
        <p:sp>
          <p:nvSpPr>
            <p:cNvPr id="34" name="TextBox 33"/>
            <p:cNvSpPr txBox="1"/>
            <p:nvPr/>
          </p:nvSpPr>
          <p:spPr>
            <a:xfrm>
              <a:off x="2300967" y="2411889"/>
              <a:ext cx="590226" cy="461665"/>
            </a:xfrm>
            <a:prstGeom prst="rect">
              <a:avLst/>
            </a:prstGeom>
            <a:noFill/>
          </p:spPr>
          <p:txBody>
            <a:bodyPr wrap="none" rtlCol="0">
              <a:spAutoFit/>
            </a:bodyPr>
            <a:lstStyle/>
            <a:p>
              <a:r>
                <a:rPr lang="en-US" sz="2400">
                  <a:solidFill>
                    <a:srgbClr val="FF0000"/>
                  </a:solidFill>
                </a:rPr>
                <a:t>-30</a:t>
              </a:r>
            </a:p>
          </p:txBody>
        </p:sp>
        <p:sp>
          <p:nvSpPr>
            <p:cNvPr id="35" name="TextBox 34"/>
            <p:cNvSpPr txBox="1"/>
            <p:nvPr/>
          </p:nvSpPr>
          <p:spPr>
            <a:xfrm>
              <a:off x="2384066" y="3346612"/>
              <a:ext cx="495649" cy="461665"/>
            </a:xfrm>
            <a:prstGeom prst="rect">
              <a:avLst/>
            </a:prstGeom>
            <a:noFill/>
          </p:spPr>
          <p:txBody>
            <a:bodyPr wrap="none" rtlCol="0">
              <a:spAutoFit/>
            </a:bodyPr>
            <a:lstStyle/>
            <a:p>
              <a:r>
                <a:rPr lang="en-US" sz="2400">
                  <a:solidFill>
                    <a:srgbClr val="FF0000"/>
                  </a:solidFill>
                </a:rPr>
                <a:t>20</a:t>
              </a:r>
            </a:p>
          </p:txBody>
        </p:sp>
        <p:sp>
          <p:nvSpPr>
            <p:cNvPr id="36" name="TextBox 35"/>
            <p:cNvSpPr txBox="1"/>
            <p:nvPr/>
          </p:nvSpPr>
          <p:spPr>
            <a:xfrm>
              <a:off x="2183424" y="4381420"/>
              <a:ext cx="495649" cy="461665"/>
            </a:xfrm>
            <a:prstGeom prst="rect">
              <a:avLst/>
            </a:prstGeom>
            <a:noFill/>
          </p:spPr>
          <p:txBody>
            <a:bodyPr wrap="none" rtlCol="0">
              <a:spAutoFit/>
            </a:bodyPr>
            <a:lstStyle/>
            <a:p>
              <a:r>
                <a:rPr lang="en-US" sz="2400">
                  <a:solidFill>
                    <a:srgbClr val="FF0000"/>
                  </a:solidFill>
                </a:rPr>
                <a:t>20</a:t>
              </a:r>
            </a:p>
          </p:txBody>
        </p:sp>
        <p:cxnSp>
          <p:nvCxnSpPr>
            <p:cNvPr id="82" name="Straight Arrow Connector 81"/>
            <p:cNvCxnSpPr>
              <a:stCxn id="24" idx="6"/>
              <a:endCxn id="58" idx="2"/>
            </p:cNvCxnSpPr>
            <p:nvPr/>
          </p:nvCxnSpPr>
          <p:spPr bwMode="auto">
            <a:xfrm>
              <a:off x="1842759" y="2424499"/>
              <a:ext cx="2212452" cy="2670916"/>
            </a:xfrm>
            <a:prstGeom prst="straightConnector1">
              <a:avLst/>
            </a:prstGeom>
            <a:solidFill>
              <a:schemeClr val="accent1"/>
            </a:solidFill>
            <a:ln w="25400" cap="flat" cmpd="sng" algn="ctr">
              <a:solidFill>
                <a:srgbClr val="00B0F0"/>
              </a:solidFill>
              <a:prstDash val="solid"/>
              <a:round/>
              <a:headEnd type="none" w="med" len="med"/>
              <a:tailEnd type="triangle"/>
            </a:ln>
            <a:effectLst/>
          </p:spPr>
        </p:cxnSp>
        <p:cxnSp>
          <p:nvCxnSpPr>
            <p:cNvPr id="83" name="Straight Arrow Connector 82"/>
            <p:cNvCxnSpPr>
              <a:stCxn id="26" idx="6"/>
              <a:endCxn id="58" idx="2"/>
            </p:cNvCxnSpPr>
            <p:nvPr/>
          </p:nvCxnSpPr>
          <p:spPr bwMode="auto">
            <a:xfrm>
              <a:off x="1834748" y="3720211"/>
              <a:ext cx="2220463" cy="1375204"/>
            </a:xfrm>
            <a:prstGeom prst="straightConnector1">
              <a:avLst/>
            </a:prstGeom>
            <a:solidFill>
              <a:schemeClr val="accent1"/>
            </a:solidFill>
            <a:ln w="25400" cap="flat" cmpd="sng" algn="ctr">
              <a:solidFill>
                <a:srgbClr val="00B0F0"/>
              </a:solidFill>
              <a:prstDash val="solid"/>
              <a:round/>
              <a:headEnd type="none" w="med" len="med"/>
              <a:tailEnd type="triangle"/>
            </a:ln>
            <a:effectLst/>
          </p:spPr>
        </p:cxnSp>
        <p:cxnSp>
          <p:nvCxnSpPr>
            <p:cNvPr id="86" name="Straight Arrow Connector 85"/>
            <p:cNvCxnSpPr>
              <a:stCxn id="29" idx="3"/>
              <a:endCxn id="22" idx="1"/>
            </p:cNvCxnSpPr>
            <p:nvPr/>
          </p:nvCxnSpPr>
          <p:spPr bwMode="auto">
            <a:xfrm flipV="1">
              <a:off x="1861082" y="5108849"/>
              <a:ext cx="2154470" cy="39085"/>
            </a:xfrm>
            <a:prstGeom prst="straightConnector1">
              <a:avLst/>
            </a:prstGeom>
            <a:solidFill>
              <a:schemeClr val="accent1"/>
            </a:solidFill>
            <a:ln w="25400" cap="flat" cmpd="sng" algn="ctr">
              <a:solidFill>
                <a:srgbClr val="00B0F0"/>
              </a:solidFill>
              <a:prstDash val="solid"/>
              <a:round/>
              <a:headEnd type="none" w="med" len="med"/>
              <a:tailEnd type="triangle"/>
            </a:ln>
            <a:effectLst/>
          </p:spPr>
        </p:cxnSp>
        <p:sp>
          <p:nvSpPr>
            <p:cNvPr id="89" name="TextBox 88"/>
            <p:cNvSpPr txBox="1"/>
            <p:nvPr/>
          </p:nvSpPr>
          <p:spPr>
            <a:xfrm>
              <a:off x="2389034" y="2935206"/>
              <a:ext cx="495649" cy="461665"/>
            </a:xfrm>
            <a:prstGeom prst="rect">
              <a:avLst/>
            </a:prstGeom>
            <a:noFill/>
          </p:spPr>
          <p:txBody>
            <a:bodyPr wrap="none" rtlCol="0">
              <a:spAutoFit/>
            </a:bodyPr>
            <a:lstStyle/>
            <a:p>
              <a:r>
                <a:rPr lang="en-US" sz="2400">
                  <a:solidFill>
                    <a:srgbClr val="00B0F0"/>
                  </a:solidFill>
                </a:rPr>
                <a:t>10</a:t>
              </a:r>
            </a:p>
          </p:txBody>
        </p:sp>
        <p:sp>
          <p:nvSpPr>
            <p:cNvPr id="90" name="TextBox 89"/>
            <p:cNvSpPr txBox="1"/>
            <p:nvPr/>
          </p:nvSpPr>
          <p:spPr>
            <a:xfrm>
              <a:off x="2397308" y="3837750"/>
              <a:ext cx="590226" cy="461665"/>
            </a:xfrm>
            <a:prstGeom prst="rect">
              <a:avLst/>
            </a:prstGeom>
            <a:noFill/>
          </p:spPr>
          <p:txBody>
            <a:bodyPr wrap="none" rtlCol="0">
              <a:spAutoFit/>
            </a:bodyPr>
            <a:lstStyle/>
            <a:p>
              <a:r>
                <a:rPr lang="en-US" sz="2400">
                  <a:solidFill>
                    <a:srgbClr val="00B0F0"/>
                  </a:solidFill>
                </a:rPr>
                <a:t>-20</a:t>
              </a:r>
            </a:p>
          </p:txBody>
        </p:sp>
        <p:sp>
          <p:nvSpPr>
            <p:cNvPr id="91" name="TextBox 90"/>
            <p:cNvSpPr txBox="1"/>
            <p:nvPr/>
          </p:nvSpPr>
          <p:spPr>
            <a:xfrm>
              <a:off x="2539645" y="4772772"/>
              <a:ext cx="590226" cy="461665"/>
            </a:xfrm>
            <a:prstGeom prst="rect">
              <a:avLst/>
            </a:prstGeom>
            <a:noFill/>
          </p:spPr>
          <p:txBody>
            <a:bodyPr wrap="none" rtlCol="0">
              <a:spAutoFit/>
            </a:bodyPr>
            <a:lstStyle/>
            <a:p>
              <a:r>
                <a:rPr lang="en-US" sz="2400">
                  <a:solidFill>
                    <a:srgbClr val="00B0F0"/>
                  </a:solidFill>
                </a:rPr>
                <a:t>-20</a:t>
              </a:r>
            </a:p>
          </p:txBody>
        </p:sp>
      </p:grpSp>
    </p:spTree>
    <p:extLst>
      <p:ext uri="{BB962C8B-B14F-4D97-AF65-F5344CB8AC3E}">
        <p14:creationId xmlns:p14="http://schemas.microsoft.com/office/powerpoint/2010/main" val="39598482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CD34EB-56F1-4C4A-8D38-531677D43497}"/>
              </a:ext>
            </a:extLst>
          </p:cNvPr>
          <p:cNvSpPr>
            <a:spLocks noGrp="1"/>
          </p:cNvSpPr>
          <p:nvPr>
            <p:ph type="title"/>
          </p:nvPr>
        </p:nvSpPr>
        <p:spPr/>
        <p:txBody>
          <a:bodyPr>
            <a:normAutofit/>
          </a:bodyPr>
          <a:lstStyle/>
          <a:p>
            <a:pPr algn="l"/>
            <a:r>
              <a:rPr lang="en-US" b="0" i="0" dirty="0">
                <a:solidFill>
                  <a:srgbClr val="000000"/>
                </a:solidFill>
                <a:effectLst/>
                <a:latin typeface="Ubuntu"/>
              </a:rPr>
              <a:t>Artificial Neuron</a:t>
            </a:r>
          </a:p>
        </p:txBody>
      </p:sp>
      <p:pic>
        <p:nvPicPr>
          <p:cNvPr id="8" name="Picture 7">
            <a:extLst>
              <a:ext uri="{FF2B5EF4-FFF2-40B4-BE49-F238E27FC236}">
                <a16:creationId xmlns:a16="http://schemas.microsoft.com/office/drawing/2014/main" id="{A8BDAC96-65E2-4A7E-BAE2-72459B5B5F12}"/>
              </a:ext>
            </a:extLst>
          </p:cNvPr>
          <p:cNvPicPr>
            <a:picLocks noChangeAspect="1"/>
          </p:cNvPicPr>
          <p:nvPr/>
        </p:nvPicPr>
        <p:blipFill>
          <a:blip r:embed="rId3"/>
          <a:stretch>
            <a:fillRect/>
          </a:stretch>
        </p:blipFill>
        <p:spPr>
          <a:xfrm>
            <a:off x="3724257" y="1890704"/>
            <a:ext cx="4743485" cy="2162191"/>
          </a:xfrm>
          <a:prstGeom prst="rect">
            <a:avLst/>
          </a:prstGeom>
        </p:spPr>
      </p:pic>
    </p:spTree>
    <p:extLst>
      <p:ext uri="{BB962C8B-B14F-4D97-AF65-F5344CB8AC3E}">
        <p14:creationId xmlns:p14="http://schemas.microsoft.com/office/powerpoint/2010/main" val="3975314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CD34EB-56F1-4C4A-8D38-531677D43497}"/>
              </a:ext>
            </a:extLst>
          </p:cNvPr>
          <p:cNvSpPr>
            <a:spLocks noGrp="1"/>
          </p:cNvSpPr>
          <p:nvPr>
            <p:ph type="title"/>
          </p:nvPr>
        </p:nvSpPr>
        <p:spPr/>
        <p:txBody>
          <a:bodyPr>
            <a:normAutofit/>
          </a:bodyPr>
          <a:lstStyle/>
          <a:p>
            <a:pPr algn="l"/>
            <a:r>
              <a:rPr lang="en-US" b="0" i="0" dirty="0">
                <a:solidFill>
                  <a:srgbClr val="000000"/>
                </a:solidFill>
                <a:effectLst/>
                <a:latin typeface="Ubuntu"/>
              </a:rPr>
              <a:t>Artificial Neuron</a:t>
            </a:r>
          </a:p>
        </p:txBody>
      </p:sp>
      <p:pic>
        <p:nvPicPr>
          <p:cNvPr id="8" name="Picture 7">
            <a:extLst>
              <a:ext uri="{FF2B5EF4-FFF2-40B4-BE49-F238E27FC236}">
                <a16:creationId xmlns:a16="http://schemas.microsoft.com/office/drawing/2014/main" id="{A8BDAC96-65E2-4A7E-BAE2-72459B5B5F12}"/>
              </a:ext>
            </a:extLst>
          </p:cNvPr>
          <p:cNvPicPr>
            <a:picLocks noChangeAspect="1"/>
          </p:cNvPicPr>
          <p:nvPr/>
        </p:nvPicPr>
        <p:blipFill>
          <a:blip r:embed="rId3"/>
          <a:stretch>
            <a:fillRect/>
          </a:stretch>
        </p:blipFill>
        <p:spPr>
          <a:xfrm>
            <a:off x="3724257" y="1890704"/>
            <a:ext cx="4743485" cy="2162191"/>
          </a:xfrm>
          <a:prstGeom prst="rect">
            <a:avLst/>
          </a:prstGeom>
        </p:spPr>
      </p:pic>
      <p:pic>
        <p:nvPicPr>
          <p:cNvPr id="6" name="Picture 5">
            <a:extLst>
              <a:ext uri="{FF2B5EF4-FFF2-40B4-BE49-F238E27FC236}">
                <a16:creationId xmlns:a16="http://schemas.microsoft.com/office/drawing/2014/main" id="{AF8D5C6A-EF34-47DC-B563-2C36BE67EE5B}"/>
              </a:ext>
            </a:extLst>
          </p:cNvPr>
          <p:cNvPicPr>
            <a:picLocks noChangeAspect="1"/>
          </p:cNvPicPr>
          <p:nvPr/>
        </p:nvPicPr>
        <p:blipFill>
          <a:blip r:embed="rId4"/>
          <a:stretch>
            <a:fillRect/>
          </a:stretch>
        </p:blipFill>
        <p:spPr>
          <a:xfrm>
            <a:off x="2800326" y="1604949"/>
            <a:ext cx="6591348" cy="3648102"/>
          </a:xfrm>
          <a:prstGeom prst="rect">
            <a:avLst/>
          </a:prstGeom>
        </p:spPr>
      </p:pic>
    </p:spTree>
    <p:extLst>
      <p:ext uri="{BB962C8B-B14F-4D97-AF65-F5344CB8AC3E}">
        <p14:creationId xmlns:p14="http://schemas.microsoft.com/office/powerpoint/2010/main" val="41466423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CD34EB-56F1-4C4A-8D38-531677D43497}"/>
              </a:ext>
            </a:extLst>
          </p:cNvPr>
          <p:cNvSpPr>
            <a:spLocks noGrp="1"/>
          </p:cNvSpPr>
          <p:nvPr>
            <p:ph type="title"/>
          </p:nvPr>
        </p:nvSpPr>
        <p:spPr/>
        <p:txBody>
          <a:bodyPr>
            <a:normAutofit/>
          </a:bodyPr>
          <a:lstStyle/>
          <a:p>
            <a:pPr algn="l"/>
            <a:r>
              <a:rPr lang="en-US" b="0" i="0" dirty="0">
                <a:solidFill>
                  <a:srgbClr val="000000"/>
                </a:solidFill>
                <a:effectLst/>
                <a:latin typeface="Ubuntu"/>
              </a:rPr>
              <a:t>Layer of Neurons</a:t>
            </a:r>
          </a:p>
        </p:txBody>
      </p:sp>
      <p:pic>
        <p:nvPicPr>
          <p:cNvPr id="8" name="Picture 7">
            <a:extLst>
              <a:ext uri="{FF2B5EF4-FFF2-40B4-BE49-F238E27FC236}">
                <a16:creationId xmlns:a16="http://schemas.microsoft.com/office/drawing/2014/main" id="{34C0C7CD-FEBD-463D-8B2C-93608EFE577F}"/>
              </a:ext>
            </a:extLst>
          </p:cNvPr>
          <p:cNvPicPr>
            <a:picLocks noChangeAspect="1"/>
          </p:cNvPicPr>
          <p:nvPr/>
        </p:nvPicPr>
        <p:blipFill>
          <a:blip r:embed="rId3"/>
          <a:stretch>
            <a:fillRect/>
          </a:stretch>
        </p:blipFill>
        <p:spPr>
          <a:xfrm>
            <a:off x="3395643" y="1191167"/>
            <a:ext cx="5400714" cy="3114698"/>
          </a:xfrm>
          <a:prstGeom prst="rect">
            <a:avLst/>
          </a:prstGeom>
        </p:spPr>
      </p:pic>
    </p:spTree>
    <p:extLst>
      <p:ext uri="{BB962C8B-B14F-4D97-AF65-F5344CB8AC3E}">
        <p14:creationId xmlns:p14="http://schemas.microsoft.com/office/powerpoint/2010/main" val="34012908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CD34EB-56F1-4C4A-8D38-531677D43497}"/>
              </a:ext>
            </a:extLst>
          </p:cNvPr>
          <p:cNvSpPr>
            <a:spLocks noGrp="1"/>
          </p:cNvSpPr>
          <p:nvPr>
            <p:ph type="title"/>
          </p:nvPr>
        </p:nvSpPr>
        <p:spPr/>
        <p:txBody>
          <a:bodyPr>
            <a:normAutofit/>
          </a:bodyPr>
          <a:lstStyle/>
          <a:p>
            <a:pPr algn="l"/>
            <a:r>
              <a:rPr lang="en-US" b="0" i="0" dirty="0">
                <a:solidFill>
                  <a:srgbClr val="000000"/>
                </a:solidFill>
                <a:effectLst/>
                <a:latin typeface="Ubuntu"/>
              </a:rPr>
              <a:t>Layer of Neurons</a:t>
            </a:r>
          </a:p>
        </p:txBody>
      </p:sp>
      <p:pic>
        <p:nvPicPr>
          <p:cNvPr id="8" name="Picture 7">
            <a:extLst>
              <a:ext uri="{FF2B5EF4-FFF2-40B4-BE49-F238E27FC236}">
                <a16:creationId xmlns:a16="http://schemas.microsoft.com/office/drawing/2014/main" id="{34C0C7CD-FEBD-463D-8B2C-93608EFE577F}"/>
              </a:ext>
            </a:extLst>
          </p:cNvPr>
          <p:cNvPicPr>
            <a:picLocks noChangeAspect="1"/>
          </p:cNvPicPr>
          <p:nvPr/>
        </p:nvPicPr>
        <p:blipFill>
          <a:blip r:embed="rId3"/>
          <a:stretch>
            <a:fillRect/>
          </a:stretch>
        </p:blipFill>
        <p:spPr>
          <a:xfrm>
            <a:off x="3395643" y="1191167"/>
            <a:ext cx="5400714" cy="3114698"/>
          </a:xfrm>
          <a:prstGeom prst="rect">
            <a:avLst/>
          </a:prstGeom>
        </p:spPr>
      </p:pic>
      <p:pic>
        <p:nvPicPr>
          <p:cNvPr id="10" name="Picture 9">
            <a:extLst>
              <a:ext uri="{FF2B5EF4-FFF2-40B4-BE49-F238E27FC236}">
                <a16:creationId xmlns:a16="http://schemas.microsoft.com/office/drawing/2014/main" id="{BFE1D84C-E12B-42DB-9F81-2F41577E72AF}"/>
              </a:ext>
            </a:extLst>
          </p:cNvPr>
          <p:cNvPicPr>
            <a:picLocks noChangeAspect="1"/>
          </p:cNvPicPr>
          <p:nvPr/>
        </p:nvPicPr>
        <p:blipFill>
          <a:blip r:embed="rId4"/>
          <a:stretch>
            <a:fillRect/>
          </a:stretch>
        </p:blipFill>
        <p:spPr>
          <a:xfrm>
            <a:off x="1907523" y="4438311"/>
            <a:ext cx="6505623" cy="1724038"/>
          </a:xfrm>
          <a:prstGeom prst="rect">
            <a:avLst/>
          </a:prstGeom>
        </p:spPr>
      </p:pic>
    </p:spTree>
    <p:extLst>
      <p:ext uri="{BB962C8B-B14F-4D97-AF65-F5344CB8AC3E}">
        <p14:creationId xmlns:p14="http://schemas.microsoft.com/office/powerpoint/2010/main" val="251276535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264B93C-B310-4681-9213-796A84C868B6}"/>
              </a:ext>
            </a:extLst>
          </p:cNvPr>
          <p:cNvPicPr>
            <a:picLocks noChangeAspect="1"/>
          </p:cNvPicPr>
          <p:nvPr/>
        </p:nvPicPr>
        <p:blipFill>
          <a:blip r:embed="rId3"/>
          <a:stretch>
            <a:fillRect/>
          </a:stretch>
        </p:blipFill>
        <p:spPr>
          <a:xfrm>
            <a:off x="1885919" y="971507"/>
            <a:ext cx="8420162" cy="5886493"/>
          </a:xfrm>
          <a:prstGeom prst="rect">
            <a:avLst/>
          </a:prstGeom>
        </p:spPr>
      </p:pic>
      <p:sp>
        <p:nvSpPr>
          <p:cNvPr id="2" name="Title 1">
            <a:extLst>
              <a:ext uri="{FF2B5EF4-FFF2-40B4-BE49-F238E27FC236}">
                <a16:creationId xmlns:a16="http://schemas.microsoft.com/office/drawing/2014/main" id="{5C849019-2AEC-4BAA-9F20-070725AC9899}"/>
              </a:ext>
            </a:extLst>
          </p:cNvPr>
          <p:cNvSpPr>
            <a:spLocks noGrp="1"/>
          </p:cNvSpPr>
          <p:nvPr>
            <p:ph type="title"/>
          </p:nvPr>
        </p:nvSpPr>
        <p:spPr/>
        <p:txBody>
          <a:bodyPr/>
          <a:lstStyle/>
          <a:p>
            <a:pPr algn="l"/>
            <a:r>
              <a:rPr lang="en-US" b="0" i="0" dirty="0">
                <a:solidFill>
                  <a:srgbClr val="000000"/>
                </a:solidFill>
                <a:effectLst/>
                <a:latin typeface="Ubuntu"/>
              </a:rPr>
              <a:t>One Hidden Layer Network</a:t>
            </a:r>
          </a:p>
        </p:txBody>
      </p:sp>
    </p:spTree>
    <p:extLst>
      <p:ext uri="{BB962C8B-B14F-4D97-AF65-F5344CB8AC3E}">
        <p14:creationId xmlns:p14="http://schemas.microsoft.com/office/powerpoint/2010/main" val="40881394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F3BBC3CB-8A70-427E-A244-67D74E3185E0}"/>
              </a:ext>
            </a:extLst>
          </p:cNvPr>
          <p:cNvPicPr>
            <a:picLocks noChangeAspect="1"/>
          </p:cNvPicPr>
          <p:nvPr/>
        </p:nvPicPr>
        <p:blipFill>
          <a:blip r:embed="rId3"/>
          <a:stretch>
            <a:fillRect/>
          </a:stretch>
        </p:blipFill>
        <p:spPr>
          <a:xfrm>
            <a:off x="1972307" y="877497"/>
            <a:ext cx="8534462" cy="5857918"/>
          </a:xfrm>
          <a:prstGeom prst="rect">
            <a:avLst/>
          </a:prstGeom>
        </p:spPr>
      </p:pic>
      <p:sp>
        <p:nvSpPr>
          <p:cNvPr id="2" name="Title 1">
            <a:extLst>
              <a:ext uri="{FF2B5EF4-FFF2-40B4-BE49-F238E27FC236}">
                <a16:creationId xmlns:a16="http://schemas.microsoft.com/office/drawing/2014/main" id="{5C849019-2AEC-4BAA-9F20-070725AC9899}"/>
              </a:ext>
            </a:extLst>
          </p:cNvPr>
          <p:cNvSpPr>
            <a:spLocks noGrp="1"/>
          </p:cNvSpPr>
          <p:nvPr>
            <p:ph type="title"/>
          </p:nvPr>
        </p:nvSpPr>
        <p:spPr/>
        <p:txBody>
          <a:bodyPr/>
          <a:lstStyle/>
          <a:p>
            <a:pPr algn="l"/>
            <a:r>
              <a:rPr lang="en-US" b="0" i="0" dirty="0">
                <a:solidFill>
                  <a:srgbClr val="000000"/>
                </a:solidFill>
                <a:effectLst/>
                <a:latin typeface="Ubuntu"/>
              </a:rPr>
              <a:t>One Hidden Layer Network</a:t>
            </a:r>
          </a:p>
        </p:txBody>
      </p:sp>
    </p:spTree>
    <p:extLst>
      <p:ext uri="{BB962C8B-B14F-4D97-AF65-F5344CB8AC3E}">
        <p14:creationId xmlns:p14="http://schemas.microsoft.com/office/powerpoint/2010/main" val="27694405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51E5EAD-505D-429D-B991-004A44CA4298}"/>
              </a:ext>
            </a:extLst>
          </p:cNvPr>
          <p:cNvPicPr>
            <a:picLocks noChangeAspect="1"/>
          </p:cNvPicPr>
          <p:nvPr/>
        </p:nvPicPr>
        <p:blipFill>
          <a:blip r:embed="rId3"/>
          <a:stretch>
            <a:fillRect/>
          </a:stretch>
        </p:blipFill>
        <p:spPr>
          <a:xfrm>
            <a:off x="1916708" y="1066758"/>
            <a:ext cx="8401111" cy="5791242"/>
          </a:xfrm>
          <a:prstGeom prst="rect">
            <a:avLst/>
          </a:prstGeom>
        </p:spPr>
      </p:pic>
      <p:sp>
        <p:nvSpPr>
          <p:cNvPr id="2" name="Title 1">
            <a:extLst>
              <a:ext uri="{FF2B5EF4-FFF2-40B4-BE49-F238E27FC236}">
                <a16:creationId xmlns:a16="http://schemas.microsoft.com/office/drawing/2014/main" id="{5C849019-2AEC-4BAA-9F20-070725AC9899}"/>
              </a:ext>
            </a:extLst>
          </p:cNvPr>
          <p:cNvSpPr>
            <a:spLocks noGrp="1"/>
          </p:cNvSpPr>
          <p:nvPr>
            <p:ph type="title"/>
          </p:nvPr>
        </p:nvSpPr>
        <p:spPr/>
        <p:txBody>
          <a:bodyPr/>
          <a:lstStyle/>
          <a:p>
            <a:pPr algn="l"/>
            <a:r>
              <a:rPr lang="en-US" b="0" i="0" dirty="0">
                <a:solidFill>
                  <a:srgbClr val="000000"/>
                </a:solidFill>
                <a:effectLst/>
                <a:latin typeface="Ubuntu"/>
              </a:rPr>
              <a:t>One Hidden Layer Network</a:t>
            </a:r>
          </a:p>
        </p:txBody>
      </p:sp>
    </p:spTree>
    <p:extLst>
      <p:ext uri="{BB962C8B-B14F-4D97-AF65-F5344CB8AC3E}">
        <p14:creationId xmlns:p14="http://schemas.microsoft.com/office/powerpoint/2010/main" val="174046107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4D8408A-CB83-479F-A421-F64F4630FE86}"/>
              </a:ext>
            </a:extLst>
          </p:cNvPr>
          <p:cNvPicPr>
            <a:picLocks noChangeAspect="1"/>
          </p:cNvPicPr>
          <p:nvPr/>
        </p:nvPicPr>
        <p:blipFill>
          <a:blip r:embed="rId3"/>
          <a:stretch>
            <a:fillRect/>
          </a:stretch>
        </p:blipFill>
        <p:spPr>
          <a:xfrm>
            <a:off x="1944068" y="1038537"/>
            <a:ext cx="8505887" cy="5724567"/>
          </a:xfrm>
          <a:prstGeom prst="rect">
            <a:avLst/>
          </a:prstGeom>
        </p:spPr>
      </p:pic>
      <p:sp>
        <p:nvSpPr>
          <p:cNvPr id="2" name="Title 1">
            <a:extLst>
              <a:ext uri="{FF2B5EF4-FFF2-40B4-BE49-F238E27FC236}">
                <a16:creationId xmlns:a16="http://schemas.microsoft.com/office/drawing/2014/main" id="{5C849019-2AEC-4BAA-9F20-070725AC9899}"/>
              </a:ext>
            </a:extLst>
          </p:cNvPr>
          <p:cNvSpPr>
            <a:spLocks noGrp="1"/>
          </p:cNvSpPr>
          <p:nvPr>
            <p:ph type="title"/>
          </p:nvPr>
        </p:nvSpPr>
        <p:spPr/>
        <p:txBody>
          <a:bodyPr/>
          <a:lstStyle/>
          <a:p>
            <a:pPr algn="l"/>
            <a:r>
              <a:rPr lang="en-US" b="0" i="0" dirty="0">
                <a:solidFill>
                  <a:srgbClr val="000000"/>
                </a:solidFill>
                <a:effectLst/>
                <a:latin typeface="Ubuntu"/>
              </a:rPr>
              <a:t>One Hidden Layer Network</a:t>
            </a:r>
          </a:p>
        </p:txBody>
      </p:sp>
    </p:spTree>
    <p:extLst>
      <p:ext uri="{BB962C8B-B14F-4D97-AF65-F5344CB8AC3E}">
        <p14:creationId xmlns:p14="http://schemas.microsoft.com/office/powerpoint/2010/main" val="8425257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r>
              <a:rPr lang="en-US"/>
              <a:t>Introduction</a:t>
            </a:r>
            <a:endParaRPr lang="en-US" sz="2800"/>
          </a:p>
        </p:txBody>
      </p:sp>
      <p:sp>
        <p:nvSpPr>
          <p:cNvPr id="14339" name="Rectangle 5"/>
          <p:cNvSpPr>
            <a:spLocks noChangeArrowheads="1"/>
          </p:cNvSpPr>
          <p:nvPr/>
        </p:nvSpPr>
        <p:spPr bwMode="auto">
          <a:xfrm>
            <a:off x="2032000" y="1371600"/>
            <a:ext cx="8153400" cy="4267200"/>
          </a:xfrm>
          <a:prstGeom prst="rect">
            <a:avLst/>
          </a:prstGeom>
          <a:noFill/>
          <a:ln w="12700">
            <a:noFill/>
            <a:miter lim="800000"/>
            <a:headEnd/>
            <a:tailEnd/>
          </a:ln>
        </p:spPr>
        <p:txBody>
          <a:bodyPr lIns="90488" tIns="44450" rIns="90488" bIns="44450"/>
          <a:lstStyle/>
          <a:p>
            <a:pPr marL="292100" indent="-292100">
              <a:spcAft>
                <a:spcPts val="1600"/>
              </a:spcAft>
              <a:buClr>
                <a:srgbClr val="0C7B9C"/>
              </a:buClr>
              <a:buSzPct val="75000"/>
              <a:buFont typeface="Monotype Sorts" pitchFamily="2" charset="2"/>
              <a:buChar char="l"/>
            </a:pPr>
            <a:r>
              <a:rPr lang="en-US" sz="2400" dirty="0"/>
              <a:t>Neuroscience studies how networks of neurons produce intellectual behavior, cognition, emotion and physiological responses</a:t>
            </a:r>
          </a:p>
          <a:p>
            <a:pPr marL="292100" indent="-292100">
              <a:spcAft>
                <a:spcPts val="1600"/>
              </a:spcAft>
              <a:buClr>
                <a:srgbClr val="0C7B9C"/>
              </a:buClr>
              <a:buSzPct val="75000"/>
              <a:buFont typeface="Monotype Sorts" pitchFamily="2" charset="2"/>
              <a:buChar char="l"/>
            </a:pPr>
            <a:r>
              <a:rPr lang="en-US" sz="2400" dirty="0"/>
              <a:t>Computer science studies how to simulate the functions that biological neural network has</a:t>
            </a:r>
          </a:p>
          <a:p>
            <a:pPr marL="800100" lvl="1" indent="-342900">
              <a:spcBef>
                <a:spcPct val="10000"/>
              </a:spcBef>
              <a:spcAft>
                <a:spcPts val="400"/>
              </a:spcAft>
              <a:buClr>
                <a:srgbClr val="0C7B9C"/>
              </a:buClr>
              <a:buSzPct val="100000"/>
              <a:buFont typeface="Arial" charset="0"/>
              <a:buChar char="–"/>
            </a:pPr>
            <a:r>
              <a:rPr lang="en-US" sz="2400" dirty="0"/>
              <a:t>Artificial neural networks simulate the </a:t>
            </a:r>
            <a:r>
              <a:rPr lang="en-US" sz="2400" dirty="0">
                <a:solidFill>
                  <a:srgbClr val="0070C0"/>
                </a:solidFill>
              </a:rPr>
              <a:t>connectivity</a:t>
            </a:r>
            <a:r>
              <a:rPr lang="en-US" sz="2400" dirty="0"/>
              <a:t> in the neural system, the way it </a:t>
            </a:r>
            <a:r>
              <a:rPr lang="en-US" sz="2400" dirty="0">
                <a:solidFill>
                  <a:srgbClr val="0070C0"/>
                </a:solidFill>
              </a:rPr>
              <a:t>passes through signal</a:t>
            </a:r>
            <a:r>
              <a:rPr lang="en-US" sz="2400" dirty="0"/>
              <a:t>, and mimic the </a:t>
            </a:r>
            <a:r>
              <a:rPr lang="en-US" sz="2400" dirty="0">
                <a:solidFill>
                  <a:srgbClr val="0070C0"/>
                </a:solidFill>
              </a:rPr>
              <a:t>massively parallel operations</a:t>
            </a:r>
            <a:r>
              <a:rPr lang="en-US" sz="2400" i="1" dirty="0">
                <a:solidFill>
                  <a:srgbClr val="0070C0"/>
                </a:solidFill>
              </a:rPr>
              <a:t> </a:t>
            </a:r>
            <a:r>
              <a:rPr lang="en-US" sz="2400" dirty="0"/>
              <a:t>of the human brain</a:t>
            </a:r>
          </a:p>
          <a:p>
            <a:pPr marL="800100" lvl="1" indent="-342900">
              <a:lnSpc>
                <a:spcPct val="80000"/>
              </a:lnSpc>
              <a:spcBef>
                <a:spcPct val="10000"/>
              </a:spcBef>
              <a:spcAft>
                <a:spcPts val="400"/>
              </a:spcAft>
              <a:buClr>
                <a:srgbClr val="0C7B9C"/>
              </a:buClr>
              <a:buSzPct val="100000"/>
              <a:buFont typeface="Arial" charset="0"/>
              <a:buChar char="–"/>
            </a:pPr>
            <a:endParaRPr lang="en-US" sz="2800" dirty="0"/>
          </a:p>
          <a:p>
            <a:pPr marL="292100" indent="-292100">
              <a:spcBef>
                <a:spcPct val="10000"/>
              </a:spcBef>
              <a:spcAft>
                <a:spcPts val="400"/>
              </a:spcAft>
              <a:buClr>
                <a:srgbClr val="0C7B9C"/>
              </a:buClr>
              <a:buSzPct val="75000"/>
              <a:buFont typeface="Monotype Sorts" pitchFamily="2" charset="2"/>
              <a:buChar char="l"/>
            </a:pPr>
            <a:endParaRPr lang="en-US" sz="2800" dirty="0"/>
          </a:p>
        </p:txBody>
      </p:sp>
    </p:spTree>
    <p:extLst>
      <p:ext uri="{BB962C8B-B14F-4D97-AF65-F5344CB8AC3E}">
        <p14:creationId xmlns:p14="http://schemas.microsoft.com/office/powerpoint/2010/main" val="93930631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F667E94-9F1B-4624-B69B-14C8777BC98E}"/>
              </a:ext>
            </a:extLst>
          </p:cNvPr>
          <p:cNvPicPr>
            <a:picLocks noChangeAspect="1"/>
          </p:cNvPicPr>
          <p:nvPr/>
        </p:nvPicPr>
        <p:blipFill>
          <a:blip r:embed="rId3"/>
          <a:stretch>
            <a:fillRect/>
          </a:stretch>
        </p:blipFill>
        <p:spPr>
          <a:xfrm>
            <a:off x="1714803" y="812902"/>
            <a:ext cx="8677338" cy="6076994"/>
          </a:xfrm>
          <a:prstGeom prst="rect">
            <a:avLst/>
          </a:prstGeom>
        </p:spPr>
      </p:pic>
      <p:sp>
        <p:nvSpPr>
          <p:cNvPr id="2" name="Title 1">
            <a:extLst>
              <a:ext uri="{FF2B5EF4-FFF2-40B4-BE49-F238E27FC236}">
                <a16:creationId xmlns:a16="http://schemas.microsoft.com/office/drawing/2014/main" id="{5C849019-2AEC-4BAA-9F20-070725AC9899}"/>
              </a:ext>
            </a:extLst>
          </p:cNvPr>
          <p:cNvSpPr>
            <a:spLocks noGrp="1"/>
          </p:cNvSpPr>
          <p:nvPr>
            <p:ph type="title"/>
          </p:nvPr>
        </p:nvSpPr>
        <p:spPr/>
        <p:txBody>
          <a:bodyPr/>
          <a:lstStyle/>
          <a:p>
            <a:pPr algn="l"/>
            <a:r>
              <a:rPr lang="en-US" b="0" i="0" dirty="0">
                <a:solidFill>
                  <a:srgbClr val="000000"/>
                </a:solidFill>
                <a:effectLst/>
                <a:latin typeface="Ubuntu"/>
              </a:rPr>
              <a:t>One Hidden Layer Network</a:t>
            </a:r>
          </a:p>
        </p:txBody>
      </p:sp>
    </p:spTree>
    <p:extLst>
      <p:ext uri="{BB962C8B-B14F-4D97-AF65-F5344CB8AC3E}">
        <p14:creationId xmlns:p14="http://schemas.microsoft.com/office/powerpoint/2010/main" val="31403063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A9CC4DD-AC76-4BA9-9C5B-8E721A324622}"/>
              </a:ext>
            </a:extLst>
          </p:cNvPr>
          <p:cNvPicPr>
            <a:picLocks noChangeAspect="1"/>
          </p:cNvPicPr>
          <p:nvPr/>
        </p:nvPicPr>
        <p:blipFill>
          <a:blip r:embed="rId3"/>
          <a:stretch>
            <a:fillRect/>
          </a:stretch>
        </p:blipFill>
        <p:spPr>
          <a:xfrm>
            <a:off x="1733518" y="966214"/>
            <a:ext cx="8724964" cy="5372139"/>
          </a:xfrm>
          <a:prstGeom prst="rect">
            <a:avLst/>
          </a:prstGeom>
        </p:spPr>
      </p:pic>
      <p:sp>
        <p:nvSpPr>
          <p:cNvPr id="2" name="Title 1">
            <a:extLst>
              <a:ext uri="{FF2B5EF4-FFF2-40B4-BE49-F238E27FC236}">
                <a16:creationId xmlns:a16="http://schemas.microsoft.com/office/drawing/2014/main" id="{5C849019-2AEC-4BAA-9F20-070725AC9899}"/>
              </a:ext>
            </a:extLst>
          </p:cNvPr>
          <p:cNvSpPr>
            <a:spLocks noGrp="1"/>
          </p:cNvSpPr>
          <p:nvPr>
            <p:ph type="title"/>
          </p:nvPr>
        </p:nvSpPr>
        <p:spPr/>
        <p:txBody>
          <a:bodyPr/>
          <a:lstStyle/>
          <a:p>
            <a:pPr algn="l"/>
            <a:r>
              <a:rPr lang="en-US" b="0" i="0" dirty="0">
                <a:solidFill>
                  <a:srgbClr val="000000"/>
                </a:solidFill>
                <a:effectLst/>
                <a:latin typeface="Ubuntu"/>
              </a:rPr>
              <a:t>One Hidden Layer Network</a:t>
            </a:r>
          </a:p>
        </p:txBody>
      </p:sp>
    </p:spTree>
    <p:extLst>
      <p:ext uri="{BB962C8B-B14F-4D97-AF65-F5344CB8AC3E}">
        <p14:creationId xmlns:p14="http://schemas.microsoft.com/office/powerpoint/2010/main" val="157312686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849019-2AEC-4BAA-9F20-070725AC9899}"/>
              </a:ext>
            </a:extLst>
          </p:cNvPr>
          <p:cNvSpPr>
            <a:spLocks noGrp="1"/>
          </p:cNvSpPr>
          <p:nvPr>
            <p:ph type="title"/>
          </p:nvPr>
        </p:nvSpPr>
        <p:spPr/>
        <p:txBody>
          <a:bodyPr/>
          <a:lstStyle/>
          <a:p>
            <a:pPr algn="l"/>
            <a:r>
              <a:rPr lang="en-US" b="0" i="0" dirty="0">
                <a:solidFill>
                  <a:srgbClr val="000000"/>
                </a:solidFill>
                <a:effectLst/>
                <a:latin typeface="Ubuntu"/>
              </a:rPr>
              <a:t>Element-wise activation functions</a:t>
            </a:r>
          </a:p>
        </p:txBody>
      </p:sp>
      <p:sp>
        <p:nvSpPr>
          <p:cNvPr id="7" name="TextBox 6">
            <a:extLst>
              <a:ext uri="{FF2B5EF4-FFF2-40B4-BE49-F238E27FC236}">
                <a16:creationId xmlns:a16="http://schemas.microsoft.com/office/drawing/2014/main" id="{85354CA6-9993-4F70-A564-C25217D8C7D9}"/>
              </a:ext>
            </a:extLst>
          </p:cNvPr>
          <p:cNvSpPr txBox="1"/>
          <p:nvPr/>
        </p:nvSpPr>
        <p:spPr>
          <a:xfrm>
            <a:off x="2228851" y="5301457"/>
            <a:ext cx="6095114" cy="646331"/>
          </a:xfrm>
          <a:prstGeom prst="rect">
            <a:avLst/>
          </a:prstGeom>
          <a:noFill/>
        </p:spPr>
        <p:txBody>
          <a:bodyPr wrap="square">
            <a:spAutoFit/>
          </a:bodyPr>
          <a:lstStyle/>
          <a:p>
            <a:pPr algn="l">
              <a:buFont typeface="Arial" panose="020B0604020202020204" pitchFamily="34" charset="0"/>
              <a:buChar char="•"/>
            </a:pPr>
            <a:r>
              <a:rPr lang="en-US" b="0" i="0" dirty="0">
                <a:solidFill>
                  <a:srgbClr val="000000"/>
                </a:solidFill>
                <a:effectLst/>
                <a:latin typeface="Ubuntu"/>
              </a:rPr>
              <a:t>blue: activation function</a:t>
            </a:r>
          </a:p>
          <a:p>
            <a:pPr algn="l">
              <a:buFont typeface="Arial" panose="020B0604020202020204" pitchFamily="34" charset="0"/>
              <a:buChar char="•"/>
            </a:pPr>
            <a:r>
              <a:rPr lang="en-US" b="0" i="0" dirty="0">
                <a:solidFill>
                  <a:srgbClr val="000000"/>
                </a:solidFill>
                <a:effectLst/>
                <a:latin typeface="Ubuntu"/>
              </a:rPr>
              <a:t>green: derivative (gradient)</a:t>
            </a:r>
          </a:p>
        </p:txBody>
      </p:sp>
      <p:pic>
        <p:nvPicPr>
          <p:cNvPr id="9" name="Picture 8">
            <a:extLst>
              <a:ext uri="{FF2B5EF4-FFF2-40B4-BE49-F238E27FC236}">
                <a16:creationId xmlns:a16="http://schemas.microsoft.com/office/drawing/2014/main" id="{7F000A47-3544-4783-A1B7-2FEDCB1CB6FA}"/>
              </a:ext>
            </a:extLst>
          </p:cNvPr>
          <p:cNvPicPr>
            <a:picLocks noChangeAspect="1"/>
          </p:cNvPicPr>
          <p:nvPr/>
        </p:nvPicPr>
        <p:blipFill>
          <a:blip r:embed="rId3"/>
          <a:stretch>
            <a:fillRect/>
          </a:stretch>
        </p:blipFill>
        <p:spPr>
          <a:xfrm>
            <a:off x="1519204" y="1847838"/>
            <a:ext cx="9153592" cy="3162323"/>
          </a:xfrm>
          <a:prstGeom prst="rect">
            <a:avLst/>
          </a:prstGeom>
        </p:spPr>
      </p:pic>
    </p:spTree>
    <p:extLst>
      <p:ext uri="{BB962C8B-B14F-4D97-AF65-F5344CB8AC3E}">
        <p14:creationId xmlns:p14="http://schemas.microsoft.com/office/powerpoint/2010/main" val="399069401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6" name="Rectangle 2"/>
          <p:cNvSpPr>
            <a:spLocks noGrp="1" noChangeArrowheads="1"/>
          </p:cNvSpPr>
          <p:nvPr>
            <p:ph type="title"/>
          </p:nvPr>
        </p:nvSpPr>
        <p:spPr/>
        <p:txBody>
          <a:bodyPr>
            <a:normAutofit fontScale="90000"/>
          </a:bodyPr>
          <a:lstStyle/>
          <a:p>
            <a:r>
              <a:rPr lang="en-US"/>
              <a:t>Network Training</a:t>
            </a:r>
            <a:endParaRPr lang="en-US" altLang="en-US"/>
          </a:p>
        </p:txBody>
      </p:sp>
      <mc:AlternateContent xmlns:mc="http://schemas.openxmlformats.org/markup-compatibility/2006" xmlns:a14="http://schemas.microsoft.com/office/drawing/2010/main">
        <mc:Choice Requires="a14">
          <p:sp>
            <p:nvSpPr>
              <p:cNvPr id="3077" name="Rectangle 3"/>
              <p:cNvSpPr>
                <a:spLocks noGrp="1" noChangeArrowheads="1"/>
              </p:cNvSpPr>
              <p:nvPr>
                <p:ph type="body" sz="half" idx="1"/>
              </p:nvPr>
            </p:nvSpPr>
            <p:spPr>
              <a:xfrm>
                <a:off x="2133600" y="1143000"/>
                <a:ext cx="8047038" cy="5181600"/>
              </a:xfrm>
            </p:spPr>
            <p:txBody>
              <a:bodyPr/>
              <a:lstStyle/>
              <a:p>
                <a:pPr>
                  <a:spcBef>
                    <a:spcPts val="0"/>
                  </a:spcBef>
                  <a:spcAft>
                    <a:spcPts val="1600"/>
                  </a:spcAft>
                </a:pPr>
                <a:r>
                  <a:rPr lang="en-GB" sz="2400" dirty="0"/>
                  <a:t>A supervised neural network is a function </a:t>
                </a:r>
                <a14:m>
                  <m:oMath xmlns:m="http://schemas.openxmlformats.org/officeDocument/2006/math">
                    <m:sSub>
                      <m:sSubPr>
                        <m:ctrlPr>
                          <a:rPr lang="en-US" sz="2400" i="1">
                            <a:latin typeface="Cambria Math" panose="02040503050406030204" pitchFamily="18" charset="0"/>
                          </a:rPr>
                        </m:ctrlPr>
                      </m:sSubPr>
                      <m:e>
                        <m:r>
                          <a:rPr lang="en-US" sz="2400" b="0" i="1" smtClean="0">
                            <a:latin typeface="Cambria Math" panose="02040503050406030204" pitchFamily="18" charset="0"/>
                          </a:rPr>
                          <m:t>𝑓</m:t>
                        </m:r>
                      </m:e>
                      <m:sub>
                        <m:r>
                          <a:rPr lang="en-US" sz="2400" b="1">
                            <a:latin typeface="Cambria Math" charset="0"/>
                          </a:rPr>
                          <m:t>𝐰</m:t>
                        </m:r>
                      </m:sub>
                    </m:sSub>
                    <m:r>
                      <a:rPr lang="en-US" sz="2400" i="1">
                        <a:latin typeface="Cambria Math" charset="0"/>
                      </a:rPr>
                      <m:t>(</m:t>
                    </m:r>
                    <m:r>
                      <a:rPr lang="en-US" sz="2400" b="1" i="1">
                        <a:latin typeface="Cambria Math" charset="0"/>
                      </a:rPr>
                      <m:t>𝐱</m:t>
                    </m:r>
                    <m:r>
                      <a:rPr lang="en-US" sz="2400" i="1">
                        <a:latin typeface="Cambria Math" charset="0"/>
                      </a:rPr>
                      <m:t>)</m:t>
                    </m:r>
                  </m:oMath>
                </a14:m>
                <a:r>
                  <a:rPr lang="en-GB" sz="2400" dirty="0"/>
                  <a:t> that maps from inputs </a:t>
                </a:r>
                <a14:m>
                  <m:oMath xmlns:m="http://schemas.openxmlformats.org/officeDocument/2006/math">
                    <m:r>
                      <a:rPr lang="en-US" sz="2400" b="1">
                        <a:latin typeface="Cambria Math" panose="02040503050406030204" pitchFamily="18" charset="0"/>
                      </a:rPr>
                      <m:t>𝐱</m:t>
                    </m:r>
                  </m:oMath>
                </a14:m>
                <a:r>
                  <a:rPr lang="en-GB" sz="2400" dirty="0"/>
                  <a:t> to target </a:t>
                </a:r>
                <a14:m>
                  <m:oMath xmlns:m="http://schemas.openxmlformats.org/officeDocument/2006/math">
                    <m:r>
                      <a:rPr lang="en-US" sz="2400" i="1">
                        <a:latin typeface="Cambria Math" panose="02040503050406030204" pitchFamily="18" charset="0"/>
                      </a:rPr>
                      <m:t>𝑦</m:t>
                    </m:r>
                  </m:oMath>
                </a14:m>
                <a:endParaRPr lang="en-GB" sz="2400" dirty="0"/>
              </a:p>
              <a:p>
                <a:pPr>
                  <a:spcBef>
                    <a:spcPts val="0"/>
                  </a:spcBef>
                  <a:spcAft>
                    <a:spcPts val="1600"/>
                  </a:spcAft>
                </a:pPr>
                <a:r>
                  <a:rPr lang="en-GB" sz="2400" dirty="0"/>
                  <a:t>Usually training a NN does not involve the change of NN structures (such as how many hidden layers or how many hidden nodes)</a:t>
                </a:r>
              </a:p>
              <a:p>
                <a:pPr>
                  <a:spcBef>
                    <a:spcPts val="0"/>
                  </a:spcBef>
                  <a:spcAft>
                    <a:spcPts val="1600"/>
                  </a:spcAft>
                </a:pPr>
                <a:r>
                  <a:rPr lang="en-GB" sz="2400" dirty="0"/>
                  <a:t>Training NN refers to adjusting the values of connection weights so that </a:t>
                </a:r>
                <a14:m>
                  <m:oMath xmlns:m="http://schemas.openxmlformats.org/officeDocument/2006/math">
                    <m:sSub>
                      <m:sSubPr>
                        <m:ctrlPr>
                          <a:rPr lang="en-US" sz="2400" i="1">
                            <a:latin typeface="Cambria Math" panose="02040503050406030204" pitchFamily="18" charset="0"/>
                          </a:rPr>
                        </m:ctrlPr>
                      </m:sSubPr>
                      <m:e>
                        <m:r>
                          <a:rPr lang="en-US" sz="2400" b="0" i="1" smtClean="0">
                            <a:latin typeface="Cambria Math" panose="02040503050406030204" pitchFamily="18" charset="0"/>
                          </a:rPr>
                          <m:t>𝑓</m:t>
                        </m:r>
                      </m:e>
                      <m:sub>
                        <m:r>
                          <a:rPr lang="en-US" sz="2400" b="1">
                            <a:latin typeface="Cambria Math" charset="0"/>
                          </a:rPr>
                          <m:t>𝐰</m:t>
                        </m:r>
                      </m:sub>
                    </m:sSub>
                    <m:r>
                      <a:rPr lang="en-US" sz="2400" i="1">
                        <a:latin typeface="Cambria Math" charset="0"/>
                      </a:rPr>
                      <m:t>(</m:t>
                    </m:r>
                    <m:r>
                      <a:rPr lang="en-US" sz="2400" b="1">
                        <a:latin typeface="Cambria Math" charset="0"/>
                      </a:rPr>
                      <m:t>𝐱</m:t>
                    </m:r>
                    <m:r>
                      <a:rPr lang="en-US" sz="2400" i="1">
                        <a:latin typeface="Cambria Math" charset="0"/>
                      </a:rPr>
                      <m:t>)</m:t>
                    </m:r>
                  </m:oMath>
                </a14:m>
                <a:r>
                  <a:rPr lang="en-GB" sz="2400" dirty="0"/>
                  <a:t> adapts to the problem</a:t>
                </a:r>
              </a:p>
              <a:p>
                <a:pPr>
                  <a:spcBef>
                    <a:spcPts val="0"/>
                  </a:spcBef>
                  <a:spcAft>
                    <a:spcPts val="1600"/>
                  </a:spcAft>
                </a:pPr>
                <a:r>
                  <a:rPr lang="en-GB" sz="2400" dirty="0"/>
                  <a:t>Use sum of squares as the error metric (for regression)</a:t>
                </a:r>
                <a:endParaRPr lang="en-US" sz="2400" dirty="0"/>
              </a:p>
            </p:txBody>
          </p:sp>
        </mc:Choice>
        <mc:Fallback xmlns="">
          <p:sp>
            <p:nvSpPr>
              <p:cNvPr id="3077" name="Rectangle 3"/>
              <p:cNvSpPr>
                <a:spLocks noGrp="1" noRot="1" noChangeAspect="1" noMove="1" noResize="1" noEditPoints="1" noAdjustHandles="1" noChangeArrowheads="1" noChangeShapeType="1" noTextEdit="1"/>
              </p:cNvSpPr>
              <p:nvPr>
                <p:ph type="body" sz="half" idx="1"/>
              </p:nvPr>
            </p:nvSpPr>
            <p:spPr>
              <a:xfrm>
                <a:off x="2133600" y="1143000"/>
                <a:ext cx="8047038" cy="5181600"/>
              </a:xfrm>
              <a:blipFill>
                <a:blip r:embed="rId3"/>
                <a:stretch>
                  <a:fillRect l="-985" t="-16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78" name="Text Box 7"/>
              <p:cNvSpPr txBox="1">
                <a:spLocks noChangeArrowheads="1"/>
              </p:cNvSpPr>
              <p:nvPr/>
            </p:nvSpPr>
            <p:spPr bwMode="auto">
              <a:xfrm>
                <a:off x="2438401" y="5791201"/>
                <a:ext cx="4719049" cy="807593"/>
              </a:xfrm>
              <a:prstGeom prst="rect">
                <a:avLst/>
              </a:prstGeom>
              <a:noFill/>
              <a:ln w="12700">
                <a:noFill/>
                <a:miter lim="800000"/>
                <a:headEnd/>
                <a:tailEnd/>
              </a:ln>
            </p:spPr>
            <p:txBody>
              <a:bodyPr wrap="none">
                <a:spAutoFit/>
              </a:bodyPr>
              <a:lstStyle/>
              <a:p>
                <a:r>
                  <a:rPr lang="en-US" sz="2400" dirty="0"/>
                  <a:t>Use gradient descent: </a:t>
                </a:r>
                <a14:m>
                  <m:oMath xmlns:m="http://schemas.openxmlformats.org/officeDocument/2006/math">
                    <m:sSub>
                      <m:sSubPr>
                        <m:ctrlPr>
                          <a:rPr lang="en-US" sz="2400" i="1">
                            <a:latin typeface="Cambria Math" panose="02040503050406030204" pitchFamily="18" charset="0"/>
                          </a:rPr>
                        </m:ctrlPr>
                      </m:sSubPr>
                      <m:e>
                        <m:r>
                          <a:rPr lang="en-US" sz="2400">
                            <a:latin typeface="Cambria Math" panose="02040503050406030204" pitchFamily="18" charset="0"/>
                          </a:rPr>
                          <m:t>𝐝</m:t>
                        </m:r>
                      </m:e>
                      <m:sub>
                        <m:r>
                          <a:rPr lang="en-US" sz="2400" i="1">
                            <a:latin typeface="Cambria Math" panose="02040503050406030204" pitchFamily="18" charset="0"/>
                          </a:rPr>
                          <m:t>𝑘</m:t>
                        </m:r>
                      </m:sub>
                    </m:sSub>
                    <m:r>
                      <a:rPr lang="en-US" sz="2400" i="1">
                        <a:latin typeface="Cambria Math" panose="02040503050406030204" pitchFamily="18" charset="0"/>
                      </a:rPr>
                      <m:t>=</m:t>
                    </m:r>
                    <m:r>
                      <a:rPr lang="en-US" sz="2400" i="1">
                        <a:latin typeface="Cambria Math" charset="0"/>
                      </a:rPr>
                      <m:t>−</m:t>
                    </m:r>
                    <m:f>
                      <m:fPr>
                        <m:ctrlPr>
                          <a:rPr lang="mr-IN" sz="2400" i="1">
                            <a:latin typeface="Cambria Math" panose="02040503050406030204" pitchFamily="18" charset="0"/>
                          </a:rPr>
                        </m:ctrlPr>
                      </m:fPr>
                      <m:num>
                        <m:r>
                          <a:rPr lang="mr-IN" sz="2400" i="1">
                            <a:latin typeface="Cambria Math" charset="0"/>
                            <a:ea typeface="Cambria Math" charset="0"/>
                            <a:cs typeface="Cambria Math" charset="0"/>
                          </a:rPr>
                          <m:t>𝜕</m:t>
                        </m:r>
                        <m:r>
                          <a:rPr lang="en-US" sz="2400" i="1">
                            <a:latin typeface="Cambria Math" charset="0"/>
                            <a:ea typeface="Cambria Math" charset="0"/>
                            <a:cs typeface="Cambria Math" charset="0"/>
                          </a:rPr>
                          <m:t>𝐸</m:t>
                        </m:r>
                        <m:r>
                          <a:rPr lang="en-US" sz="2400" i="1">
                            <a:latin typeface="Cambria Math" charset="0"/>
                            <a:ea typeface="Cambria Math" charset="0"/>
                            <a:cs typeface="Cambria Math" charset="0"/>
                          </a:rPr>
                          <m:t>(</m:t>
                        </m:r>
                        <m:r>
                          <a:rPr lang="en-US" sz="2400">
                            <a:latin typeface="Cambria Math" charset="0"/>
                            <a:ea typeface="Cambria Math" charset="0"/>
                            <a:cs typeface="Cambria Math" charset="0"/>
                          </a:rPr>
                          <m:t>𝐰</m:t>
                        </m:r>
                        <m:r>
                          <a:rPr lang="en-US" sz="2400" i="1">
                            <a:latin typeface="Cambria Math" charset="0"/>
                            <a:ea typeface="Cambria Math" charset="0"/>
                            <a:cs typeface="Cambria Math" charset="0"/>
                          </a:rPr>
                          <m:t>)</m:t>
                        </m:r>
                      </m:num>
                      <m:den>
                        <m:r>
                          <a:rPr lang="mr-IN" sz="2400" i="1">
                            <a:latin typeface="Cambria Math" charset="0"/>
                            <a:ea typeface="Cambria Math" charset="0"/>
                            <a:cs typeface="Cambria Math" charset="0"/>
                          </a:rPr>
                          <m:t>𝜕</m:t>
                        </m:r>
                        <m:sSubSup>
                          <m:sSubSupPr>
                            <m:ctrlPr>
                              <a:rPr lang="en-US" sz="2400" i="1">
                                <a:latin typeface="Cambria Math" panose="02040503050406030204" pitchFamily="18" charset="0"/>
                                <a:ea typeface="Cambria Math" charset="0"/>
                                <a:cs typeface="Cambria Math" charset="0"/>
                              </a:rPr>
                            </m:ctrlPr>
                          </m:sSubSupPr>
                          <m:e>
                            <m:r>
                              <a:rPr lang="en-US" sz="2400" i="1">
                                <a:latin typeface="Cambria Math" charset="0"/>
                                <a:ea typeface="Cambria Math" charset="0"/>
                                <a:cs typeface="Cambria Math" charset="0"/>
                              </a:rPr>
                              <m:t>𝑤</m:t>
                            </m:r>
                          </m:e>
                          <m:sub>
                            <m:r>
                              <a:rPr lang="en-US" sz="2400" i="1">
                                <a:latin typeface="Cambria Math" charset="0"/>
                                <a:ea typeface="Cambria Math" charset="0"/>
                                <a:cs typeface="Cambria Math" charset="0"/>
                              </a:rPr>
                              <m:t>𝑖𝑗</m:t>
                            </m:r>
                          </m:sub>
                          <m:sup>
                            <m:r>
                              <a:rPr lang="en-US" sz="2400" i="1">
                                <a:latin typeface="Cambria Math" charset="0"/>
                                <a:ea typeface="Cambria Math" charset="0"/>
                                <a:cs typeface="Cambria Math" charset="0"/>
                              </a:rPr>
                              <m:t>(</m:t>
                            </m:r>
                            <m:r>
                              <a:rPr lang="en-US" sz="2400" i="1">
                                <a:latin typeface="Cambria Math" charset="0"/>
                                <a:ea typeface="Cambria Math" charset="0"/>
                                <a:cs typeface="Cambria Math" charset="0"/>
                              </a:rPr>
                              <m:t>𝑘</m:t>
                            </m:r>
                            <m:r>
                              <a:rPr lang="en-US" sz="2400" i="1">
                                <a:latin typeface="Cambria Math" charset="0"/>
                                <a:ea typeface="Cambria Math" charset="0"/>
                                <a:cs typeface="Cambria Math" charset="0"/>
                              </a:rPr>
                              <m:t>)</m:t>
                            </m:r>
                          </m:sup>
                        </m:sSubSup>
                      </m:den>
                    </m:f>
                  </m:oMath>
                </a14:m>
                <a:r>
                  <a:rPr lang="en-US" sz="2400" dirty="0"/>
                  <a:t> </a:t>
                </a:r>
              </a:p>
            </p:txBody>
          </p:sp>
        </mc:Choice>
        <mc:Fallback xmlns="">
          <p:sp>
            <p:nvSpPr>
              <p:cNvPr id="3078" name="Text Box 7"/>
              <p:cNvSpPr txBox="1">
                <a:spLocks noRot="1" noChangeAspect="1" noMove="1" noResize="1" noEditPoints="1" noAdjustHandles="1" noChangeArrowheads="1" noChangeShapeType="1" noTextEdit="1"/>
              </p:cNvSpPr>
              <p:nvPr/>
            </p:nvSpPr>
            <p:spPr bwMode="auto">
              <a:xfrm>
                <a:off x="2438401" y="5791201"/>
                <a:ext cx="4719049" cy="807593"/>
              </a:xfrm>
              <a:prstGeom prst="rect">
                <a:avLst/>
              </a:prstGeom>
              <a:blipFill>
                <a:blip r:embed="rId4"/>
                <a:stretch>
                  <a:fillRect l="-1938"/>
                </a:stretch>
              </a:blipFill>
              <a:ln w="12700">
                <a:noFill/>
                <a:miter lim="800000"/>
                <a:headEnd/>
                <a:tailEnd/>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Rectangle 1"/>
              <p:cNvSpPr/>
              <p:nvPr/>
            </p:nvSpPr>
            <p:spPr>
              <a:xfrm>
                <a:off x="4742886" y="4691400"/>
                <a:ext cx="2786404" cy="87120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charset="0"/>
                        </a:rPr>
                        <m:t>𝐸</m:t>
                      </m:r>
                      <m:d>
                        <m:dPr>
                          <m:ctrlPr>
                            <a:rPr lang="en-US" i="1">
                              <a:latin typeface="Cambria Math" panose="02040503050406030204" pitchFamily="18" charset="0"/>
                            </a:rPr>
                          </m:ctrlPr>
                        </m:dPr>
                        <m:e>
                          <m:r>
                            <a:rPr lang="en-US" b="1">
                              <a:latin typeface="Cambria Math" charset="0"/>
                            </a:rPr>
                            <m:t>𝐰</m:t>
                          </m:r>
                        </m:e>
                      </m:d>
                      <m:r>
                        <a:rPr lang="en-US" i="1">
                          <a:latin typeface="Cambria Math" charset="0"/>
                        </a:rPr>
                        <m:t>=</m:t>
                      </m:r>
                      <m:nary>
                        <m:naryPr>
                          <m:chr m:val="∑"/>
                          <m:ctrlPr>
                            <a:rPr lang="is-IS" i="1">
                              <a:latin typeface="Cambria Math" panose="02040503050406030204" pitchFamily="18" charset="0"/>
                            </a:rPr>
                          </m:ctrlPr>
                        </m:naryPr>
                        <m:sub>
                          <m:r>
                            <m:rPr>
                              <m:brk m:alnAt="23"/>
                            </m:rPr>
                            <a:rPr lang="en-US" i="1">
                              <a:latin typeface="Cambria Math" charset="0"/>
                            </a:rPr>
                            <m:t>𝑙</m:t>
                          </m:r>
                          <m:r>
                            <a:rPr lang="en-US" i="1">
                              <a:latin typeface="Cambria Math" charset="0"/>
                            </a:rPr>
                            <m:t>=1</m:t>
                          </m:r>
                        </m:sub>
                        <m:sup>
                          <m:r>
                            <a:rPr lang="en-US" i="1">
                              <a:latin typeface="Cambria Math" charset="0"/>
                            </a:rPr>
                            <m:t>𝐿</m:t>
                          </m:r>
                        </m:sup>
                        <m:e>
                          <m:sSup>
                            <m:sSupPr>
                              <m:ctrlPr>
                                <a:rPr lang="is-IS" i="1">
                                  <a:latin typeface="Cambria Math" panose="02040503050406030204" pitchFamily="18" charset="0"/>
                                </a:rPr>
                              </m:ctrlPr>
                            </m:sSup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charset="0"/>
                                        </a:rPr>
                                        <m:t>𝑦</m:t>
                                      </m:r>
                                    </m:e>
                                    <m:sub>
                                      <m:r>
                                        <a:rPr lang="en-US" i="1">
                                          <a:latin typeface="Cambria Math" charset="0"/>
                                        </a:rPr>
                                        <m:t>𝑙</m:t>
                                      </m:r>
                                    </m:sub>
                                  </m:sSub>
                                  <m:r>
                                    <a:rPr lang="en-US" i="1">
                                      <a:latin typeface="Cambria Math"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𝑓</m:t>
                                      </m:r>
                                    </m:e>
                                    <m:sub>
                                      <m:r>
                                        <a:rPr lang="en-US" b="1">
                                          <a:latin typeface="Cambria Math" charset="0"/>
                                        </a:rPr>
                                        <m:t>𝐰</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1" i="1">
                                              <a:latin typeface="Cambria Math" charset="0"/>
                                            </a:rPr>
                                            <m:t>𝐱</m:t>
                                          </m:r>
                                        </m:e>
                                        <m:sub>
                                          <m:r>
                                            <a:rPr lang="en-US" i="1">
                                              <a:latin typeface="Cambria Math" charset="0"/>
                                            </a:rPr>
                                            <m:t>𝑙</m:t>
                                          </m:r>
                                        </m:sub>
                                      </m:sSub>
                                    </m:e>
                                  </m:d>
                                </m:e>
                              </m:d>
                            </m:e>
                            <m:sup>
                              <m:r>
                                <a:rPr lang="en-US" i="1">
                                  <a:latin typeface="Cambria Math" charset="0"/>
                                </a:rPr>
                                <m:t>2</m:t>
                              </m:r>
                            </m:sup>
                          </m:sSup>
                        </m:e>
                      </m:nary>
                    </m:oMath>
                  </m:oMathPara>
                </a14:m>
                <a:endParaRPr lang="en-US" dirty="0"/>
              </a:p>
            </p:txBody>
          </p:sp>
        </mc:Choice>
        <mc:Fallback xmlns="">
          <p:sp>
            <p:nvSpPr>
              <p:cNvPr id="2" name="Rectangle 1"/>
              <p:cNvSpPr>
                <a:spLocks noRot="1" noChangeAspect="1" noMove="1" noResize="1" noEditPoints="1" noAdjustHandles="1" noChangeArrowheads="1" noChangeShapeType="1" noTextEdit="1"/>
              </p:cNvSpPr>
              <p:nvPr/>
            </p:nvSpPr>
            <p:spPr>
              <a:xfrm>
                <a:off x="4742886" y="4691400"/>
                <a:ext cx="2786404" cy="871201"/>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5824051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2"/>
          <p:cNvSpPr>
            <a:spLocks noGrp="1" noChangeArrowheads="1"/>
          </p:cNvSpPr>
          <p:nvPr>
            <p:ph type="title"/>
          </p:nvPr>
        </p:nvSpPr>
        <p:spPr/>
        <p:txBody>
          <a:bodyPr>
            <a:normAutofit fontScale="90000"/>
          </a:bodyPr>
          <a:lstStyle/>
          <a:p>
            <a:r>
              <a:rPr lang="en-US"/>
              <a:t>Gradient descent</a:t>
            </a:r>
          </a:p>
        </p:txBody>
      </p:sp>
      <p:pic>
        <p:nvPicPr>
          <p:cNvPr id="44037" name="Picture 5">
            <a:extLst>
              <a:ext uri="{FF2B5EF4-FFF2-40B4-BE49-F238E27FC236}">
                <a16:creationId xmlns:a16="http://schemas.microsoft.com/office/drawing/2014/main" id="{663FA942-4BCB-43B5-BE34-C9FFB43F42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57597" y="5781744"/>
            <a:ext cx="3981450" cy="476250"/>
          </a:xfrm>
          <a:prstGeom prst="rect">
            <a:avLst/>
          </a:prstGeom>
          <a:noFill/>
          <a:extLst>
            <a:ext uri="{909E8E84-426E-40DD-AFC4-6F175D3DCCD1}">
              <a14:hiddenFill xmlns:a14="http://schemas.microsoft.com/office/drawing/2010/main">
                <a:solidFill>
                  <a:srgbClr val="FFFFFF"/>
                </a:solidFill>
              </a14:hiddenFill>
            </a:ext>
          </a:extLst>
        </p:spPr>
      </p:pic>
      <p:pic>
        <p:nvPicPr>
          <p:cNvPr id="44039" name="Picture 7">
            <a:extLst>
              <a:ext uri="{FF2B5EF4-FFF2-40B4-BE49-F238E27FC236}">
                <a16:creationId xmlns:a16="http://schemas.microsoft.com/office/drawing/2014/main" id="{EE68E29A-A3AE-433E-AB39-9698B65924F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01521" y="1424101"/>
            <a:ext cx="4053490" cy="2783396"/>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DF3589E2-2BF7-4DD3-ACED-0EFC23DB61DD}"/>
              </a:ext>
            </a:extLst>
          </p:cNvPr>
          <p:cNvSpPr txBox="1"/>
          <p:nvPr/>
        </p:nvSpPr>
        <p:spPr>
          <a:xfrm>
            <a:off x="750924" y="893956"/>
            <a:ext cx="10865146" cy="707886"/>
          </a:xfrm>
          <a:prstGeom prst="rect">
            <a:avLst/>
          </a:prstGeom>
          <a:noFill/>
        </p:spPr>
        <p:txBody>
          <a:bodyPr wrap="square">
            <a:spAutoFit/>
          </a:bodyPr>
          <a:lstStyle/>
          <a:p>
            <a:pPr algn="l"/>
            <a:r>
              <a:rPr lang="en-US" sz="2000" b="0" i="0" dirty="0">
                <a:solidFill>
                  <a:srgbClr val="292929"/>
                </a:solidFill>
                <a:effectLst/>
                <a:latin typeface="charter"/>
              </a:rPr>
              <a:t>An optimizing algorithm used in Machine/ Deep Learning algorithms. </a:t>
            </a:r>
          </a:p>
          <a:p>
            <a:pPr algn="l"/>
            <a:r>
              <a:rPr lang="en-US" sz="2000" b="0" i="0" dirty="0">
                <a:solidFill>
                  <a:srgbClr val="292929"/>
                </a:solidFill>
                <a:effectLst/>
                <a:latin typeface="charter"/>
              </a:rPr>
              <a:t>The goal is to minimize the objective convex function f(x) using iteration.</a:t>
            </a:r>
          </a:p>
        </p:txBody>
      </p:sp>
      <p:sp>
        <p:nvSpPr>
          <p:cNvPr id="20" name="TextBox 19">
            <a:extLst>
              <a:ext uri="{FF2B5EF4-FFF2-40B4-BE49-F238E27FC236}">
                <a16:creationId xmlns:a16="http://schemas.microsoft.com/office/drawing/2014/main" id="{D7CD709B-B4DE-4103-92FB-9D2D3AB4AB73}"/>
              </a:ext>
            </a:extLst>
          </p:cNvPr>
          <p:cNvSpPr txBox="1"/>
          <p:nvPr/>
        </p:nvSpPr>
        <p:spPr>
          <a:xfrm>
            <a:off x="2212729" y="4515628"/>
            <a:ext cx="6095114" cy="369332"/>
          </a:xfrm>
          <a:prstGeom prst="rect">
            <a:avLst/>
          </a:prstGeom>
          <a:noFill/>
        </p:spPr>
        <p:txBody>
          <a:bodyPr wrap="square">
            <a:spAutoFit/>
          </a:bodyPr>
          <a:lstStyle/>
          <a:p>
            <a:r>
              <a:rPr lang="en-US" dirty="0"/>
              <a:t>Error = Y(Predicted)-Y(Actual)</a:t>
            </a:r>
          </a:p>
        </p:txBody>
      </p:sp>
      <p:sp>
        <p:nvSpPr>
          <p:cNvPr id="22" name="TextBox 21">
            <a:extLst>
              <a:ext uri="{FF2B5EF4-FFF2-40B4-BE49-F238E27FC236}">
                <a16:creationId xmlns:a16="http://schemas.microsoft.com/office/drawing/2014/main" id="{611158DE-2D20-4ECE-84EC-AA74D910DF1A}"/>
              </a:ext>
            </a:extLst>
          </p:cNvPr>
          <p:cNvSpPr txBox="1"/>
          <p:nvPr/>
        </p:nvSpPr>
        <p:spPr>
          <a:xfrm>
            <a:off x="2212729" y="4916858"/>
            <a:ext cx="6095114" cy="923330"/>
          </a:xfrm>
          <a:prstGeom prst="rect">
            <a:avLst/>
          </a:prstGeom>
          <a:noFill/>
        </p:spPr>
        <p:txBody>
          <a:bodyPr wrap="square">
            <a:spAutoFit/>
          </a:bodyPr>
          <a:lstStyle/>
          <a:p>
            <a:r>
              <a:rPr lang="en-US" dirty="0"/>
              <a:t>Steps to implement Gradient Descent</a:t>
            </a:r>
          </a:p>
          <a:p>
            <a:r>
              <a:rPr lang="en-US" dirty="0"/>
              <a:t>Randomly initialize values.</a:t>
            </a:r>
          </a:p>
          <a:p>
            <a:r>
              <a:rPr lang="en-US" dirty="0"/>
              <a:t>Update values iteratively</a:t>
            </a:r>
          </a:p>
        </p:txBody>
      </p:sp>
      <p:sp>
        <p:nvSpPr>
          <p:cNvPr id="24" name="TextBox 23">
            <a:extLst>
              <a:ext uri="{FF2B5EF4-FFF2-40B4-BE49-F238E27FC236}">
                <a16:creationId xmlns:a16="http://schemas.microsoft.com/office/drawing/2014/main" id="{3A07EB7E-71C4-4332-B2E6-80AAE5BC6732}"/>
              </a:ext>
            </a:extLst>
          </p:cNvPr>
          <p:cNvSpPr txBox="1"/>
          <p:nvPr/>
        </p:nvSpPr>
        <p:spPr>
          <a:xfrm>
            <a:off x="5204638" y="4238629"/>
            <a:ext cx="6921795" cy="369332"/>
          </a:xfrm>
          <a:prstGeom prst="rect">
            <a:avLst/>
          </a:prstGeom>
          <a:noFill/>
        </p:spPr>
        <p:txBody>
          <a:bodyPr wrap="square">
            <a:spAutoFit/>
          </a:bodyPr>
          <a:lstStyle/>
          <a:p>
            <a:r>
              <a:rPr lang="en-US" dirty="0">
                <a:solidFill>
                  <a:srgbClr val="FF0000"/>
                </a:solidFill>
              </a:rPr>
              <a:t>machine learning model always wants low error i.e. maximum accuracy</a:t>
            </a:r>
          </a:p>
        </p:txBody>
      </p:sp>
      <p:cxnSp>
        <p:nvCxnSpPr>
          <p:cNvPr id="14" name="Straight Arrow Connector 13">
            <a:extLst>
              <a:ext uri="{FF2B5EF4-FFF2-40B4-BE49-F238E27FC236}">
                <a16:creationId xmlns:a16="http://schemas.microsoft.com/office/drawing/2014/main" id="{7098D76E-882E-4389-BA32-D30EDEFAA489}"/>
              </a:ext>
            </a:extLst>
          </p:cNvPr>
          <p:cNvCxnSpPr>
            <a:cxnSpLocks/>
            <a:stCxn id="24" idx="1"/>
          </p:cNvCxnSpPr>
          <p:nvPr/>
        </p:nvCxnSpPr>
        <p:spPr>
          <a:xfrm flipH="1">
            <a:off x="2705986" y="4423295"/>
            <a:ext cx="2498652" cy="9233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221828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2"/>
          <p:cNvSpPr>
            <a:spLocks noGrp="1" noChangeArrowheads="1"/>
          </p:cNvSpPr>
          <p:nvPr>
            <p:ph type="title"/>
          </p:nvPr>
        </p:nvSpPr>
        <p:spPr/>
        <p:txBody>
          <a:bodyPr>
            <a:normAutofit fontScale="90000"/>
          </a:bodyPr>
          <a:lstStyle/>
          <a:p>
            <a:r>
              <a:rPr lang="en-US"/>
              <a:t>Gradient descent</a:t>
            </a:r>
          </a:p>
        </p:txBody>
      </p:sp>
      <mc:AlternateContent xmlns:mc="http://schemas.openxmlformats.org/markup-compatibility/2006" xmlns:a14="http://schemas.microsoft.com/office/drawing/2010/main">
        <mc:Choice Requires="a14">
          <p:sp>
            <p:nvSpPr>
              <p:cNvPr id="4100" name="Rectangle 3"/>
              <p:cNvSpPr>
                <a:spLocks noGrp="1" noChangeArrowheads="1"/>
              </p:cNvSpPr>
              <p:nvPr>
                <p:ph type="body" sz="half" idx="1"/>
              </p:nvPr>
            </p:nvSpPr>
            <p:spPr>
              <a:xfrm>
                <a:off x="1935164" y="1143000"/>
                <a:ext cx="8199437" cy="5562600"/>
              </a:xfrm>
            </p:spPr>
            <p:txBody>
              <a:bodyPr/>
              <a:lstStyle/>
              <a:p>
                <a:pPr>
                  <a:spcBef>
                    <a:spcPts val="0"/>
                  </a:spcBef>
                  <a:spcAft>
                    <a:spcPts val="1600"/>
                  </a:spcAft>
                </a:pPr>
                <a:r>
                  <a:rPr lang="en-US" sz="2400" dirty="0"/>
                  <a:t>Iterative algorithm containing many iterations</a:t>
                </a:r>
              </a:p>
              <a:p>
                <a:pPr>
                  <a:spcBef>
                    <a:spcPts val="0"/>
                  </a:spcBef>
                  <a:spcAft>
                    <a:spcPts val="1600"/>
                  </a:spcAft>
                </a:pPr>
                <a:r>
                  <a:rPr lang="en-US" sz="2400" dirty="0"/>
                  <a:t>Each iteration </a:t>
                </a:r>
                <a14:m>
                  <m:oMath xmlns:m="http://schemas.openxmlformats.org/officeDocument/2006/math">
                    <m:r>
                      <a:rPr lang="en-US" sz="2400" i="1">
                        <a:latin typeface="Cambria Math" panose="02040503050406030204" pitchFamily="18" charset="0"/>
                      </a:rPr>
                      <m:t>𝑡</m:t>
                    </m:r>
                  </m:oMath>
                </a14:m>
                <a:r>
                  <a:rPr lang="en-US" sz="2400" dirty="0"/>
                  <a:t>, the weights </a:t>
                </a:r>
                <a14:m>
                  <m:oMath xmlns:m="http://schemas.openxmlformats.org/officeDocument/2006/math">
                    <m:r>
                      <a:rPr lang="en-US" sz="2400" b="1">
                        <a:latin typeface="Cambria Math" panose="02040503050406030204" pitchFamily="18" charset="0"/>
                      </a:rPr>
                      <m:t>𝐰</m:t>
                    </m:r>
                  </m:oMath>
                </a14:m>
                <a:r>
                  <a:rPr lang="en-US" sz="2400" dirty="0"/>
                  <a:t> receive a small update</a:t>
                </a:r>
              </a:p>
              <a:p>
                <a:pPr marL="0" indent="0">
                  <a:spcBef>
                    <a:spcPts val="0"/>
                  </a:spcBef>
                  <a:spcAft>
                    <a:spcPts val="1600"/>
                  </a:spcAft>
                  <a:buNone/>
                </a:pPr>
                <a14:m>
                  <m:oMathPara xmlns:m="http://schemas.openxmlformats.org/officeDocument/2006/math">
                    <m:oMathParaPr>
                      <m:jc m:val="centerGroup"/>
                    </m:oMathParaPr>
                    <m:oMath xmlns:m="http://schemas.openxmlformats.org/officeDocument/2006/math">
                      <m:sSubSup>
                        <m:sSubSupPr>
                          <m:ctrlPr>
                            <a:rPr lang="en-US" sz="2400" i="1">
                              <a:latin typeface="Cambria Math" panose="02040503050406030204" pitchFamily="18" charset="0"/>
                            </a:rPr>
                          </m:ctrlPr>
                        </m:sSubSupPr>
                        <m:e>
                          <m:r>
                            <a:rPr lang="en-US" sz="2400" i="1">
                              <a:latin typeface="Cambria Math" panose="02040503050406030204" pitchFamily="18" charset="0"/>
                            </a:rPr>
                            <m:t>𝑤</m:t>
                          </m:r>
                        </m:e>
                        <m:sub>
                          <m:r>
                            <a:rPr lang="en-US" sz="2400" i="1">
                              <a:latin typeface="Cambria Math" panose="02040503050406030204" pitchFamily="18" charset="0"/>
                            </a:rPr>
                            <m:t>𝑖𝑗</m:t>
                          </m:r>
                        </m:sub>
                        <m:sup>
                          <m:r>
                            <a:rPr lang="en-US" sz="2400" i="1">
                              <a:latin typeface="Cambria Math" panose="02040503050406030204" pitchFamily="18" charset="0"/>
                            </a:rPr>
                            <m:t>𝑡</m:t>
                          </m:r>
                        </m:sup>
                      </m:sSubSup>
                      <m:r>
                        <a:rPr lang="en-US" sz="2400" i="1">
                          <a:latin typeface="Cambria Math" panose="02040503050406030204" pitchFamily="18" charset="0"/>
                        </a:rPr>
                        <m:t>=</m:t>
                      </m:r>
                      <m:sSubSup>
                        <m:sSubSupPr>
                          <m:ctrlPr>
                            <a:rPr lang="en-US" sz="2400" i="1">
                              <a:latin typeface="Cambria Math" panose="02040503050406030204" pitchFamily="18" charset="0"/>
                            </a:rPr>
                          </m:ctrlPr>
                        </m:sSubSupPr>
                        <m:e>
                          <m:r>
                            <a:rPr lang="en-US" sz="2400" i="1">
                              <a:latin typeface="Cambria Math" panose="02040503050406030204" pitchFamily="18" charset="0"/>
                            </a:rPr>
                            <m:t>𝑤</m:t>
                          </m:r>
                        </m:e>
                        <m:sub>
                          <m:r>
                            <a:rPr lang="en-US" sz="2400" i="1">
                              <a:latin typeface="Cambria Math" panose="02040503050406030204" pitchFamily="18" charset="0"/>
                            </a:rPr>
                            <m:t>𝑖𝑗</m:t>
                          </m:r>
                        </m:sub>
                        <m:sup>
                          <m:r>
                            <a:rPr lang="en-US" sz="2400" i="1">
                              <a:latin typeface="Cambria Math" panose="02040503050406030204" pitchFamily="18" charset="0"/>
                            </a:rPr>
                            <m:t>𝑡</m:t>
                          </m:r>
                          <m:r>
                            <a:rPr lang="en-US" sz="2400" i="1">
                              <a:latin typeface="Cambria Math" panose="02040503050406030204" pitchFamily="18" charset="0"/>
                            </a:rPr>
                            <m:t>−1</m:t>
                          </m:r>
                        </m:sup>
                      </m:sSubSup>
                      <m:r>
                        <a:rPr lang="en-US" sz="2400" i="1">
                          <a:latin typeface="Cambria Math" panose="02040503050406030204" pitchFamily="18" charset="0"/>
                        </a:rPr>
                        <m:t>+</m:t>
                      </m:r>
                      <m:r>
                        <a:rPr lang="en-US" sz="2400" i="1">
                          <a:latin typeface="Cambria Math" panose="02040503050406030204" pitchFamily="18" charset="0"/>
                          <a:ea typeface="Cambria Math" panose="02040503050406030204" pitchFamily="18" charset="0"/>
                        </a:rPr>
                        <m:t>𝛼</m:t>
                      </m:r>
                      <m:d>
                        <m:dPr>
                          <m:ctrlPr>
                            <a:rPr lang="en-US" sz="2400" i="1">
                              <a:latin typeface="Cambria Math" panose="02040503050406030204" pitchFamily="18" charset="0"/>
                              <a:ea typeface="Cambria Math" panose="02040503050406030204" pitchFamily="18" charset="0"/>
                            </a:rPr>
                          </m:ctrlPr>
                        </m:dPr>
                        <m:e>
                          <m:r>
                            <a:rPr lang="en-US" sz="2400" i="1">
                              <a:latin typeface="Cambria Math" panose="02040503050406030204" pitchFamily="18" charset="0"/>
                              <a:ea typeface="Cambria Math" panose="02040503050406030204" pitchFamily="18" charset="0"/>
                            </a:rPr>
                            <m:t>−</m:t>
                          </m:r>
                          <m:f>
                            <m:fPr>
                              <m:ctrlPr>
                                <a:rPr lang="en-US" sz="2400" i="1">
                                  <a:latin typeface="Cambria Math" panose="02040503050406030204" pitchFamily="18" charset="0"/>
                                  <a:ea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𝐸</m:t>
                              </m:r>
                            </m:num>
                            <m:den>
                              <m:r>
                                <a:rPr lang="en-US" sz="2400" i="1">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𝑤</m:t>
                                  </m:r>
                                </m:e>
                                <m:sub>
                                  <m:r>
                                    <a:rPr lang="en-US" sz="2400" i="1">
                                      <a:latin typeface="Cambria Math" panose="02040503050406030204" pitchFamily="18" charset="0"/>
                                      <a:ea typeface="Cambria Math" panose="02040503050406030204" pitchFamily="18" charset="0"/>
                                    </a:rPr>
                                    <m:t>𝑖𝑗</m:t>
                                  </m:r>
                                </m:sub>
                              </m:sSub>
                            </m:den>
                          </m:f>
                        </m:e>
                      </m:d>
                    </m:oMath>
                  </m:oMathPara>
                </a14:m>
                <a:endParaRPr lang="en-US" sz="2400" dirty="0"/>
              </a:p>
              <a:p>
                <a:pPr>
                  <a:spcBef>
                    <a:spcPts val="0"/>
                  </a:spcBef>
                  <a:spcAft>
                    <a:spcPts val="1600"/>
                  </a:spcAft>
                </a:pPr>
                <a:r>
                  <a:rPr lang="en-US" sz="2400" dirty="0"/>
                  <a:t>Terminate </a:t>
                </a:r>
              </a:p>
              <a:p>
                <a:pPr lvl="1">
                  <a:spcBef>
                    <a:spcPts val="0"/>
                  </a:spcBef>
                  <a:spcAft>
                    <a:spcPts val="1600"/>
                  </a:spcAft>
                </a:pPr>
                <a:r>
                  <a:rPr lang="en-US" dirty="0"/>
                  <a:t>until the network is stable (in other words, the training error cannot be reduced further)</a:t>
                </a:r>
              </a:p>
              <a:p>
                <a:pPr lvl="1">
                  <a:spcBef>
                    <a:spcPts val="0"/>
                  </a:spcBef>
                  <a:spcAft>
                    <a:spcPts val="1600"/>
                  </a:spcAft>
                  <a:buNone/>
                </a:pPr>
                <a:r>
                  <a:rPr lang="en-US" dirty="0"/>
                  <a:t>                </a:t>
                </a:r>
                <a14:m>
                  <m:oMath xmlns:m="http://schemas.openxmlformats.org/officeDocument/2006/math">
                    <m:r>
                      <a:rPr lang="en-US" i="1">
                        <a:latin typeface="Cambria Math" panose="02040503050406030204" pitchFamily="18" charset="0"/>
                      </a:rPr>
                      <m:t>𝐸</m:t>
                    </m:r>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US" b="1">
                                <a:latin typeface="Cambria Math" panose="02040503050406030204" pitchFamily="18" charset="0"/>
                              </a:rPr>
                              <m:t>𝐰</m:t>
                            </m:r>
                          </m:e>
                          <m:sup>
                            <m:r>
                              <a:rPr lang="en-US" i="1">
                                <a:latin typeface="Cambria Math" panose="02040503050406030204" pitchFamily="18" charset="0"/>
                              </a:rPr>
                              <m:t>𝑡</m:t>
                            </m:r>
                          </m:sup>
                        </m:sSup>
                      </m:e>
                    </m:d>
                    <m:r>
                      <a:rPr lang="en-US" i="1">
                        <a:latin typeface="Cambria Math" panose="02040503050406030204" pitchFamily="18" charset="0"/>
                      </a:rPr>
                      <m:t>&lt;</m:t>
                    </m:r>
                    <m:r>
                      <a:rPr lang="en-US" i="1">
                        <a:latin typeface="Cambria Math" panose="02040503050406030204" pitchFamily="18" charset="0"/>
                      </a:rPr>
                      <m:t>𝐸</m:t>
                    </m:r>
                    <m:r>
                      <a:rPr lang="en-US" i="1">
                        <a:latin typeface="Cambria Math" panose="02040503050406030204" pitchFamily="18" charset="0"/>
                      </a:rPr>
                      <m:t>(</m:t>
                    </m:r>
                    <m:sSup>
                      <m:sSupPr>
                        <m:ctrlPr>
                          <a:rPr lang="en-US" i="1">
                            <a:latin typeface="Cambria Math" panose="02040503050406030204" pitchFamily="18" charset="0"/>
                          </a:rPr>
                        </m:ctrlPr>
                      </m:sSupPr>
                      <m:e>
                        <m:r>
                          <a:rPr lang="en-US" b="1">
                            <a:latin typeface="Cambria Math" panose="02040503050406030204" pitchFamily="18" charset="0"/>
                          </a:rPr>
                          <m:t>𝐰</m:t>
                        </m:r>
                      </m:e>
                      <m:sup>
                        <m:r>
                          <a:rPr lang="en-US" i="1">
                            <a:latin typeface="Cambria Math" panose="02040503050406030204" pitchFamily="18" charset="0"/>
                          </a:rPr>
                          <m:t>𝑡</m:t>
                        </m:r>
                        <m:r>
                          <a:rPr lang="en-US" i="1">
                            <a:latin typeface="Cambria Math" panose="02040503050406030204" pitchFamily="18" charset="0"/>
                          </a:rPr>
                          <m:t>−1</m:t>
                        </m:r>
                      </m:sup>
                    </m:sSup>
                    <m:r>
                      <a:rPr lang="en-US" i="1">
                        <a:latin typeface="Cambria Math" panose="02040503050406030204" pitchFamily="18" charset="0"/>
                      </a:rPr>
                      <m:t>)</m:t>
                    </m:r>
                  </m:oMath>
                </a14:m>
                <a:r>
                  <a:rPr lang="en-US" dirty="0"/>
                  <a:t> not hold</a:t>
                </a:r>
              </a:p>
              <a:p>
                <a:pPr lvl="1">
                  <a:spcBef>
                    <a:spcPts val="0"/>
                  </a:spcBef>
                  <a:spcAft>
                    <a:spcPts val="1600"/>
                  </a:spcAft>
                </a:pPr>
                <a:r>
                  <a:rPr lang="en-US" dirty="0"/>
                  <a:t>until the error on a validation set starts to climb up (</a:t>
                </a:r>
                <a:r>
                  <a:rPr lang="en-US" dirty="0">
                    <a:solidFill>
                      <a:srgbClr val="CC3300"/>
                    </a:solidFill>
                  </a:rPr>
                  <a:t>early stopping</a:t>
                </a:r>
                <a:r>
                  <a:rPr lang="en-US" dirty="0"/>
                  <a:t>)</a:t>
                </a:r>
              </a:p>
              <a:p>
                <a:pPr>
                  <a:lnSpc>
                    <a:spcPct val="90000"/>
                  </a:lnSpc>
                </a:pPr>
                <a:endParaRPr lang="en-US" dirty="0"/>
              </a:p>
              <a:p>
                <a:pPr>
                  <a:lnSpc>
                    <a:spcPct val="90000"/>
                  </a:lnSpc>
                </a:pPr>
                <a:endParaRPr lang="en-US" sz="2400" dirty="0"/>
              </a:p>
            </p:txBody>
          </p:sp>
        </mc:Choice>
        <mc:Fallback xmlns="">
          <p:sp>
            <p:nvSpPr>
              <p:cNvPr id="4100" name="Rectangle 3"/>
              <p:cNvSpPr>
                <a:spLocks noGrp="1" noRot="1" noChangeAspect="1" noMove="1" noResize="1" noEditPoints="1" noAdjustHandles="1" noChangeArrowheads="1" noChangeShapeType="1" noTextEdit="1"/>
              </p:cNvSpPr>
              <p:nvPr>
                <p:ph type="body" sz="half" idx="1"/>
              </p:nvPr>
            </p:nvSpPr>
            <p:spPr>
              <a:xfrm>
                <a:off x="1935164" y="1143000"/>
                <a:ext cx="8199437" cy="5562600"/>
              </a:xfrm>
              <a:blipFill>
                <a:blip r:embed="rId3"/>
                <a:stretch>
                  <a:fillRect l="-966" t="-1535"/>
                </a:stretch>
              </a:blipFill>
            </p:spPr>
            <p:txBody>
              <a:bodyPr/>
              <a:lstStyle/>
              <a:p>
                <a:r>
                  <a:rPr lang="en-US">
                    <a:noFill/>
                  </a:rPr>
                  <a:t> </a:t>
                </a:r>
              </a:p>
            </p:txBody>
          </p:sp>
        </mc:Fallback>
      </mc:AlternateContent>
      <p:grpSp>
        <p:nvGrpSpPr>
          <p:cNvPr id="12" name="Group 11">
            <a:extLst>
              <a:ext uri="{FF2B5EF4-FFF2-40B4-BE49-F238E27FC236}">
                <a16:creationId xmlns:a16="http://schemas.microsoft.com/office/drawing/2014/main" id="{EC3893FA-B449-9249-86C0-8D280EE49835}"/>
              </a:ext>
            </a:extLst>
          </p:cNvPr>
          <p:cNvGrpSpPr/>
          <p:nvPr/>
        </p:nvGrpSpPr>
        <p:grpSpPr>
          <a:xfrm>
            <a:off x="6172200" y="2514601"/>
            <a:ext cx="3810000" cy="1082383"/>
            <a:chOff x="4648200" y="2514600"/>
            <a:chExt cx="3810000" cy="1082383"/>
          </a:xfrm>
        </p:grpSpPr>
        <p:sp>
          <p:nvSpPr>
            <p:cNvPr id="4" name="Rectangle 3">
              <a:extLst>
                <a:ext uri="{FF2B5EF4-FFF2-40B4-BE49-F238E27FC236}">
                  <a16:creationId xmlns:a16="http://schemas.microsoft.com/office/drawing/2014/main" id="{25099CC1-C691-0047-B4A3-345E648BE708}"/>
                </a:ext>
              </a:extLst>
            </p:cNvPr>
            <p:cNvSpPr/>
            <p:nvPr/>
          </p:nvSpPr>
          <p:spPr bwMode="auto">
            <a:xfrm>
              <a:off x="4648200" y="2514600"/>
              <a:ext cx="228600" cy="457200"/>
            </a:xfrm>
            <a:prstGeom prst="rect">
              <a:avLst/>
            </a:prstGeom>
            <a:noFill/>
            <a:ln w="22225"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1400" b="1">
                <a:latin typeface="Arial" charset="0"/>
              </a:endParaRPr>
            </a:p>
          </p:txBody>
        </p:sp>
        <p:sp>
          <p:nvSpPr>
            <p:cNvPr id="5" name="Rounded Rectangle 4">
              <a:extLst>
                <a:ext uri="{FF2B5EF4-FFF2-40B4-BE49-F238E27FC236}">
                  <a16:creationId xmlns:a16="http://schemas.microsoft.com/office/drawing/2014/main" id="{8E02E50E-7A22-6946-B772-94B058001CEF}"/>
                </a:ext>
              </a:extLst>
            </p:cNvPr>
            <p:cNvSpPr/>
            <p:nvPr/>
          </p:nvSpPr>
          <p:spPr bwMode="auto">
            <a:xfrm>
              <a:off x="6400800" y="3120906"/>
              <a:ext cx="2057400" cy="476077"/>
            </a:xfrm>
            <a:prstGeom prst="roundRect">
              <a:avLst>
                <a:gd name="adj" fmla="val 9543"/>
              </a:avLst>
            </a:prstGeom>
            <a:solidFill>
              <a:srgbClr val="0070C0"/>
            </a:solidFill>
            <a:ln w="12700" cap="flat" cmpd="sng" algn="ctr">
              <a:no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algn="ctr"/>
              <a:r>
                <a:rPr lang="en-US" sz="2400" dirty="0">
                  <a:solidFill>
                    <a:schemeClr val="bg1"/>
                  </a:solidFill>
                </a:rPr>
                <a:t>Learning Rate</a:t>
              </a:r>
            </a:p>
          </p:txBody>
        </p:sp>
        <p:cxnSp>
          <p:nvCxnSpPr>
            <p:cNvPr id="6" name="Connector: Curved 48">
              <a:extLst>
                <a:ext uri="{FF2B5EF4-FFF2-40B4-BE49-F238E27FC236}">
                  <a16:creationId xmlns:a16="http://schemas.microsoft.com/office/drawing/2014/main" id="{B721D87D-BB6A-AF43-9BD2-2CB965A1A393}"/>
                </a:ext>
              </a:extLst>
            </p:cNvPr>
            <p:cNvCxnSpPr>
              <a:cxnSpLocks/>
            </p:cNvCxnSpPr>
            <p:nvPr/>
          </p:nvCxnSpPr>
          <p:spPr>
            <a:xfrm>
              <a:off x="4800601" y="2971799"/>
              <a:ext cx="1600201" cy="387145"/>
            </a:xfrm>
            <a:prstGeom prst="curvedConnector3">
              <a:avLst>
                <a:gd name="adj1" fmla="val 2527"/>
              </a:avLst>
            </a:prstGeom>
            <a:ln w="47625">
              <a:solidFill>
                <a:srgbClr val="0070C0"/>
              </a:solidFill>
              <a:prstDash val="dashDot"/>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13220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00">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100">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100">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100">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100">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100">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2"/>
          <p:cNvSpPr>
            <a:spLocks noGrp="1" noChangeArrowheads="1"/>
          </p:cNvSpPr>
          <p:nvPr>
            <p:ph type="title"/>
          </p:nvPr>
        </p:nvSpPr>
        <p:spPr/>
        <p:txBody>
          <a:bodyPr>
            <a:normAutofit fontScale="90000"/>
          </a:bodyPr>
          <a:lstStyle/>
          <a:p>
            <a:r>
              <a:rPr lang="en-US" dirty="0"/>
              <a:t>Gradient descent - Example</a:t>
            </a:r>
          </a:p>
        </p:txBody>
      </p:sp>
      <mc:AlternateContent xmlns:mc="http://schemas.openxmlformats.org/markup-compatibility/2006" xmlns:a14="http://schemas.microsoft.com/office/drawing/2010/main">
        <mc:Choice Requires="a14">
          <p:sp>
            <p:nvSpPr>
              <p:cNvPr id="10" name="Rectangle 3">
                <a:extLst>
                  <a:ext uri="{FF2B5EF4-FFF2-40B4-BE49-F238E27FC236}">
                    <a16:creationId xmlns:a16="http://schemas.microsoft.com/office/drawing/2014/main" id="{B471C9C4-4744-7B4F-A635-3EAA099E0B4F}"/>
                  </a:ext>
                </a:extLst>
              </p:cNvPr>
              <p:cNvSpPr>
                <a:spLocks noGrp="1" noChangeArrowheads="1"/>
              </p:cNvSpPr>
              <p:nvPr>
                <p:ph type="body" sz="half" idx="1"/>
              </p:nvPr>
            </p:nvSpPr>
            <p:spPr>
              <a:xfrm>
                <a:off x="1935164" y="1143000"/>
                <a:ext cx="8199437" cy="5562600"/>
              </a:xfrm>
            </p:spPr>
            <p:txBody>
              <a:bodyPr/>
              <a:lstStyle/>
              <a:p>
                <a:pPr>
                  <a:spcBef>
                    <a:spcPts val="0"/>
                  </a:spcBef>
                  <a:spcAft>
                    <a:spcPts val="1600"/>
                  </a:spcAft>
                </a:pPr>
                <a:r>
                  <a:rPr lang="en-US" sz="2400" dirty="0"/>
                  <a:t>Objective function: </a:t>
                </a:r>
                <a14:m>
                  <m:oMath xmlns:m="http://schemas.openxmlformats.org/officeDocument/2006/math">
                    <m:r>
                      <a:rPr lang="en-US" sz="2400" i="1">
                        <a:latin typeface="Cambria Math" panose="02040503050406030204" pitchFamily="18" charset="0"/>
                      </a:rPr>
                      <m:t>𝐸</m:t>
                    </m:r>
                    <m:d>
                      <m:dPr>
                        <m:ctrlPr>
                          <a:rPr lang="en-US" sz="2400" i="1">
                            <a:latin typeface="Cambria Math" panose="02040503050406030204" pitchFamily="18" charset="0"/>
                          </a:rPr>
                        </m:ctrlPr>
                      </m:dPr>
                      <m:e>
                        <m:r>
                          <a:rPr lang="en-US" sz="2400" i="1">
                            <a:latin typeface="Cambria Math" panose="02040503050406030204" pitchFamily="18" charset="0"/>
                          </a:rPr>
                          <m:t>𝑤</m:t>
                        </m:r>
                      </m:e>
                    </m:d>
                    <m:r>
                      <a:rPr lang="en-US" sz="2400" i="1">
                        <a:latin typeface="Cambria Math" panose="02040503050406030204" pitchFamily="18" charset="0"/>
                      </a:rPr>
                      <m:t>=</m:t>
                    </m:r>
                    <m:sSup>
                      <m:sSupPr>
                        <m:ctrlPr>
                          <a:rPr lang="en-US" sz="2400" i="1">
                            <a:latin typeface="Cambria Math" panose="02040503050406030204" pitchFamily="18" charset="0"/>
                          </a:rPr>
                        </m:ctrlPr>
                      </m:sSupPr>
                      <m:e>
                        <m:r>
                          <a:rPr lang="en-US" sz="2400" i="1">
                            <a:latin typeface="Cambria Math" panose="02040503050406030204" pitchFamily="18" charset="0"/>
                          </a:rPr>
                          <m:t>𝑤</m:t>
                        </m:r>
                      </m:e>
                      <m:sup>
                        <m:r>
                          <a:rPr lang="en-US" sz="2400" i="1">
                            <a:latin typeface="Cambria Math" panose="02040503050406030204" pitchFamily="18" charset="0"/>
                          </a:rPr>
                          <m:t>2</m:t>
                        </m:r>
                      </m:sup>
                    </m:sSup>
                  </m:oMath>
                </a14:m>
                <a:endParaRPr lang="en-US" sz="2400" dirty="0"/>
              </a:p>
              <a:p>
                <a:pPr>
                  <a:lnSpc>
                    <a:spcPct val="90000"/>
                  </a:lnSpc>
                </a:pPr>
                <a:endParaRPr lang="en-US" dirty="0"/>
              </a:p>
              <a:p>
                <a:pPr>
                  <a:lnSpc>
                    <a:spcPct val="90000"/>
                  </a:lnSpc>
                </a:pPr>
                <a:endParaRPr lang="en-US" sz="2400" dirty="0"/>
              </a:p>
            </p:txBody>
          </p:sp>
        </mc:Choice>
        <mc:Fallback xmlns="">
          <p:sp>
            <p:nvSpPr>
              <p:cNvPr id="10" name="Rectangle 3">
                <a:extLst>
                  <a:ext uri="{FF2B5EF4-FFF2-40B4-BE49-F238E27FC236}">
                    <a16:creationId xmlns:a16="http://schemas.microsoft.com/office/drawing/2014/main" id="{B471C9C4-4744-7B4F-A635-3EAA099E0B4F}"/>
                  </a:ext>
                </a:extLst>
              </p:cNvPr>
              <p:cNvSpPr>
                <a:spLocks noGrp="1" noRot="1" noChangeAspect="1" noMove="1" noResize="1" noEditPoints="1" noAdjustHandles="1" noChangeArrowheads="1" noChangeShapeType="1" noTextEdit="1"/>
              </p:cNvSpPr>
              <p:nvPr>
                <p:ph type="body" sz="half" idx="1"/>
              </p:nvPr>
            </p:nvSpPr>
            <p:spPr>
              <a:xfrm>
                <a:off x="1935164" y="1143000"/>
                <a:ext cx="8199437" cy="5562600"/>
              </a:xfrm>
              <a:blipFill>
                <a:blip r:embed="rId3"/>
                <a:stretch>
                  <a:fillRect l="-966" t="-1535"/>
                </a:stretch>
              </a:blipFill>
            </p:spPr>
            <p:txBody>
              <a:bodyPr/>
              <a:lstStyle/>
              <a:p>
                <a:r>
                  <a:rPr lang="en-US">
                    <a:noFill/>
                  </a:rPr>
                  <a:t> </a:t>
                </a:r>
              </a:p>
            </p:txBody>
          </p:sp>
        </mc:Fallback>
      </mc:AlternateContent>
    </p:spTree>
    <p:extLst>
      <p:ext uri="{BB962C8B-B14F-4D97-AF65-F5344CB8AC3E}">
        <p14:creationId xmlns:p14="http://schemas.microsoft.com/office/powerpoint/2010/main" val="97922659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r>
              <a:rPr lang="en-US"/>
              <a:t>Error Back-propagation</a:t>
            </a:r>
          </a:p>
        </p:txBody>
      </p:sp>
      <mc:AlternateContent xmlns:mc="http://schemas.openxmlformats.org/markup-compatibility/2006" xmlns:a14="http://schemas.microsoft.com/office/drawing/2010/main">
        <mc:Choice Requires="a14">
          <p:sp>
            <p:nvSpPr>
              <p:cNvPr id="24579" name="Rectangle 3"/>
              <p:cNvSpPr>
                <a:spLocks noGrp="1" noChangeArrowheads="1"/>
              </p:cNvSpPr>
              <p:nvPr>
                <p:ph type="body" idx="1"/>
              </p:nvPr>
            </p:nvSpPr>
            <p:spPr>
              <a:xfrm>
                <a:off x="1922665" y="4741546"/>
                <a:ext cx="8318500" cy="1371600"/>
              </a:xfrm>
            </p:spPr>
            <p:txBody>
              <a:bodyPr/>
              <a:lstStyle/>
              <a:p>
                <a:r>
                  <a:rPr lang="en-US" dirty="0"/>
                  <a:t>The update of the weights goes backwards because we have to use the </a:t>
                </a:r>
                <a:r>
                  <a:rPr lang="en-US" dirty="0">
                    <a:solidFill>
                      <a:srgbClr val="CC3300"/>
                    </a:solidFill>
                  </a:rPr>
                  <a:t>chain rule</a:t>
                </a:r>
                <a:r>
                  <a:rPr lang="en-US" dirty="0"/>
                  <a:t> to evaluate the gradient of </a:t>
                </a:r>
                <a14:m>
                  <m:oMath xmlns:m="http://schemas.openxmlformats.org/officeDocument/2006/math">
                    <m:r>
                      <a:rPr lang="en-US" b="0" i="1" smtClean="0">
                        <a:latin typeface="Cambria Math" charset="0"/>
                      </a:rPr>
                      <m:t>𝐸</m:t>
                    </m:r>
                    <m:r>
                      <a:rPr lang="en-US" b="0" i="1" smtClean="0">
                        <a:latin typeface="Cambria Math" charset="0"/>
                      </a:rPr>
                      <m:t>(</m:t>
                    </m:r>
                    <m:r>
                      <a:rPr lang="en-US" b="0" i="1" smtClean="0">
                        <a:latin typeface="Cambria Math" charset="0"/>
                      </a:rPr>
                      <m:t>𝑤</m:t>
                    </m:r>
                    <m:r>
                      <a:rPr lang="en-US" b="0" i="1" smtClean="0">
                        <a:latin typeface="Cambria Math" charset="0"/>
                      </a:rPr>
                      <m:t>)</m:t>
                    </m:r>
                  </m:oMath>
                </a14:m>
                <a:endParaRPr lang="en-US" dirty="0">
                  <a:latin typeface="Times New Roman" pitchFamily="18" charset="0"/>
                </a:endParaRPr>
              </a:p>
            </p:txBody>
          </p:sp>
        </mc:Choice>
        <mc:Fallback xmlns="">
          <p:sp>
            <p:nvSpPr>
              <p:cNvPr id="24579" name="Rectangle 3"/>
              <p:cNvSpPr>
                <a:spLocks noGrp="1" noRot="1" noChangeAspect="1" noMove="1" noResize="1" noEditPoints="1" noAdjustHandles="1" noChangeArrowheads="1" noChangeShapeType="1" noTextEdit="1"/>
              </p:cNvSpPr>
              <p:nvPr>
                <p:ph type="body" idx="1"/>
              </p:nvPr>
            </p:nvSpPr>
            <p:spPr>
              <a:xfrm>
                <a:off x="1922665" y="4741546"/>
                <a:ext cx="8318500" cy="1371600"/>
              </a:xfrm>
              <a:blipFill>
                <a:blip r:embed="rId3"/>
                <a:stretch>
                  <a:fillRect l="-1319" t="-7556" r="-806" b="-3556"/>
                </a:stretch>
              </a:blipFill>
            </p:spPr>
            <p:txBody>
              <a:bodyPr/>
              <a:lstStyle/>
              <a:p>
                <a:r>
                  <a:rPr lang="en-US">
                    <a:noFill/>
                  </a:rPr>
                  <a:t> </a:t>
                </a:r>
              </a:p>
            </p:txBody>
          </p:sp>
        </mc:Fallback>
      </mc:AlternateContent>
      <p:grpSp>
        <p:nvGrpSpPr>
          <p:cNvPr id="5" name="Group 4">
            <a:extLst>
              <a:ext uri="{FF2B5EF4-FFF2-40B4-BE49-F238E27FC236}">
                <a16:creationId xmlns:a16="http://schemas.microsoft.com/office/drawing/2014/main" id="{D56E2457-CC58-4245-9F53-53550F086D1F}"/>
              </a:ext>
            </a:extLst>
          </p:cNvPr>
          <p:cNvGrpSpPr/>
          <p:nvPr/>
        </p:nvGrpSpPr>
        <p:grpSpPr>
          <a:xfrm>
            <a:off x="4378326" y="3879851"/>
            <a:ext cx="4232275" cy="400110"/>
            <a:chOff x="2854325" y="3879851"/>
            <a:chExt cx="4232275" cy="400110"/>
          </a:xfrm>
        </p:grpSpPr>
        <p:sp>
          <p:nvSpPr>
            <p:cNvPr id="24581" name="Text Box 32"/>
            <p:cNvSpPr txBox="1">
              <a:spLocks noChangeArrowheads="1"/>
            </p:cNvSpPr>
            <p:nvPr/>
          </p:nvSpPr>
          <p:spPr bwMode="auto">
            <a:xfrm>
              <a:off x="3454400" y="3879851"/>
              <a:ext cx="2467342" cy="400110"/>
            </a:xfrm>
            <a:prstGeom prst="rect">
              <a:avLst/>
            </a:prstGeom>
            <a:noFill/>
            <a:ln w="12700">
              <a:noFill/>
              <a:miter lim="800000"/>
              <a:headEnd/>
              <a:tailEnd/>
            </a:ln>
          </p:spPr>
          <p:txBody>
            <a:bodyPr wrap="none">
              <a:spAutoFit/>
            </a:bodyPr>
            <a:lstStyle/>
            <a:p>
              <a:r>
                <a:rPr lang="en-US" sz="2000">
                  <a:solidFill>
                    <a:srgbClr val="0432FF"/>
                  </a:solidFill>
                </a:rPr>
                <a:t>Learning is backwards</a:t>
              </a:r>
            </a:p>
          </p:txBody>
        </p:sp>
        <p:sp>
          <p:nvSpPr>
            <p:cNvPr id="24580" name="Line 31"/>
            <p:cNvSpPr>
              <a:spLocks noChangeShapeType="1"/>
            </p:cNvSpPr>
            <p:nvPr/>
          </p:nvSpPr>
          <p:spPr bwMode="auto">
            <a:xfrm flipH="1">
              <a:off x="2854325" y="3900488"/>
              <a:ext cx="4232275" cy="0"/>
            </a:xfrm>
            <a:prstGeom prst="line">
              <a:avLst/>
            </a:prstGeom>
            <a:noFill/>
            <a:ln w="25400">
              <a:solidFill>
                <a:srgbClr val="0432FF"/>
              </a:solidFill>
              <a:round/>
              <a:headEnd/>
              <a:tailEnd type="triangle" w="lg" len="lg"/>
            </a:ln>
          </p:spPr>
          <p:txBody>
            <a:bodyPr/>
            <a:lstStyle/>
            <a:p>
              <a:endParaRPr lang="en-US"/>
            </a:p>
          </p:txBody>
        </p:sp>
      </p:grpSp>
      <p:grpSp>
        <p:nvGrpSpPr>
          <p:cNvPr id="2" name="Group 1">
            <a:extLst>
              <a:ext uri="{FF2B5EF4-FFF2-40B4-BE49-F238E27FC236}">
                <a16:creationId xmlns:a16="http://schemas.microsoft.com/office/drawing/2014/main" id="{696A2516-EA0E-0B45-B14A-BA6E76164ED1}"/>
              </a:ext>
            </a:extLst>
          </p:cNvPr>
          <p:cNvGrpSpPr/>
          <p:nvPr/>
        </p:nvGrpSpPr>
        <p:grpSpPr>
          <a:xfrm>
            <a:off x="4343400" y="937419"/>
            <a:ext cx="4191000" cy="369332"/>
            <a:chOff x="2819400" y="937419"/>
            <a:chExt cx="4191000" cy="369332"/>
          </a:xfrm>
        </p:grpSpPr>
        <p:sp>
          <p:nvSpPr>
            <p:cNvPr id="55" name="Text Box 86"/>
            <p:cNvSpPr txBox="1">
              <a:spLocks noChangeArrowheads="1"/>
            </p:cNvSpPr>
            <p:nvPr/>
          </p:nvSpPr>
          <p:spPr bwMode="auto">
            <a:xfrm>
              <a:off x="4002087" y="937419"/>
              <a:ext cx="1287788" cy="369332"/>
            </a:xfrm>
            <a:prstGeom prst="rect">
              <a:avLst/>
            </a:prstGeom>
            <a:noFill/>
            <a:ln w="12700">
              <a:noFill/>
              <a:miter lim="800000"/>
              <a:headEnd/>
              <a:tailEnd/>
            </a:ln>
          </p:spPr>
          <p:txBody>
            <a:bodyPr wrap="none">
              <a:spAutoFit/>
            </a:bodyPr>
            <a:lstStyle/>
            <a:p>
              <a:r>
                <a:rPr lang="en-US" dirty="0">
                  <a:solidFill>
                    <a:srgbClr val="00B050"/>
                  </a:solidFill>
                </a:rPr>
                <a:t>Signal flows</a:t>
              </a:r>
            </a:p>
          </p:txBody>
        </p:sp>
        <p:sp>
          <p:nvSpPr>
            <p:cNvPr id="54" name="Line 85"/>
            <p:cNvSpPr>
              <a:spLocks noChangeShapeType="1"/>
            </p:cNvSpPr>
            <p:nvPr/>
          </p:nvSpPr>
          <p:spPr bwMode="auto">
            <a:xfrm>
              <a:off x="2819400" y="1295400"/>
              <a:ext cx="4191000" cy="0"/>
            </a:xfrm>
            <a:prstGeom prst="line">
              <a:avLst/>
            </a:prstGeom>
            <a:noFill/>
            <a:ln w="25400">
              <a:solidFill>
                <a:srgbClr val="00B050"/>
              </a:solidFill>
              <a:round/>
              <a:headEnd/>
              <a:tailEnd type="triangle" w="med" len="med"/>
            </a:ln>
          </p:spPr>
          <p:txBody>
            <a:bodyPr/>
            <a:lstStyle/>
            <a:p>
              <a:endParaRPr lang="en-US"/>
            </a:p>
          </p:txBody>
        </p:sp>
      </p:grpSp>
      <mc:AlternateContent xmlns:mc="http://schemas.openxmlformats.org/markup-compatibility/2006" xmlns:a14="http://schemas.microsoft.com/office/drawing/2010/main">
        <mc:Choice Requires="a14">
          <p:sp>
            <p:nvSpPr>
              <p:cNvPr id="56" name="TextBox 55"/>
              <p:cNvSpPr txBox="1"/>
              <p:nvPr/>
            </p:nvSpPr>
            <p:spPr>
              <a:xfrm>
                <a:off x="2647585" y="1285360"/>
                <a:ext cx="36490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charset="0"/>
                            </a:rPr>
                            <m:t>𝑥</m:t>
                          </m:r>
                        </m:e>
                        <m:sub>
                          <m:r>
                            <a:rPr lang="en-US" sz="2400" i="1">
                              <a:latin typeface="Cambria Math" charset="0"/>
                            </a:rPr>
                            <m:t>1</m:t>
                          </m:r>
                        </m:sub>
                      </m:sSub>
                    </m:oMath>
                  </m:oMathPara>
                </a14:m>
                <a:endParaRPr lang="en-US" sz="2400"/>
              </a:p>
            </p:txBody>
          </p:sp>
        </mc:Choice>
        <mc:Fallback xmlns="">
          <p:sp>
            <p:nvSpPr>
              <p:cNvPr id="56" name="TextBox 55"/>
              <p:cNvSpPr txBox="1">
                <a:spLocks noRot="1" noChangeAspect="1" noMove="1" noResize="1" noEditPoints="1" noAdjustHandles="1" noChangeArrowheads="1" noChangeShapeType="1" noTextEdit="1"/>
              </p:cNvSpPr>
              <p:nvPr/>
            </p:nvSpPr>
            <p:spPr>
              <a:xfrm>
                <a:off x="2647585" y="1285360"/>
                <a:ext cx="364907" cy="369332"/>
              </a:xfrm>
              <a:prstGeom prst="rect">
                <a:avLst/>
              </a:prstGeom>
              <a:blipFill>
                <a:blip r:embed="rId4"/>
                <a:stretch>
                  <a:fillRect l="-10000" r="-8333" b="-1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p:cNvSpPr txBox="1"/>
              <p:nvPr/>
            </p:nvSpPr>
            <p:spPr>
              <a:xfrm>
                <a:off x="2627364" y="2033798"/>
                <a:ext cx="37202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charset="0"/>
                            </a:rPr>
                            <m:t>𝑥</m:t>
                          </m:r>
                        </m:e>
                        <m:sub>
                          <m:r>
                            <a:rPr lang="en-US" sz="2400" i="1">
                              <a:latin typeface="Cambria Math" charset="0"/>
                            </a:rPr>
                            <m:t>2</m:t>
                          </m:r>
                        </m:sub>
                      </m:sSub>
                    </m:oMath>
                  </m:oMathPara>
                </a14:m>
                <a:endParaRPr lang="en-US" sz="2400"/>
              </a:p>
            </p:txBody>
          </p:sp>
        </mc:Choice>
        <mc:Fallback xmlns="">
          <p:sp>
            <p:nvSpPr>
              <p:cNvPr id="57" name="TextBox 56"/>
              <p:cNvSpPr txBox="1">
                <a:spLocks noRot="1" noChangeAspect="1" noMove="1" noResize="1" noEditPoints="1" noAdjustHandles="1" noChangeArrowheads="1" noChangeShapeType="1" noTextEdit="1"/>
              </p:cNvSpPr>
              <p:nvPr/>
            </p:nvSpPr>
            <p:spPr>
              <a:xfrm>
                <a:off x="2627364" y="2033798"/>
                <a:ext cx="372025" cy="369332"/>
              </a:xfrm>
              <a:prstGeom prst="rect">
                <a:avLst/>
              </a:prstGeom>
              <a:blipFill>
                <a:blip r:embed="rId5"/>
                <a:stretch>
                  <a:fillRect l="-11475" r="-8197" b="-1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p:cNvSpPr txBox="1"/>
              <p:nvPr/>
            </p:nvSpPr>
            <p:spPr>
              <a:xfrm>
                <a:off x="2626241" y="3043345"/>
                <a:ext cx="43338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charset="0"/>
                            </a:rPr>
                            <m:t>𝑥</m:t>
                          </m:r>
                        </m:e>
                        <m:sub>
                          <m:r>
                            <a:rPr lang="en-US" sz="2400" i="1">
                              <a:latin typeface="Cambria Math" charset="0"/>
                            </a:rPr>
                            <m:t>𝑁</m:t>
                          </m:r>
                        </m:sub>
                      </m:sSub>
                    </m:oMath>
                  </m:oMathPara>
                </a14:m>
                <a:endParaRPr lang="en-US" sz="2400"/>
              </a:p>
            </p:txBody>
          </p:sp>
        </mc:Choice>
        <mc:Fallback xmlns="">
          <p:sp>
            <p:nvSpPr>
              <p:cNvPr id="58" name="TextBox 57"/>
              <p:cNvSpPr txBox="1">
                <a:spLocks noRot="1" noChangeAspect="1" noMove="1" noResize="1" noEditPoints="1" noAdjustHandles="1" noChangeArrowheads="1" noChangeShapeType="1" noTextEdit="1"/>
              </p:cNvSpPr>
              <p:nvPr/>
            </p:nvSpPr>
            <p:spPr>
              <a:xfrm>
                <a:off x="2626241" y="3043345"/>
                <a:ext cx="433387" cy="369332"/>
              </a:xfrm>
              <a:prstGeom prst="rect">
                <a:avLst/>
              </a:prstGeom>
              <a:blipFill>
                <a:blip r:embed="rId6"/>
                <a:stretch>
                  <a:fillRect l="-8451" r="-4225" b="-13115"/>
                </a:stretch>
              </a:blipFill>
            </p:spPr>
            <p:txBody>
              <a:bodyPr/>
              <a:lstStyle/>
              <a:p>
                <a:r>
                  <a:rPr lang="en-US">
                    <a:noFill/>
                  </a:rPr>
                  <a:t> </a:t>
                </a:r>
              </a:p>
            </p:txBody>
          </p:sp>
        </mc:Fallback>
      </mc:AlternateContent>
      <p:sp>
        <p:nvSpPr>
          <p:cNvPr id="59" name="TextBox 58"/>
          <p:cNvSpPr txBox="1"/>
          <p:nvPr/>
        </p:nvSpPr>
        <p:spPr>
          <a:xfrm rot="5400000">
            <a:off x="3818306" y="2517488"/>
            <a:ext cx="392113" cy="584775"/>
          </a:xfrm>
          <a:prstGeom prst="rect">
            <a:avLst/>
          </a:prstGeom>
          <a:noFill/>
        </p:spPr>
        <p:txBody>
          <a:bodyPr wrap="square" rtlCol="0">
            <a:spAutoFit/>
          </a:bodyPr>
          <a:lstStyle/>
          <a:p>
            <a:r>
              <a:rPr lang="mr-IN" sz="3200"/>
              <a:t>…</a:t>
            </a:r>
            <a:endParaRPr lang="en-US" sz="3200"/>
          </a:p>
        </p:txBody>
      </p:sp>
      <p:sp>
        <p:nvSpPr>
          <p:cNvPr id="60" name="TextBox 59"/>
          <p:cNvSpPr txBox="1"/>
          <p:nvPr/>
        </p:nvSpPr>
        <p:spPr>
          <a:xfrm rot="5400000">
            <a:off x="6247032" y="2283332"/>
            <a:ext cx="392113" cy="584775"/>
          </a:xfrm>
          <a:prstGeom prst="rect">
            <a:avLst/>
          </a:prstGeom>
          <a:noFill/>
        </p:spPr>
        <p:txBody>
          <a:bodyPr wrap="square" rtlCol="0">
            <a:spAutoFit/>
          </a:bodyPr>
          <a:lstStyle/>
          <a:p>
            <a:r>
              <a:rPr lang="mr-IN" sz="3200"/>
              <a:t>…</a:t>
            </a:r>
            <a:endParaRPr lang="en-US" sz="3200"/>
          </a:p>
        </p:txBody>
      </p:sp>
      <mc:AlternateContent xmlns:mc="http://schemas.openxmlformats.org/markup-compatibility/2006" xmlns:a14="http://schemas.microsoft.com/office/drawing/2010/main">
        <mc:Choice Requires="a14">
          <p:sp>
            <p:nvSpPr>
              <p:cNvPr id="62" name="TextBox 61"/>
              <p:cNvSpPr txBox="1"/>
              <p:nvPr/>
            </p:nvSpPr>
            <p:spPr>
              <a:xfrm>
                <a:off x="4756581" y="1473201"/>
                <a:ext cx="442685" cy="30752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1600" i="1">
                              <a:latin typeface="Cambria Math" panose="02040503050406030204" pitchFamily="18" charset="0"/>
                            </a:rPr>
                          </m:ctrlPr>
                        </m:sSubSupPr>
                        <m:e>
                          <m:r>
                            <a:rPr lang="en-US" sz="1600" i="1">
                              <a:latin typeface="Cambria Math" charset="0"/>
                            </a:rPr>
                            <m:t>𝑤</m:t>
                          </m:r>
                        </m:e>
                        <m:sub>
                          <m:r>
                            <a:rPr lang="en-US" sz="1600" i="1">
                              <a:latin typeface="Cambria Math" charset="0"/>
                            </a:rPr>
                            <m:t>11</m:t>
                          </m:r>
                        </m:sub>
                        <m:sup>
                          <m:r>
                            <a:rPr lang="en-US" sz="1600" i="1">
                              <a:latin typeface="Cambria Math" charset="0"/>
                            </a:rPr>
                            <m:t>(1)</m:t>
                          </m:r>
                        </m:sup>
                      </m:sSubSup>
                    </m:oMath>
                  </m:oMathPara>
                </a14:m>
                <a:endParaRPr lang="en-US" sz="1600"/>
              </a:p>
            </p:txBody>
          </p:sp>
        </mc:Choice>
        <mc:Fallback xmlns="">
          <p:sp>
            <p:nvSpPr>
              <p:cNvPr id="62" name="TextBox 61"/>
              <p:cNvSpPr txBox="1">
                <a:spLocks noRot="1" noChangeAspect="1" noMove="1" noResize="1" noEditPoints="1" noAdjustHandles="1" noChangeArrowheads="1" noChangeShapeType="1" noTextEdit="1"/>
              </p:cNvSpPr>
              <p:nvPr/>
            </p:nvSpPr>
            <p:spPr>
              <a:xfrm>
                <a:off x="4756581" y="1473201"/>
                <a:ext cx="442685" cy="307520"/>
              </a:xfrm>
              <a:prstGeom prst="rect">
                <a:avLst/>
              </a:prstGeom>
              <a:blipFill>
                <a:blip r:embed="rId7"/>
                <a:stretch>
                  <a:fillRect l="-4110" r="-6849" b="-16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3" name="TextBox 62"/>
              <p:cNvSpPr txBox="1"/>
              <p:nvPr/>
            </p:nvSpPr>
            <p:spPr>
              <a:xfrm>
                <a:off x="4872665" y="1907270"/>
                <a:ext cx="442685" cy="30752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1600" i="1">
                              <a:latin typeface="Cambria Math" panose="02040503050406030204" pitchFamily="18" charset="0"/>
                            </a:rPr>
                          </m:ctrlPr>
                        </m:sSubSupPr>
                        <m:e>
                          <m:r>
                            <a:rPr lang="en-US" sz="1600" i="1">
                              <a:latin typeface="Cambria Math" charset="0"/>
                            </a:rPr>
                            <m:t>𝑤</m:t>
                          </m:r>
                        </m:e>
                        <m:sub>
                          <m:r>
                            <a:rPr lang="en-US" sz="1600" i="1">
                              <a:latin typeface="Cambria Math" charset="0"/>
                            </a:rPr>
                            <m:t>1</m:t>
                          </m:r>
                          <m:r>
                            <a:rPr lang="en-US" sz="1600" i="1">
                              <a:latin typeface="Cambria Math" charset="0"/>
                            </a:rPr>
                            <m:t>𝑀</m:t>
                          </m:r>
                        </m:sub>
                        <m:sup>
                          <m:r>
                            <a:rPr lang="en-US" sz="1600" i="1">
                              <a:latin typeface="Cambria Math" charset="0"/>
                            </a:rPr>
                            <m:t>(1)</m:t>
                          </m:r>
                        </m:sup>
                      </m:sSubSup>
                    </m:oMath>
                  </m:oMathPara>
                </a14:m>
                <a:endParaRPr lang="en-US" sz="1600"/>
              </a:p>
            </p:txBody>
          </p:sp>
        </mc:Choice>
        <mc:Fallback xmlns="">
          <p:sp>
            <p:nvSpPr>
              <p:cNvPr id="63" name="TextBox 62"/>
              <p:cNvSpPr txBox="1">
                <a:spLocks noRot="1" noChangeAspect="1" noMove="1" noResize="1" noEditPoints="1" noAdjustHandles="1" noChangeArrowheads="1" noChangeShapeType="1" noTextEdit="1"/>
              </p:cNvSpPr>
              <p:nvPr/>
            </p:nvSpPr>
            <p:spPr>
              <a:xfrm>
                <a:off x="4872665" y="1907270"/>
                <a:ext cx="442685" cy="307520"/>
              </a:xfrm>
              <a:prstGeom prst="rect">
                <a:avLst/>
              </a:prstGeom>
              <a:blipFill>
                <a:blip r:embed="rId8"/>
                <a:stretch>
                  <a:fillRect l="-4110" r="-6849" b="-16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4" name="TextBox 63"/>
              <p:cNvSpPr txBox="1"/>
              <p:nvPr/>
            </p:nvSpPr>
            <p:spPr>
              <a:xfrm>
                <a:off x="7109899" y="1919556"/>
                <a:ext cx="442685" cy="30752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1600" i="1">
                              <a:latin typeface="Cambria Math" panose="02040503050406030204" pitchFamily="18" charset="0"/>
                            </a:rPr>
                          </m:ctrlPr>
                        </m:sSubSupPr>
                        <m:e>
                          <m:r>
                            <a:rPr lang="en-US" sz="1600" i="1">
                              <a:latin typeface="Cambria Math" charset="0"/>
                            </a:rPr>
                            <m:t>𝑤</m:t>
                          </m:r>
                        </m:e>
                        <m:sub>
                          <m:r>
                            <a:rPr lang="en-US" sz="1600" i="1">
                              <a:latin typeface="Cambria Math" charset="0"/>
                            </a:rPr>
                            <m:t>1</m:t>
                          </m:r>
                        </m:sub>
                        <m:sup>
                          <m:r>
                            <a:rPr lang="en-US" sz="1600" i="1">
                              <a:latin typeface="Cambria Math" charset="0"/>
                            </a:rPr>
                            <m:t>(2)</m:t>
                          </m:r>
                        </m:sup>
                      </m:sSubSup>
                    </m:oMath>
                  </m:oMathPara>
                </a14:m>
                <a:endParaRPr lang="en-US" sz="1600"/>
              </a:p>
            </p:txBody>
          </p:sp>
        </mc:Choice>
        <mc:Fallback xmlns="">
          <p:sp>
            <p:nvSpPr>
              <p:cNvPr id="64" name="TextBox 63"/>
              <p:cNvSpPr txBox="1">
                <a:spLocks noRot="1" noChangeAspect="1" noMove="1" noResize="1" noEditPoints="1" noAdjustHandles="1" noChangeArrowheads="1" noChangeShapeType="1" noTextEdit="1"/>
              </p:cNvSpPr>
              <p:nvPr/>
            </p:nvSpPr>
            <p:spPr>
              <a:xfrm>
                <a:off x="7109899" y="1919556"/>
                <a:ext cx="442685" cy="307520"/>
              </a:xfrm>
              <a:prstGeom prst="rect">
                <a:avLst/>
              </a:prstGeom>
              <a:blipFill>
                <a:blip r:embed="rId9"/>
                <a:stretch>
                  <a:fillRect l="-4110" r="-6849" b="-16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5" name="TextBox 64"/>
              <p:cNvSpPr txBox="1"/>
              <p:nvPr/>
            </p:nvSpPr>
            <p:spPr>
              <a:xfrm>
                <a:off x="7045795" y="2580346"/>
                <a:ext cx="442685" cy="30752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1600" i="1">
                              <a:latin typeface="Cambria Math" panose="02040503050406030204" pitchFamily="18" charset="0"/>
                            </a:rPr>
                          </m:ctrlPr>
                        </m:sSubSupPr>
                        <m:e>
                          <m:r>
                            <a:rPr lang="en-US" sz="1600" i="1">
                              <a:latin typeface="Cambria Math" charset="0"/>
                            </a:rPr>
                            <m:t>𝑤</m:t>
                          </m:r>
                        </m:e>
                        <m:sub>
                          <m:r>
                            <a:rPr lang="en-US" sz="1600" i="1">
                              <a:latin typeface="Cambria Math" charset="0"/>
                            </a:rPr>
                            <m:t>𝑀</m:t>
                          </m:r>
                        </m:sub>
                        <m:sup>
                          <m:r>
                            <a:rPr lang="en-US" sz="1600" i="1">
                              <a:latin typeface="Cambria Math" charset="0"/>
                            </a:rPr>
                            <m:t>(2)</m:t>
                          </m:r>
                        </m:sup>
                      </m:sSubSup>
                    </m:oMath>
                  </m:oMathPara>
                </a14:m>
                <a:endParaRPr lang="en-US" sz="1600"/>
              </a:p>
            </p:txBody>
          </p:sp>
        </mc:Choice>
        <mc:Fallback xmlns="">
          <p:sp>
            <p:nvSpPr>
              <p:cNvPr id="65" name="TextBox 64"/>
              <p:cNvSpPr txBox="1">
                <a:spLocks noRot="1" noChangeAspect="1" noMove="1" noResize="1" noEditPoints="1" noAdjustHandles="1" noChangeArrowheads="1" noChangeShapeType="1" noTextEdit="1"/>
              </p:cNvSpPr>
              <p:nvPr/>
            </p:nvSpPr>
            <p:spPr>
              <a:xfrm>
                <a:off x="7045795" y="2580346"/>
                <a:ext cx="442685" cy="307520"/>
              </a:xfrm>
              <a:prstGeom prst="rect">
                <a:avLst/>
              </a:prstGeom>
              <a:blipFill>
                <a:blip r:embed="rId10"/>
                <a:stretch>
                  <a:fillRect l="-5556" r="-6944" b="-137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TextBox 65"/>
              <p:cNvSpPr txBox="1"/>
              <p:nvPr/>
            </p:nvSpPr>
            <p:spPr>
              <a:xfrm>
                <a:off x="4914047" y="2964091"/>
                <a:ext cx="454419" cy="30784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1600" i="1">
                              <a:latin typeface="Cambria Math" panose="02040503050406030204" pitchFamily="18" charset="0"/>
                            </a:rPr>
                          </m:ctrlPr>
                        </m:sSubSupPr>
                        <m:e>
                          <m:r>
                            <a:rPr lang="en-US" sz="1600" i="1">
                              <a:latin typeface="Cambria Math" charset="0"/>
                            </a:rPr>
                            <m:t>𝑤</m:t>
                          </m:r>
                        </m:e>
                        <m:sub>
                          <m:r>
                            <a:rPr lang="en-US" sz="1600" i="1">
                              <a:latin typeface="Cambria Math" charset="0"/>
                            </a:rPr>
                            <m:t>𝑁𝑀</m:t>
                          </m:r>
                        </m:sub>
                        <m:sup>
                          <m:r>
                            <a:rPr lang="en-US" sz="1600" i="1">
                              <a:latin typeface="Cambria Math" charset="0"/>
                            </a:rPr>
                            <m:t>(1)</m:t>
                          </m:r>
                        </m:sup>
                      </m:sSubSup>
                    </m:oMath>
                  </m:oMathPara>
                </a14:m>
                <a:endParaRPr lang="en-US" sz="1600"/>
              </a:p>
            </p:txBody>
          </p:sp>
        </mc:Choice>
        <mc:Fallback xmlns="">
          <p:sp>
            <p:nvSpPr>
              <p:cNvPr id="66" name="TextBox 65"/>
              <p:cNvSpPr txBox="1">
                <a:spLocks noRot="1" noChangeAspect="1" noMove="1" noResize="1" noEditPoints="1" noAdjustHandles="1" noChangeArrowheads="1" noChangeShapeType="1" noTextEdit="1"/>
              </p:cNvSpPr>
              <p:nvPr/>
            </p:nvSpPr>
            <p:spPr>
              <a:xfrm>
                <a:off x="4914047" y="2964091"/>
                <a:ext cx="454419" cy="307841"/>
              </a:xfrm>
              <a:prstGeom prst="rect">
                <a:avLst/>
              </a:prstGeom>
              <a:blipFill>
                <a:blip r:embed="rId11"/>
                <a:stretch>
                  <a:fillRect l="-4000" r="-4000" b="-13725"/>
                </a:stretch>
              </a:blipFill>
            </p:spPr>
            <p:txBody>
              <a:bodyPr/>
              <a:lstStyle/>
              <a:p>
                <a:r>
                  <a:rPr lang="en-US">
                    <a:noFill/>
                  </a:rPr>
                  <a:t> </a:t>
                </a:r>
              </a:p>
            </p:txBody>
          </p:sp>
        </mc:Fallback>
      </mc:AlternateContent>
      <p:grpSp>
        <p:nvGrpSpPr>
          <p:cNvPr id="3" name="Group 2"/>
          <p:cNvGrpSpPr/>
          <p:nvPr/>
        </p:nvGrpSpPr>
        <p:grpSpPr>
          <a:xfrm>
            <a:off x="2209800" y="1435100"/>
            <a:ext cx="8286564" cy="2222500"/>
            <a:chOff x="685800" y="1435100"/>
            <a:chExt cx="8286564" cy="2222500"/>
          </a:xfrm>
        </p:grpSpPr>
        <p:grpSp>
          <p:nvGrpSpPr>
            <p:cNvPr id="35" name="Group 82"/>
            <p:cNvGrpSpPr>
              <a:grpSpLocks/>
            </p:cNvGrpSpPr>
            <p:nvPr/>
          </p:nvGrpSpPr>
          <p:grpSpPr bwMode="auto">
            <a:xfrm>
              <a:off x="685800" y="1435100"/>
              <a:ext cx="7358063" cy="2222500"/>
              <a:chOff x="432" y="760"/>
              <a:chExt cx="4635" cy="1400"/>
            </a:xfrm>
          </p:grpSpPr>
          <p:sp>
            <p:nvSpPr>
              <p:cNvPr id="36" name="Oval 44"/>
              <p:cNvSpPr>
                <a:spLocks noChangeArrowheads="1"/>
              </p:cNvSpPr>
              <p:nvPr/>
            </p:nvSpPr>
            <p:spPr bwMode="auto">
              <a:xfrm>
                <a:off x="1233" y="1852"/>
                <a:ext cx="518" cy="308"/>
              </a:xfrm>
              <a:prstGeom prst="ellipse">
                <a:avLst/>
              </a:prstGeom>
              <a:noFill/>
              <a:ln w="25400">
                <a:solidFill>
                  <a:schemeClr val="tx1"/>
                </a:solidFill>
                <a:round/>
                <a:headEnd/>
                <a:tailEnd/>
              </a:ln>
            </p:spPr>
            <p:txBody>
              <a:bodyPr wrap="none" anchor="ctr"/>
              <a:lstStyle/>
              <a:p>
                <a:endParaRPr lang="en-US"/>
              </a:p>
            </p:txBody>
          </p:sp>
          <p:sp>
            <p:nvSpPr>
              <p:cNvPr id="37" name="Oval 45"/>
              <p:cNvSpPr>
                <a:spLocks noChangeArrowheads="1"/>
              </p:cNvSpPr>
              <p:nvPr/>
            </p:nvSpPr>
            <p:spPr bwMode="auto">
              <a:xfrm>
                <a:off x="1233" y="760"/>
                <a:ext cx="518" cy="308"/>
              </a:xfrm>
              <a:prstGeom prst="ellipse">
                <a:avLst/>
              </a:prstGeom>
              <a:noFill/>
              <a:ln w="25400">
                <a:solidFill>
                  <a:schemeClr val="tx1"/>
                </a:solidFill>
                <a:round/>
                <a:headEnd/>
                <a:tailEnd/>
              </a:ln>
            </p:spPr>
            <p:txBody>
              <a:bodyPr wrap="none" anchor="ctr"/>
              <a:lstStyle/>
              <a:p>
                <a:endParaRPr lang="en-US"/>
              </a:p>
            </p:txBody>
          </p:sp>
          <p:sp>
            <p:nvSpPr>
              <p:cNvPr id="38" name="Oval 46"/>
              <p:cNvSpPr>
                <a:spLocks noChangeArrowheads="1"/>
              </p:cNvSpPr>
              <p:nvPr/>
            </p:nvSpPr>
            <p:spPr bwMode="auto">
              <a:xfrm>
                <a:off x="1233" y="1208"/>
                <a:ext cx="518" cy="308"/>
              </a:xfrm>
              <a:prstGeom prst="ellipse">
                <a:avLst/>
              </a:prstGeom>
              <a:noFill/>
              <a:ln w="25400">
                <a:solidFill>
                  <a:schemeClr val="tx1"/>
                </a:solidFill>
                <a:round/>
                <a:headEnd/>
                <a:tailEnd/>
              </a:ln>
            </p:spPr>
            <p:txBody>
              <a:bodyPr wrap="none" anchor="ctr"/>
              <a:lstStyle/>
              <a:p>
                <a:endParaRPr lang="en-US"/>
              </a:p>
            </p:txBody>
          </p:sp>
          <p:sp>
            <p:nvSpPr>
              <p:cNvPr id="39" name="Oval 47"/>
              <p:cNvSpPr>
                <a:spLocks noChangeArrowheads="1"/>
              </p:cNvSpPr>
              <p:nvPr/>
            </p:nvSpPr>
            <p:spPr bwMode="auto">
              <a:xfrm>
                <a:off x="2740" y="1036"/>
                <a:ext cx="518" cy="308"/>
              </a:xfrm>
              <a:prstGeom prst="ellipse">
                <a:avLst/>
              </a:prstGeom>
              <a:noFill/>
              <a:ln w="25400">
                <a:solidFill>
                  <a:schemeClr val="tx1"/>
                </a:solidFill>
                <a:round/>
                <a:headEnd/>
                <a:tailEnd/>
              </a:ln>
            </p:spPr>
            <p:txBody>
              <a:bodyPr wrap="none" anchor="ctr"/>
              <a:lstStyle/>
              <a:p>
                <a:endParaRPr lang="en-US"/>
              </a:p>
            </p:txBody>
          </p:sp>
          <p:sp>
            <p:nvSpPr>
              <p:cNvPr id="40" name="Line 48"/>
              <p:cNvSpPr>
                <a:spLocks noChangeShapeType="1"/>
              </p:cNvSpPr>
              <p:nvPr/>
            </p:nvSpPr>
            <p:spPr bwMode="auto">
              <a:xfrm>
                <a:off x="479" y="900"/>
                <a:ext cx="754" cy="0"/>
              </a:xfrm>
              <a:prstGeom prst="line">
                <a:avLst/>
              </a:prstGeom>
              <a:noFill/>
              <a:ln w="28575">
                <a:solidFill>
                  <a:schemeClr val="tx1"/>
                </a:solidFill>
                <a:round/>
                <a:headEnd/>
                <a:tailEnd type="triangle" w="lg" len="lg"/>
              </a:ln>
            </p:spPr>
            <p:txBody>
              <a:bodyPr/>
              <a:lstStyle/>
              <a:p>
                <a:endParaRPr lang="en-US"/>
              </a:p>
            </p:txBody>
          </p:sp>
          <p:sp>
            <p:nvSpPr>
              <p:cNvPr id="41" name="Line 50"/>
              <p:cNvSpPr>
                <a:spLocks noChangeShapeType="1"/>
              </p:cNvSpPr>
              <p:nvPr/>
            </p:nvSpPr>
            <p:spPr bwMode="auto">
              <a:xfrm flipV="1">
                <a:off x="1798" y="1200"/>
                <a:ext cx="890" cy="148"/>
              </a:xfrm>
              <a:prstGeom prst="line">
                <a:avLst/>
              </a:prstGeom>
              <a:noFill/>
              <a:ln w="28575">
                <a:solidFill>
                  <a:schemeClr val="tx1"/>
                </a:solidFill>
                <a:round/>
                <a:headEnd/>
                <a:tailEnd type="triangle" w="lg" len="lg"/>
              </a:ln>
            </p:spPr>
            <p:txBody>
              <a:bodyPr/>
              <a:lstStyle/>
              <a:p>
                <a:endParaRPr lang="en-US"/>
              </a:p>
            </p:txBody>
          </p:sp>
          <p:sp>
            <p:nvSpPr>
              <p:cNvPr id="42" name="Line 51"/>
              <p:cNvSpPr>
                <a:spLocks noChangeShapeType="1"/>
              </p:cNvSpPr>
              <p:nvPr/>
            </p:nvSpPr>
            <p:spPr bwMode="auto">
              <a:xfrm>
                <a:off x="1798" y="900"/>
                <a:ext cx="895" cy="220"/>
              </a:xfrm>
              <a:prstGeom prst="line">
                <a:avLst/>
              </a:prstGeom>
              <a:noFill/>
              <a:ln w="28575">
                <a:solidFill>
                  <a:schemeClr val="tx1"/>
                </a:solidFill>
                <a:round/>
                <a:headEnd/>
                <a:tailEnd type="triangle" w="lg" len="lg"/>
              </a:ln>
            </p:spPr>
            <p:txBody>
              <a:bodyPr/>
              <a:lstStyle/>
              <a:p>
                <a:endParaRPr lang="en-US"/>
              </a:p>
            </p:txBody>
          </p:sp>
          <p:sp>
            <p:nvSpPr>
              <p:cNvPr id="43" name="Line 52"/>
              <p:cNvSpPr>
                <a:spLocks noChangeShapeType="1"/>
              </p:cNvSpPr>
              <p:nvPr/>
            </p:nvSpPr>
            <p:spPr bwMode="auto">
              <a:xfrm>
                <a:off x="432" y="2020"/>
                <a:ext cx="754" cy="0"/>
              </a:xfrm>
              <a:prstGeom prst="line">
                <a:avLst/>
              </a:prstGeom>
              <a:noFill/>
              <a:ln w="28575">
                <a:solidFill>
                  <a:schemeClr val="tx1"/>
                </a:solidFill>
                <a:round/>
                <a:headEnd/>
                <a:tailEnd type="triangle" w="lg" len="lg"/>
              </a:ln>
            </p:spPr>
            <p:txBody>
              <a:bodyPr/>
              <a:lstStyle/>
              <a:p>
                <a:endParaRPr lang="en-US"/>
              </a:p>
            </p:txBody>
          </p:sp>
          <p:sp>
            <p:nvSpPr>
              <p:cNvPr id="44" name="Line 53"/>
              <p:cNvSpPr>
                <a:spLocks noChangeShapeType="1"/>
              </p:cNvSpPr>
              <p:nvPr/>
            </p:nvSpPr>
            <p:spPr bwMode="auto">
              <a:xfrm>
                <a:off x="479" y="1376"/>
                <a:ext cx="754" cy="0"/>
              </a:xfrm>
              <a:prstGeom prst="line">
                <a:avLst/>
              </a:prstGeom>
              <a:noFill/>
              <a:ln w="28575">
                <a:solidFill>
                  <a:schemeClr val="tx1"/>
                </a:solidFill>
                <a:round/>
                <a:headEnd/>
                <a:tailEnd type="triangle" w="lg" len="lg"/>
              </a:ln>
            </p:spPr>
            <p:txBody>
              <a:bodyPr/>
              <a:lstStyle/>
              <a:p>
                <a:endParaRPr lang="en-US"/>
              </a:p>
            </p:txBody>
          </p:sp>
          <p:sp>
            <p:nvSpPr>
              <p:cNvPr id="45" name="Line 54"/>
              <p:cNvSpPr>
                <a:spLocks noChangeShapeType="1"/>
              </p:cNvSpPr>
              <p:nvPr/>
            </p:nvSpPr>
            <p:spPr bwMode="auto">
              <a:xfrm flipV="1">
                <a:off x="1798" y="1260"/>
                <a:ext cx="942" cy="732"/>
              </a:xfrm>
              <a:prstGeom prst="line">
                <a:avLst/>
              </a:prstGeom>
              <a:noFill/>
              <a:ln w="28575">
                <a:solidFill>
                  <a:schemeClr val="tx1"/>
                </a:solidFill>
                <a:round/>
                <a:headEnd/>
                <a:tailEnd type="triangle" w="lg" len="lg"/>
              </a:ln>
            </p:spPr>
            <p:txBody>
              <a:bodyPr/>
              <a:lstStyle/>
              <a:p>
                <a:endParaRPr lang="en-US"/>
              </a:p>
            </p:txBody>
          </p:sp>
          <p:sp>
            <p:nvSpPr>
              <p:cNvPr id="46" name="Line 61"/>
              <p:cNvSpPr>
                <a:spLocks noChangeShapeType="1"/>
              </p:cNvSpPr>
              <p:nvPr/>
            </p:nvSpPr>
            <p:spPr bwMode="auto">
              <a:xfrm flipV="1">
                <a:off x="4718" y="1440"/>
                <a:ext cx="349" cy="0"/>
              </a:xfrm>
              <a:prstGeom prst="line">
                <a:avLst/>
              </a:prstGeom>
              <a:noFill/>
              <a:ln w="28575">
                <a:solidFill>
                  <a:schemeClr val="tx1"/>
                </a:solidFill>
                <a:round/>
                <a:headEnd/>
                <a:tailEnd type="triangle" w="lg" len="lg"/>
              </a:ln>
            </p:spPr>
            <p:txBody>
              <a:bodyPr/>
              <a:lstStyle/>
              <a:p>
                <a:endParaRPr lang="en-US"/>
              </a:p>
            </p:txBody>
          </p:sp>
          <p:sp>
            <p:nvSpPr>
              <p:cNvPr id="47" name="Oval 65"/>
              <p:cNvSpPr>
                <a:spLocks noChangeArrowheads="1"/>
              </p:cNvSpPr>
              <p:nvPr/>
            </p:nvSpPr>
            <p:spPr bwMode="auto">
              <a:xfrm>
                <a:off x="4153" y="1288"/>
                <a:ext cx="518" cy="308"/>
              </a:xfrm>
              <a:prstGeom prst="ellipse">
                <a:avLst/>
              </a:prstGeom>
              <a:noFill/>
              <a:ln w="25400">
                <a:solidFill>
                  <a:schemeClr val="tx1"/>
                </a:solidFill>
                <a:round/>
                <a:headEnd/>
                <a:tailEnd/>
              </a:ln>
            </p:spPr>
            <p:txBody>
              <a:bodyPr wrap="none" anchor="ctr"/>
              <a:lstStyle/>
              <a:p>
                <a:endParaRPr lang="en-US"/>
              </a:p>
            </p:txBody>
          </p:sp>
          <p:sp>
            <p:nvSpPr>
              <p:cNvPr id="48" name="Oval 66"/>
              <p:cNvSpPr>
                <a:spLocks noChangeArrowheads="1"/>
              </p:cNvSpPr>
              <p:nvPr/>
            </p:nvSpPr>
            <p:spPr bwMode="auto">
              <a:xfrm>
                <a:off x="2787" y="1708"/>
                <a:ext cx="518" cy="308"/>
              </a:xfrm>
              <a:prstGeom prst="ellipse">
                <a:avLst/>
              </a:prstGeom>
              <a:noFill/>
              <a:ln w="25400">
                <a:solidFill>
                  <a:schemeClr val="tx1"/>
                </a:solidFill>
                <a:round/>
                <a:headEnd/>
                <a:tailEnd/>
              </a:ln>
            </p:spPr>
            <p:txBody>
              <a:bodyPr wrap="none" anchor="ctr"/>
              <a:lstStyle/>
              <a:p>
                <a:endParaRPr lang="en-US"/>
              </a:p>
            </p:txBody>
          </p:sp>
          <p:sp>
            <p:nvSpPr>
              <p:cNvPr id="49" name="Line 68"/>
              <p:cNvSpPr>
                <a:spLocks noChangeShapeType="1"/>
              </p:cNvSpPr>
              <p:nvPr/>
            </p:nvSpPr>
            <p:spPr bwMode="auto">
              <a:xfrm>
                <a:off x="1798" y="924"/>
                <a:ext cx="986" cy="804"/>
              </a:xfrm>
              <a:prstGeom prst="line">
                <a:avLst/>
              </a:prstGeom>
              <a:noFill/>
              <a:ln w="28575">
                <a:solidFill>
                  <a:schemeClr val="tx1"/>
                </a:solidFill>
                <a:round/>
                <a:headEnd/>
                <a:tailEnd type="triangle" w="lg" len="lg"/>
              </a:ln>
            </p:spPr>
            <p:txBody>
              <a:bodyPr/>
              <a:lstStyle/>
              <a:p>
                <a:endParaRPr lang="en-US"/>
              </a:p>
            </p:txBody>
          </p:sp>
          <p:sp>
            <p:nvSpPr>
              <p:cNvPr id="50" name="Line 69"/>
              <p:cNvSpPr>
                <a:spLocks noChangeShapeType="1"/>
              </p:cNvSpPr>
              <p:nvPr/>
            </p:nvSpPr>
            <p:spPr bwMode="auto">
              <a:xfrm>
                <a:off x="1798" y="1372"/>
                <a:ext cx="989" cy="448"/>
              </a:xfrm>
              <a:prstGeom prst="line">
                <a:avLst/>
              </a:prstGeom>
              <a:noFill/>
              <a:ln w="28575">
                <a:solidFill>
                  <a:schemeClr val="tx1"/>
                </a:solidFill>
                <a:round/>
                <a:headEnd/>
                <a:tailEnd type="triangle" w="lg" len="lg"/>
              </a:ln>
            </p:spPr>
            <p:txBody>
              <a:bodyPr/>
              <a:lstStyle/>
              <a:p>
                <a:endParaRPr lang="en-US"/>
              </a:p>
            </p:txBody>
          </p:sp>
          <p:sp>
            <p:nvSpPr>
              <p:cNvPr id="51" name="Line 70"/>
              <p:cNvSpPr>
                <a:spLocks noChangeShapeType="1"/>
              </p:cNvSpPr>
              <p:nvPr/>
            </p:nvSpPr>
            <p:spPr bwMode="auto">
              <a:xfrm flipV="1">
                <a:off x="1798" y="1872"/>
                <a:ext cx="986" cy="144"/>
              </a:xfrm>
              <a:prstGeom prst="line">
                <a:avLst/>
              </a:prstGeom>
              <a:noFill/>
              <a:ln w="28575">
                <a:solidFill>
                  <a:schemeClr val="tx1"/>
                </a:solidFill>
                <a:round/>
                <a:headEnd/>
                <a:tailEnd type="triangle" w="lg" len="lg"/>
              </a:ln>
            </p:spPr>
            <p:txBody>
              <a:bodyPr/>
              <a:lstStyle/>
              <a:p>
                <a:endParaRPr lang="en-US"/>
              </a:p>
            </p:txBody>
          </p:sp>
          <p:sp>
            <p:nvSpPr>
              <p:cNvPr id="52" name="Line 71"/>
              <p:cNvSpPr>
                <a:spLocks noChangeShapeType="1"/>
              </p:cNvSpPr>
              <p:nvPr/>
            </p:nvSpPr>
            <p:spPr bwMode="auto">
              <a:xfrm>
                <a:off x="3305" y="1232"/>
                <a:ext cx="801" cy="196"/>
              </a:xfrm>
              <a:prstGeom prst="line">
                <a:avLst/>
              </a:prstGeom>
              <a:noFill/>
              <a:ln w="28575">
                <a:solidFill>
                  <a:schemeClr val="tx1"/>
                </a:solidFill>
                <a:round/>
                <a:headEnd/>
                <a:tailEnd type="triangle" w="lg" len="lg"/>
              </a:ln>
            </p:spPr>
            <p:txBody>
              <a:bodyPr/>
              <a:lstStyle/>
              <a:p>
                <a:endParaRPr lang="en-US"/>
              </a:p>
            </p:txBody>
          </p:sp>
          <p:sp>
            <p:nvSpPr>
              <p:cNvPr id="53" name="Line 72"/>
              <p:cNvSpPr>
                <a:spLocks noChangeShapeType="1"/>
              </p:cNvSpPr>
              <p:nvPr/>
            </p:nvSpPr>
            <p:spPr bwMode="auto">
              <a:xfrm flipV="1">
                <a:off x="3352" y="1484"/>
                <a:ext cx="754" cy="336"/>
              </a:xfrm>
              <a:prstGeom prst="line">
                <a:avLst/>
              </a:prstGeom>
              <a:noFill/>
              <a:ln w="28575">
                <a:solidFill>
                  <a:schemeClr val="tx1"/>
                </a:solidFill>
                <a:round/>
                <a:headEnd/>
                <a:tailEnd type="triangle" w="lg" len="lg"/>
              </a:ln>
            </p:spPr>
            <p:txBody>
              <a:bodyPr/>
              <a:lstStyle/>
              <a:p>
                <a:endParaRPr lang="en-US"/>
              </a:p>
            </p:txBody>
          </p:sp>
        </p:grpSp>
        <mc:AlternateContent xmlns:mc="http://schemas.openxmlformats.org/markup-compatibility/2006" xmlns:a14="http://schemas.microsoft.com/office/drawing/2010/main">
          <mc:Choice Requires="a14">
            <p:sp>
              <p:nvSpPr>
                <p:cNvPr id="67" name="TextBox 66"/>
                <p:cNvSpPr txBox="1"/>
                <p:nvPr/>
              </p:nvSpPr>
              <p:spPr>
                <a:xfrm>
                  <a:off x="7920538" y="2281535"/>
                  <a:ext cx="1051826"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charset="0"/>
                              </a:rPr>
                              <m:t>h</m:t>
                            </m:r>
                          </m:e>
                          <m:sub>
                            <m:r>
                              <a:rPr lang="en-US" sz="2400" b="1">
                                <a:latin typeface="Cambria Math" charset="0"/>
                              </a:rPr>
                              <m:t>𝐰</m:t>
                            </m:r>
                          </m:sub>
                        </m:sSub>
                        <m:r>
                          <a:rPr lang="en-US" sz="2400" i="1">
                            <a:latin typeface="Cambria Math" charset="0"/>
                          </a:rPr>
                          <m:t>(</m:t>
                        </m:r>
                        <m:r>
                          <a:rPr lang="en-US" sz="2400" b="1">
                            <a:latin typeface="Cambria Math" charset="0"/>
                          </a:rPr>
                          <m:t>𝐱</m:t>
                        </m:r>
                        <m:r>
                          <a:rPr lang="en-US" sz="2400" i="1">
                            <a:latin typeface="Cambria Math" charset="0"/>
                          </a:rPr>
                          <m:t>)</m:t>
                        </m:r>
                      </m:oMath>
                    </m:oMathPara>
                  </a14:m>
                  <a:endParaRPr lang="en-US" sz="2400"/>
                </a:p>
              </p:txBody>
            </p:sp>
          </mc:Choice>
          <mc:Fallback xmlns="">
            <p:sp>
              <p:nvSpPr>
                <p:cNvPr id="67" name="TextBox 66"/>
                <p:cNvSpPr txBox="1">
                  <a:spLocks noRot="1" noChangeAspect="1" noMove="1" noResize="1" noEditPoints="1" noAdjustHandles="1" noChangeArrowheads="1" noChangeShapeType="1" noTextEdit="1"/>
                </p:cNvSpPr>
                <p:nvPr/>
              </p:nvSpPr>
              <p:spPr>
                <a:xfrm>
                  <a:off x="7920538" y="2281535"/>
                  <a:ext cx="1051826" cy="461665"/>
                </a:xfrm>
                <a:prstGeom prst="rect">
                  <a:avLst/>
                </a:prstGeom>
                <a:blipFill>
                  <a:blip r:embed="rId12"/>
                  <a:stretch>
                    <a:fillRect b="-16667"/>
                  </a:stretch>
                </a:blipFill>
              </p:spPr>
              <p:txBody>
                <a:bodyPr/>
                <a:lstStyle/>
                <a:p>
                  <a:r>
                    <a:rPr lang="en-US">
                      <a:noFill/>
                    </a:rPr>
                    <a:t> </a:t>
                  </a:r>
                </a:p>
              </p:txBody>
            </p:sp>
          </mc:Fallback>
        </mc:AlternateContent>
      </p:grpSp>
    </p:spTree>
    <p:extLst>
      <p:ext uri="{BB962C8B-B14F-4D97-AF65-F5344CB8AC3E}">
        <p14:creationId xmlns:p14="http://schemas.microsoft.com/office/powerpoint/2010/main" val="1103726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57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79" grpId="0" build="p"/>
    </p:bldLst>
  </p:timing>
</p:sld>
</file>

<file path=ppt/slides/slide3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124" name="Rectangle 2"/>
          <p:cNvSpPr>
            <a:spLocks noGrp="1" noChangeArrowheads="1"/>
          </p:cNvSpPr>
          <p:nvPr>
            <p:ph type="title"/>
          </p:nvPr>
        </p:nvSpPr>
        <p:spPr/>
        <p:txBody>
          <a:bodyPr/>
          <a:lstStyle/>
          <a:p>
            <a:r>
              <a:rPr lang="en-US"/>
              <a:t>Error Back-propagation</a:t>
            </a:r>
          </a:p>
        </p:txBody>
      </p:sp>
      <p:sp>
        <p:nvSpPr>
          <p:cNvPr id="5125" name="Rectangle 3"/>
          <p:cNvSpPr>
            <a:spLocks noGrp="1" noChangeArrowheads="1"/>
          </p:cNvSpPr>
          <p:nvPr>
            <p:ph type="body" idx="1"/>
          </p:nvPr>
        </p:nvSpPr>
        <p:spPr>
          <a:xfrm>
            <a:off x="1935163" y="3886200"/>
            <a:ext cx="8318500" cy="2438400"/>
          </a:xfrm>
        </p:spPr>
        <p:txBody>
          <a:bodyPr/>
          <a:lstStyle/>
          <a:p>
            <a:r>
              <a:rPr lang="en-US"/>
              <a:t>Calculate the gradient associated with the weights in the output layer first</a:t>
            </a:r>
          </a:p>
          <a:p>
            <a:r>
              <a:rPr lang="en-US"/>
              <a:t>Propagate from the high layer to low layer</a:t>
            </a:r>
          </a:p>
          <a:p>
            <a:r>
              <a:rPr lang="en-US"/>
              <a:t>Recall</a:t>
            </a:r>
          </a:p>
          <a:p>
            <a:endParaRPr lang="en-US">
              <a:latin typeface="Times New Roman" pitchFamily="18" charset="0"/>
            </a:endParaRPr>
          </a:p>
        </p:txBody>
      </p:sp>
      <p:sp>
        <p:nvSpPr>
          <p:cNvPr id="5126" name="Text Box 5"/>
          <p:cNvSpPr txBox="1">
            <a:spLocks noChangeArrowheads="1"/>
          </p:cNvSpPr>
          <p:nvPr/>
        </p:nvSpPr>
        <p:spPr bwMode="auto">
          <a:xfrm>
            <a:off x="4937125" y="1066800"/>
            <a:ext cx="2467342" cy="400110"/>
          </a:xfrm>
          <a:prstGeom prst="rect">
            <a:avLst/>
          </a:prstGeom>
          <a:noFill/>
          <a:ln w="12700">
            <a:noFill/>
            <a:miter lim="800000"/>
            <a:headEnd/>
            <a:tailEnd/>
          </a:ln>
        </p:spPr>
        <p:txBody>
          <a:bodyPr wrap="none">
            <a:spAutoFit/>
          </a:bodyPr>
          <a:lstStyle/>
          <a:p>
            <a:r>
              <a:rPr lang="en-US" sz="2000">
                <a:solidFill>
                  <a:srgbClr val="0D109B"/>
                </a:solidFill>
              </a:rPr>
              <a:t>Learning is backwards</a:t>
            </a:r>
          </a:p>
        </p:txBody>
      </p:sp>
      <p:grpSp>
        <p:nvGrpSpPr>
          <p:cNvPr id="3" name="Group 2">
            <a:extLst>
              <a:ext uri="{FF2B5EF4-FFF2-40B4-BE49-F238E27FC236}">
                <a16:creationId xmlns:a16="http://schemas.microsoft.com/office/drawing/2014/main" id="{503FA376-C462-C94B-B4E6-1EA700F2E511}"/>
              </a:ext>
            </a:extLst>
          </p:cNvPr>
          <p:cNvGrpSpPr/>
          <p:nvPr/>
        </p:nvGrpSpPr>
        <p:grpSpPr>
          <a:xfrm>
            <a:off x="3635966" y="3425642"/>
            <a:ext cx="2618409" cy="3157819"/>
            <a:chOff x="2111965" y="3425641"/>
            <a:chExt cx="2618409" cy="3157819"/>
          </a:xfrm>
        </p:grpSpPr>
        <p:sp>
          <p:nvSpPr>
            <p:cNvPr id="5130" name="Freeform 40"/>
            <p:cNvSpPr>
              <a:spLocks/>
            </p:cNvSpPr>
            <p:nvPr/>
          </p:nvSpPr>
          <p:spPr bwMode="auto">
            <a:xfrm>
              <a:off x="3457160" y="3425641"/>
              <a:ext cx="1143000" cy="2133600"/>
            </a:xfrm>
            <a:custGeom>
              <a:avLst/>
              <a:gdLst>
                <a:gd name="T0" fmla="*/ 0 w 720"/>
                <a:gd name="T1" fmla="*/ 2133600 h 1344"/>
                <a:gd name="T2" fmla="*/ 457200 w 720"/>
                <a:gd name="T3" fmla="*/ 533400 h 1344"/>
                <a:gd name="T4" fmla="*/ 1143000 w 720"/>
                <a:gd name="T5" fmla="*/ 0 h 1344"/>
                <a:gd name="T6" fmla="*/ 0 60000 65536"/>
                <a:gd name="T7" fmla="*/ 0 60000 65536"/>
                <a:gd name="T8" fmla="*/ 0 60000 65536"/>
                <a:gd name="T9" fmla="*/ 0 w 720"/>
                <a:gd name="T10" fmla="*/ 0 h 1344"/>
                <a:gd name="T11" fmla="*/ 720 w 720"/>
                <a:gd name="T12" fmla="*/ 1344 h 1344"/>
              </a:gdLst>
              <a:ahLst/>
              <a:cxnLst>
                <a:cxn ang="T6">
                  <a:pos x="T0" y="T1"/>
                </a:cxn>
                <a:cxn ang="T7">
                  <a:pos x="T2" y="T3"/>
                </a:cxn>
                <a:cxn ang="T8">
                  <a:pos x="T4" y="T5"/>
                </a:cxn>
              </a:cxnLst>
              <a:rect l="T9" t="T10" r="T11" b="T12"/>
              <a:pathLst>
                <a:path w="720" h="1344">
                  <a:moveTo>
                    <a:pt x="0" y="1344"/>
                  </a:moveTo>
                  <a:cubicBezTo>
                    <a:pt x="84" y="952"/>
                    <a:pt x="168" y="560"/>
                    <a:pt x="288" y="336"/>
                  </a:cubicBezTo>
                  <a:cubicBezTo>
                    <a:pt x="408" y="112"/>
                    <a:pt x="648" y="56"/>
                    <a:pt x="720" y="0"/>
                  </a:cubicBezTo>
                </a:path>
              </a:pathLst>
            </a:custGeom>
            <a:noFill/>
            <a:ln w="25400" cap="flat" cmpd="sng">
              <a:solidFill>
                <a:srgbClr val="00CCFF"/>
              </a:solidFill>
              <a:prstDash val="dash"/>
              <a:round/>
              <a:headEnd type="none" w="med" len="med"/>
              <a:tailEnd type="triangle" w="med" len="med"/>
            </a:ln>
          </p:spPr>
          <p:txBody>
            <a:bodyPr/>
            <a:lstStyle/>
            <a:p>
              <a:endParaRPr lang="en-US"/>
            </a:p>
          </p:txBody>
        </p:sp>
        <mc:AlternateContent xmlns:mc="http://schemas.openxmlformats.org/markup-compatibility/2006" xmlns:a14="http://schemas.microsoft.com/office/drawing/2010/main">
          <mc:Choice Requires="a14">
            <p:sp>
              <p:nvSpPr>
                <p:cNvPr id="37" name="TextBox 36"/>
                <p:cNvSpPr txBox="1"/>
                <p:nvPr/>
              </p:nvSpPr>
              <p:spPr>
                <a:xfrm>
                  <a:off x="2111965" y="5500278"/>
                  <a:ext cx="2618409" cy="108318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sz="2000" i="1">
                                <a:latin typeface="Cambria Math" panose="02040503050406030204" pitchFamily="18" charset="0"/>
                              </a:rPr>
                            </m:ctrlPr>
                          </m:sSubSupPr>
                          <m:e>
                            <m:r>
                              <a:rPr lang="en-US" sz="2000" i="1">
                                <a:latin typeface="Cambria Math" panose="02040503050406030204" pitchFamily="18" charset="0"/>
                              </a:rPr>
                              <m:t>𝑎</m:t>
                            </m:r>
                          </m:e>
                          <m:sub>
                            <m:r>
                              <a:rPr lang="en-US" sz="2000" i="1">
                                <a:latin typeface="Cambria Math" charset="0"/>
                              </a:rPr>
                              <m:t>𝑗</m:t>
                            </m:r>
                          </m:sub>
                          <m:sup>
                            <m:r>
                              <a:rPr lang="en-US" sz="2000" i="1">
                                <a:latin typeface="Cambria Math" charset="0"/>
                              </a:rPr>
                              <m:t>(</m:t>
                            </m:r>
                            <m:r>
                              <a:rPr lang="en-US" sz="2000" i="1">
                                <a:latin typeface="Cambria Math" panose="02040503050406030204" pitchFamily="18" charset="0"/>
                              </a:rPr>
                              <m:t>1</m:t>
                            </m:r>
                            <m:r>
                              <a:rPr lang="en-US" sz="2000" i="1">
                                <a:latin typeface="Cambria Math" charset="0"/>
                              </a:rPr>
                              <m:t>)</m:t>
                            </m:r>
                          </m:sup>
                        </m:sSubSup>
                        <m:r>
                          <a:rPr lang="en-US" sz="2000" i="1">
                            <a:latin typeface="Cambria Math" charset="0"/>
                          </a:rPr>
                          <m:t>=</m:t>
                        </m:r>
                        <m:r>
                          <a:rPr lang="en-US" sz="2000" i="1">
                            <a:latin typeface="Cambria Math" charset="0"/>
                          </a:rPr>
                          <m:t>𝑓</m:t>
                        </m:r>
                        <m:d>
                          <m:dPr>
                            <m:ctrlPr>
                              <a:rPr lang="mr-IN" sz="2000" i="1">
                                <a:latin typeface="Cambria Math" panose="02040503050406030204" pitchFamily="18" charset="0"/>
                              </a:rPr>
                            </m:ctrlPr>
                          </m:dPr>
                          <m:e>
                            <m:nary>
                              <m:naryPr>
                                <m:chr m:val="∑"/>
                                <m:ctrlPr>
                                  <a:rPr lang="is-IS" sz="2000" i="1">
                                    <a:latin typeface="Cambria Math" panose="02040503050406030204" pitchFamily="18" charset="0"/>
                                  </a:rPr>
                                </m:ctrlPr>
                              </m:naryPr>
                              <m:sub>
                                <m:r>
                                  <a:rPr lang="en-US" sz="2000" i="1">
                                    <a:latin typeface="Cambria Math" charset="0"/>
                                  </a:rPr>
                                  <m:t>𝑖</m:t>
                                </m:r>
                                <m:r>
                                  <a:rPr lang="en-US" sz="2000" i="1">
                                    <a:latin typeface="Cambria Math" charset="0"/>
                                  </a:rPr>
                                  <m:t>=1</m:t>
                                </m:r>
                              </m:sub>
                              <m:sup>
                                <m:r>
                                  <a:rPr lang="en-US" sz="2000" i="1">
                                    <a:latin typeface="Cambria Math" charset="0"/>
                                  </a:rPr>
                                  <m:t>𝑁</m:t>
                                </m:r>
                              </m:sup>
                              <m:e>
                                <m:sSubSup>
                                  <m:sSubSupPr>
                                    <m:ctrlPr>
                                      <a:rPr lang="en-US" sz="2000" i="1">
                                        <a:latin typeface="Cambria Math" panose="02040503050406030204" pitchFamily="18" charset="0"/>
                                      </a:rPr>
                                    </m:ctrlPr>
                                  </m:sSubSupPr>
                                  <m:e>
                                    <m:r>
                                      <a:rPr lang="en-US" sz="2000" i="1">
                                        <a:latin typeface="Cambria Math" charset="0"/>
                                      </a:rPr>
                                      <m:t>𝑤</m:t>
                                    </m:r>
                                  </m:e>
                                  <m:sub>
                                    <m:r>
                                      <a:rPr lang="en-US" sz="2000" i="1">
                                        <a:latin typeface="Cambria Math" charset="0"/>
                                      </a:rPr>
                                      <m:t>𝑖𝑗</m:t>
                                    </m:r>
                                  </m:sub>
                                  <m:sup>
                                    <m:r>
                                      <a:rPr lang="en-US" sz="2000" i="1">
                                        <a:latin typeface="Cambria Math" charset="0"/>
                                      </a:rPr>
                                      <m:t>(1)</m:t>
                                    </m:r>
                                  </m:sup>
                                </m:sSubSup>
                                <m:sSub>
                                  <m:sSubPr>
                                    <m:ctrlPr>
                                      <a:rPr lang="en-US" sz="2000" i="1">
                                        <a:latin typeface="Cambria Math" panose="02040503050406030204" pitchFamily="18" charset="0"/>
                                      </a:rPr>
                                    </m:ctrlPr>
                                  </m:sSubPr>
                                  <m:e>
                                    <m:r>
                                      <a:rPr lang="en-US" sz="2000" i="1">
                                        <a:latin typeface="Cambria Math" charset="0"/>
                                      </a:rPr>
                                      <m:t>𝑥</m:t>
                                    </m:r>
                                  </m:e>
                                  <m:sub>
                                    <m:r>
                                      <a:rPr lang="en-US" sz="2000" i="1">
                                        <a:latin typeface="Cambria Math" charset="0"/>
                                      </a:rPr>
                                      <m:t>𝑖</m:t>
                                    </m:r>
                                  </m:sub>
                                </m:sSub>
                              </m:e>
                            </m:nary>
                          </m:e>
                        </m:d>
                      </m:oMath>
                    </m:oMathPara>
                  </a14:m>
                  <a:endParaRPr lang="en-US" sz="2000" dirty="0"/>
                </a:p>
              </p:txBody>
            </p:sp>
          </mc:Choice>
          <mc:Fallback xmlns="">
            <p:sp>
              <p:nvSpPr>
                <p:cNvPr id="37" name="TextBox 36"/>
                <p:cNvSpPr txBox="1">
                  <a:spLocks noRot="1" noChangeAspect="1" noMove="1" noResize="1" noEditPoints="1" noAdjustHandles="1" noChangeArrowheads="1" noChangeShapeType="1" noTextEdit="1"/>
                </p:cNvSpPr>
                <p:nvPr/>
              </p:nvSpPr>
              <p:spPr>
                <a:xfrm>
                  <a:off x="2111965" y="5500278"/>
                  <a:ext cx="2618409" cy="1083182"/>
                </a:xfrm>
                <a:prstGeom prst="rect">
                  <a:avLst/>
                </a:prstGeom>
                <a:blipFill>
                  <a:blip r:embed="rId3"/>
                  <a:stretch>
                    <a:fillRect/>
                  </a:stretch>
                </a:blipFill>
              </p:spPr>
              <p:txBody>
                <a:bodyPr/>
                <a:lstStyle/>
                <a:p>
                  <a:r>
                    <a:rPr lang="en-US">
                      <a:noFill/>
                    </a:rPr>
                    <a:t> </a:t>
                  </a:r>
                </a:p>
              </p:txBody>
            </p:sp>
          </mc:Fallback>
        </mc:AlternateContent>
      </p:grpSp>
      <p:grpSp>
        <p:nvGrpSpPr>
          <p:cNvPr id="2" name="Group 1">
            <a:extLst>
              <a:ext uri="{FF2B5EF4-FFF2-40B4-BE49-F238E27FC236}">
                <a16:creationId xmlns:a16="http://schemas.microsoft.com/office/drawing/2014/main" id="{37567489-BE5E-AC45-96A6-2E5CB149DE70}"/>
              </a:ext>
            </a:extLst>
          </p:cNvPr>
          <p:cNvGrpSpPr/>
          <p:nvPr/>
        </p:nvGrpSpPr>
        <p:grpSpPr>
          <a:xfrm>
            <a:off x="6490816" y="2670775"/>
            <a:ext cx="3872384" cy="3896747"/>
            <a:chOff x="4966816" y="2670774"/>
            <a:chExt cx="3872384" cy="3896747"/>
          </a:xfrm>
        </p:grpSpPr>
        <p:sp>
          <p:nvSpPr>
            <p:cNvPr id="5129" name="Freeform 39"/>
            <p:cNvSpPr>
              <a:spLocks/>
            </p:cNvSpPr>
            <p:nvPr/>
          </p:nvSpPr>
          <p:spPr bwMode="auto">
            <a:xfrm>
              <a:off x="7010400" y="2670774"/>
              <a:ext cx="1828800" cy="3196625"/>
            </a:xfrm>
            <a:custGeom>
              <a:avLst/>
              <a:gdLst>
                <a:gd name="T0" fmla="*/ 863600 w 1120"/>
                <a:gd name="T1" fmla="*/ 3200400 h 2016"/>
                <a:gd name="T2" fmla="*/ 1625600 w 1120"/>
                <a:gd name="T3" fmla="*/ 2286000 h 2016"/>
                <a:gd name="T4" fmla="*/ 1549400 w 1120"/>
                <a:gd name="T5" fmla="*/ 1066800 h 2016"/>
                <a:gd name="T6" fmla="*/ 254000 w 1120"/>
                <a:gd name="T7" fmla="*/ 228600 h 2016"/>
                <a:gd name="T8" fmla="*/ 25400 w 1120"/>
                <a:gd name="T9" fmla="*/ 0 h 2016"/>
                <a:gd name="T10" fmla="*/ 0 60000 65536"/>
                <a:gd name="T11" fmla="*/ 0 60000 65536"/>
                <a:gd name="T12" fmla="*/ 0 60000 65536"/>
                <a:gd name="T13" fmla="*/ 0 60000 65536"/>
                <a:gd name="T14" fmla="*/ 0 60000 65536"/>
                <a:gd name="T15" fmla="*/ 0 w 1120"/>
                <a:gd name="T16" fmla="*/ 0 h 2016"/>
                <a:gd name="T17" fmla="*/ 1120 w 1120"/>
                <a:gd name="T18" fmla="*/ 2016 h 2016"/>
              </a:gdLst>
              <a:ahLst/>
              <a:cxnLst>
                <a:cxn ang="T10">
                  <a:pos x="T0" y="T1"/>
                </a:cxn>
                <a:cxn ang="T11">
                  <a:pos x="T2" y="T3"/>
                </a:cxn>
                <a:cxn ang="T12">
                  <a:pos x="T4" y="T5"/>
                </a:cxn>
                <a:cxn ang="T13">
                  <a:pos x="T6" y="T7"/>
                </a:cxn>
                <a:cxn ang="T14">
                  <a:pos x="T8" y="T9"/>
                </a:cxn>
              </a:cxnLst>
              <a:rect l="T15" t="T16" r="T17" b="T18"/>
              <a:pathLst>
                <a:path w="1120" h="2016">
                  <a:moveTo>
                    <a:pt x="544" y="2016"/>
                  </a:moveTo>
                  <a:cubicBezTo>
                    <a:pt x="748" y="1840"/>
                    <a:pt x="952" y="1664"/>
                    <a:pt x="1024" y="1440"/>
                  </a:cubicBezTo>
                  <a:cubicBezTo>
                    <a:pt x="1096" y="1216"/>
                    <a:pt x="1120" y="888"/>
                    <a:pt x="976" y="672"/>
                  </a:cubicBezTo>
                  <a:cubicBezTo>
                    <a:pt x="832" y="456"/>
                    <a:pt x="320" y="256"/>
                    <a:pt x="160" y="144"/>
                  </a:cubicBezTo>
                  <a:cubicBezTo>
                    <a:pt x="0" y="32"/>
                    <a:pt x="8" y="16"/>
                    <a:pt x="16" y="0"/>
                  </a:cubicBezTo>
                </a:path>
              </a:pathLst>
            </a:custGeom>
            <a:noFill/>
            <a:ln w="25400" cap="flat" cmpd="sng">
              <a:solidFill>
                <a:srgbClr val="00CCFF"/>
              </a:solidFill>
              <a:prstDash val="lgDash"/>
              <a:round/>
              <a:headEnd type="none" w="med" len="med"/>
              <a:tailEnd type="triangle" w="med" len="med"/>
            </a:ln>
          </p:spPr>
          <p:txBody>
            <a:bodyPr/>
            <a:lstStyle/>
            <a:p>
              <a:endParaRPr lang="en-US"/>
            </a:p>
          </p:txBody>
        </p:sp>
        <mc:AlternateContent xmlns:mc="http://schemas.openxmlformats.org/markup-compatibility/2006" xmlns:a14="http://schemas.microsoft.com/office/drawing/2010/main">
          <mc:Choice Requires="a14">
            <p:sp>
              <p:nvSpPr>
                <p:cNvPr id="38" name="TextBox 37"/>
                <p:cNvSpPr txBox="1"/>
                <p:nvPr/>
              </p:nvSpPr>
              <p:spPr>
                <a:xfrm>
                  <a:off x="4966816" y="5484339"/>
                  <a:ext cx="3092129" cy="108318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rPr>
                            </m:ctrlPr>
                          </m:sSubPr>
                          <m:e>
                            <m:r>
                              <a:rPr lang="en-US" sz="2000" i="1">
                                <a:latin typeface="Cambria Math" charset="0"/>
                              </a:rPr>
                              <m:t>h</m:t>
                            </m:r>
                          </m:e>
                          <m:sub>
                            <m:r>
                              <a:rPr lang="en-US" sz="2000" b="1">
                                <a:latin typeface="Cambria Math" charset="0"/>
                              </a:rPr>
                              <m:t>𝐰</m:t>
                            </m:r>
                          </m:sub>
                        </m:sSub>
                        <m:d>
                          <m:dPr>
                            <m:ctrlPr>
                              <a:rPr lang="en-US" sz="2000" i="1">
                                <a:latin typeface="Cambria Math" panose="02040503050406030204" pitchFamily="18" charset="0"/>
                              </a:rPr>
                            </m:ctrlPr>
                          </m:dPr>
                          <m:e>
                            <m:r>
                              <a:rPr lang="en-US" sz="2000" b="1">
                                <a:latin typeface="Cambria Math" charset="0"/>
                              </a:rPr>
                              <m:t>𝐱</m:t>
                            </m:r>
                          </m:e>
                        </m:d>
                        <m:r>
                          <a:rPr lang="en-US" sz="2000" i="1">
                            <a:latin typeface="Cambria Math" charset="0"/>
                          </a:rPr>
                          <m:t>=</m:t>
                        </m:r>
                        <m:r>
                          <a:rPr lang="en-US" sz="2000" i="1">
                            <a:latin typeface="Cambria Math" charset="0"/>
                          </a:rPr>
                          <m:t>𝑓</m:t>
                        </m:r>
                        <m:d>
                          <m:dPr>
                            <m:ctrlPr>
                              <a:rPr lang="mr-IN" sz="2000" i="1">
                                <a:latin typeface="Cambria Math" panose="02040503050406030204" pitchFamily="18" charset="0"/>
                              </a:rPr>
                            </m:ctrlPr>
                          </m:dPr>
                          <m:e>
                            <m:nary>
                              <m:naryPr>
                                <m:chr m:val="∑"/>
                                <m:ctrlPr>
                                  <a:rPr lang="is-IS" sz="2000" i="1">
                                    <a:latin typeface="Cambria Math" panose="02040503050406030204" pitchFamily="18" charset="0"/>
                                  </a:rPr>
                                </m:ctrlPr>
                              </m:naryPr>
                              <m:sub>
                                <m:r>
                                  <m:rPr>
                                    <m:brk m:alnAt="23"/>
                                  </m:rPr>
                                  <a:rPr lang="en-US" sz="2000" i="1">
                                    <a:latin typeface="Cambria Math" charset="0"/>
                                  </a:rPr>
                                  <m:t>𝑗</m:t>
                                </m:r>
                                <m:r>
                                  <a:rPr lang="en-US" sz="2000" i="1">
                                    <a:latin typeface="Cambria Math" charset="0"/>
                                  </a:rPr>
                                  <m:t>=1</m:t>
                                </m:r>
                              </m:sub>
                              <m:sup>
                                <m:r>
                                  <a:rPr lang="en-US" sz="2000" i="1">
                                    <a:latin typeface="Cambria Math" charset="0"/>
                                  </a:rPr>
                                  <m:t>𝑀</m:t>
                                </m:r>
                              </m:sup>
                              <m:e>
                                <m:sSubSup>
                                  <m:sSubSupPr>
                                    <m:ctrlPr>
                                      <a:rPr lang="en-US" sz="2000" i="1">
                                        <a:latin typeface="Cambria Math" panose="02040503050406030204" pitchFamily="18" charset="0"/>
                                      </a:rPr>
                                    </m:ctrlPr>
                                  </m:sSubSupPr>
                                  <m:e>
                                    <m:r>
                                      <a:rPr lang="en-US" sz="2000" i="1">
                                        <a:latin typeface="Cambria Math" charset="0"/>
                                      </a:rPr>
                                      <m:t>𝑤</m:t>
                                    </m:r>
                                  </m:e>
                                  <m:sub>
                                    <m:r>
                                      <a:rPr lang="en-US" sz="2000" i="1">
                                        <a:latin typeface="Cambria Math" charset="0"/>
                                      </a:rPr>
                                      <m:t>𝑗</m:t>
                                    </m:r>
                                  </m:sub>
                                  <m:sup>
                                    <m:r>
                                      <a:rPr lang="en-US" sz="2000" i="1">
                                        <a:latin typeface="Cambria Math" charset="0"/>
                                      </a:rPr>
                                      <m:t>(2)</m:t>
                                    </m:r>
                                  </m:sup>
                                </m:sSubSup>
                                <m:sSubSup>
                                  <m:sSubSupPr>
                                    <m:ctrlPr>
                                      <a:rPr lang="en-US" sz="2000" i="1">
                                        <a:latin typeface="Cambria Math" panose="02040503050406030204" pitchFamily="18" charset="0"/>
                                      </a:rPr>
                                    </m:ctrlPr>
                                  </m:sSubSupPr>
                                  <m:e>
                                    <m:r>
                                      <a:rPr lang="en-US" sz="2000" i="1">
                                        <a:latin typeface="Cambria Math" panose="02040503050406030204" pitchFamily="18" charset="0"/>
                                      </a:rPr>
                                      <m:t>𝑎</m:t>
                                    </m:r>
                                  </m:e>
                                  <m:sub>
                                    <m:r>
                                      <a:rPr lang="en-US" sz="2000" i="1">
                                        <a:latin typeface="Cambria Math" charset="0"/>
                                      </a:rPr>
                                      <m:t>𝑗</m:t>
                                    </m:r>
                                  </m:sub>
                                  <m:sup>
                                    <m:r>
                                      <a:rPr lang="en-US" sz="2000" i="1">
                                        <a:latin typeface="Cambria Math" charset="0"/>
                                      </a:rPr>
                                      <m:t>(</m:t>
                                    </m:r>
                                    <m:r>
                                      <a:rPr lang="en-US" sz="2000" i="1">
                                        <a:latin typeface="Cambria Math" panose="02040503050406030204" pitchFamily="18" charset="0"/>
                                      </a:rPr>
                                      <m:t>1</m:t>
                                    </m:r>
                                    <m:r>
                                      <a:rPr lang="en-US" sz="2000" i="1">
                                        <a:latin typeface="Cambria Math" charset="0"/>
                                      </a:rPr>
                                      <m:t>)</m:t>
                                    </m:r>
                                  </m:sup>
                                </m:sSubSup>
                              </m:e>
                            </m:nary>
                          </m:e>
                        </m:d>
                      </m:oMath>
                    </m:oMathPara>
                  </a14:m>
                  <a:endParaRPr lang="en-US" sz="2000" dirty="0"/>
                </a:p>
              </p:txBody>
            </p:sp>
          </mc:Choice>
          <mc:Fallback xmlns="">
            <p:sp>
              <p:nvSpPr>
                <p:cNvPr id="38" name="TextBox 37"/>
                <p:cNvSpPr txBox="1">
                  <a:spLocks noRot="1" noChangeAspect="1" noMove="1" noResize="1" noEditPoints="1" noAdjustHandles="1" noChangeArrowheads="1" noChangeShapeType="1" noTextEdit="1"/>
                </p:cNvSpPr>
                <p:nvPr/>
              </p:nvSpPr>
              <p:spPr>
                <a:xfrm>
                  <a:off x="4966816" y="5484339"/>
                  <a:ext cx="3092129" cy="1083182"/>
                </a:xfrm>
                <a:prstGeom prst="rect">
                  <a:avLst/>
                </a:prstGeom>
                <a:blipFill>
                  <a:blip r:embed="rId4"/>
                  <a:stretch>
                    <a:fillRect t="-84706" b="-129412"/>
                  </a:stretch>
                </a:blipFill>
              </p:spPr>
              <p:txBody>
                <a:bodyPr/>
                <a:lstStyle/>
                <a:p>
                  <a:r>
                    <a:rPr lang="en-US">
                      <a:noFill/>
                    </a:rPr>
                    <a:t> </a:t>
                  </a:r>
                </a:p>
              </p:txBody>
            </p:sp>
          </mc:Fallback>
        </mc:AlternateContent>
      </p:grpSp>
      <p:grpSp>
        <p:nvGrpSpPr>
          <p:cNvPr id="60" name="Group 59"/>
          <p:cNvGrpSpPr/>
          <p:nvPr/>
        </p:nvGrpSpPr>
        <p:grpSpPr>
          <a:xfrm>
            <a:off x="2049705" y="1351851"/>
            <a:ext cx="8286564" cy="2372240"/>
            <a:chOff x="685800" y="1285360"/>
            <a:chExt cx="8286564" cy="2372240"/>
          </a:xfrm>
        </p:grpSpPr>
        <p:sp>
          <p:nvSpPr>
            <p:cNvPr id="61" name="Line 31"/>
            <p:cNvSpPr>
              <a:spLocks noChangeShapeType="1"/>
            </p:cNvSpPr>
            <p:nvPr/>
          </p:nvSpPr>
          <p:spPr bwMode="auto">
            <a:xfrm flipH="1">
              <a:off x="2917582" y="1392027"/>
              <a:ext cx="4232275" cy="0"/>
            </a:xfrm>
            <a:prstGeom prst="line">
              <a:avLst/>
            </a:prstGeom>
            <a:noFill/>
            <a:ln w="25400">
              <a:solidFill>
                <a:srgbClr val="0432FF"/>
              </a:solidFill>
              <a:round/>
              <a:headEnd/>
              <a:tailEnd type="triangle" w="lg" len="lg"/>
            </a:ln>
          </p:spPr>
          <p:txBody>
            <a:bodyPr/>
            <a:lstStyle/>
            <a:p>
              <a:endParaRPr lang="en-US"/>
            </a:p>
          </p:txBody>
        </p:sp>
        <mc:AlternateContent xmlns:mc="http://schemas.openxmlformats.org/markup-compatibility/2006" xmlns:a14="http://schemas.microsoft.com/office/drawing/2010/main">
          <mc:Choice Requires="a14">
            <p:sp>
              <p:nvSpPr>
                <p:cNvPr id="63" name="TextBox 62"/>
                <p:cNvSpPr txBox="1"/>
                <p:nvPr/>
              </p:nvSpPr>
              <p:spPr>
                <a:xfrm>
                  <a:off x="1123584" y="1285360"/>
                  <a:ext cx="36490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charset="0"/>
                              </a:rPr>
                              <m:t>𝑥</m:t>
                            </m:r>
                          </m:e>
                          <m:sub>
                            <m:r>
                              <a:rPr lang="en-US" sz="2400" i="1">
                                <a:latin typeface="Cambria Math" charset="0"/>
                              </a:rPr>
                              <m:t>1</m:t>
                            </m:r>
                          </m:sub>
                        </m:sSub>
                      </m:oMath>
                    </m:oMathPara>
                  </a14:m>
                  <a:endParaRPr lang="en-US" sz="2400"/>
                </a:p>
              </p:txBody>
            </p:sp>
          </mc:Choice>
          <mc:Fallback xmlns="">
            <p:sp>
              <p:nvSpPr>
                <p:cNvPr id="63" name="TextBox 62"/>
                <p:cNvSpPr txBox="1">
                  <a:spLocks noRot="1" noChangeAspect="1" noMove="1" noResize="1" noEditPoints="1" noAdjustHandles="1" noChangeArrowheads="1" noChangeShapeType="1" noTextEdit="1"/>
                </p:cNvSpPr>
                <p:nvPr/>
              </p:nvSpPr>
              <p:spPr>
                <a:xfrm>
                  <a:off x="1123584" y="1285360"/>
                  <a:ext cx="364907" cy="369332"/>
                </a:xfrm>
                <a:prstGeom prst="rect">
                  <a:avLst/>
                </a:prstGeom>
                <a:blipFill>
                  <a:blip r:embed="rId5"/>
                  <a:stretch>
                    <a:fillRect l="-10000" r="-8333" b="-1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4" name="TextBox 63"/>
                <p:cNvSpPr txBox="1"/>
                <p:nvPr/>
              </p:nvSpPr>
              <p:spPr>
                <a:xfrm>
                  <a:off x="1103363" y="2033798"/>
                  <a:ext cx="37202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charset="0"/>
                              </a:rPr>
                              <m:t>𝑥</m:t>
                            </m:r>
                          </m:e>
                          <m:sub>
                            <m:r>
                              <a:rPr lang="en-US" sz="2400" i="1">
                                <a:latin typeface="Cambria Math" charset="0"/>
                              </a:rPr>
                              <m:t>2</m:t>
                            </m:r>
                          </m:sub>
                        </m:sSub>
                      </m:oMath>
                    </m:oMathPara>
                  </a14:m>
                  <a:endParaRPr lang="en-US" sz="2400"/>
                </a:p>
              </p:txBody>
            </p:sp>
          </mc:Choice>
          <mc:Fallback xmlns="">
            <p:sp>
              <p:nvSpPr>
                <p:cNvPr id="64" name="TextBox 63"/>
                <p:cNvSpPr txBox="1">
                  <a:spLocks noRot="1" noChangeAspect="1" noMove="1" noResize="1" noEditPoints="1" noAdjustHandles="1" noChangeArrowheads="1" noChangeShapeType="1" noTextEdit="1"/>
                </p:cNvSpPr>
                <p:nvPr/>
              </p:nvSpPr>
              <p:spPr>
                <a:xfrm>
                  <a:off x="1103363" y="2033798"/>
                  <a:ext cx="372025" cy="369332"/>
                </a:xfrm>
                <a:prstGeom prst="rect">
                  <a:avLst/>
                </a:prstGeom>
                <a:blipFill>
                  <a:blip r:embed="rId6"/>
                  <a:stretch>
                    <a:fillRect l="-11475" r="-8197" b="-1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5" name="TextBox 64"/>
                <p:cNvSpPr txBox="1"/>
                <p:nvPr/>
              </p:nvSpPr>
              <p:spPr>
                <a:xfrm>
                  <a:off x="1102240" y="3043345"/>
                  <a:ext cx="43338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charset="0"/>
                              </a:rPr>
                              <m:t>𝑥</m:t>
                            </m:r>
                          </m:e>
                          <m:sub>
                            <m:r>
                              <a:rPr lang="en-US" sz="2400" i="1">
                                <a:latin typeface="Cambria Math" charset="0"/>
                              </a:rPr>
                              <m:t>𝑁</m:t>
                            </m:r>
                          </m:sub>
                        </m:sSub>
                      </m:oMath>
                    </m:oMathPara>
                  </a14:m>
                  <a:endParaRPr lang="en-US" sz="2400"/>
                </a:p>
              </p:txBody>
            </p:sp>
          </mc:Choice>
          <mc:Fallback xmlns="">
            <p:sp>
              <p:nvSpPr>
                <p:cNvPr id="65" name="TextBox 64"/>
                <p:cNvSpPr txBox="1">
                  <a:spLocks noRot="1" noChangeAspect="1" noMove="1" noResize="1" noEditPoints="1" noAdjustHandles="1" noChangeArrowheads="1" noChangeShapeType="1" noTextEdit="1"/>
                </p:cNvSpPr>
                <p:nvPr/>
              </p:nvSpPr>
              <p:spPr>
                <a:xfrm>
                  <a:off x="1102240" y="3043345"/>
                  <a:ext cx="433387" cy="369332"/>
                </a:xfrm>
                <a:prstGeom prst="rect">
                  <a:avLst/>
                </a:prstGeom>
                <a:blipFill rotWithShape="0">
                  <a:blip r:embed="rId7"/>
                  <a:stretch>
                    <a:fillRect l="-8451" r="-4225" b="-16393"/>
                  </a:stretch>
                </a:blipFill>
              </p:spPr>
              <p:txBody>
                <a:bodyPr/>
                <a:lstStyle/>
                <a:p>
                  <a:r>
                    <a:rPr lang="en-US">
                      <a:noFill/>
                    </a:rPr>
                    <a:t> </a:t>
                  </a:r>
                </a:p>
              </p:txBody>
            </p:sp>
          </mc:Fallback>
        </mc:AlternateContent>
        <p:sp>
          <p:nvSpPr>
            <p:cNvPr id="66" name="TextBox 65"/>
            <p:cNvSpPr txBox="1"/>
            <p:nvPr/>
          </p:nvSpPr>
          <p:spPr>
            <a:xfrm rot="5400000">
              <a:off x="2294305" y="2517487"/>
              <a:ext cx="392113" cy="584775"/>
            </a:xfrm>
            <a:prstGeom prst="rect">
              <a:avLst/>
            </a:prstGeom>
            <a:noFill/>
          </p:spPr>
          <p:txBody>
            <a:bodyPr wrap="square" rtlCol="0">
              <a:spAutoFit/>
            </a:bodyPr>
            <a:lstStyle/>
            <a:p>
              <a:r>
                <a:rPr lang="mr-IN" sz="3200"/>
                <a:t>…</a:t>
              </a:r>
              <a:endParaRPr lang="en-US" sz="3200"/>
            </a:p>
          </p:txBody>
        </p:sp>
        <p:sp>
          <p:nvSpPr>
            <p:cNvPr id="67" name="TextBox 66"/>
            <p:cNvSpPr txBox="1"/>
            <p:nvPr/>
          </p:nvSpPr>
          <p:spPr>
            <a:xfrm rot="5400000">
              <a:off x="4723031" y="2283331"/>
              <a:ext cx="392113" cy="584775"/>
            </a:xfrm>
            <a:prstGeom prst="rect">
              <a:avLst/>
            </a:prstGeom>
            <a:noFill/>
          </p:spPr>
          <p:txBody>
            <a:bodyPr wrap="square" rtlCol="0">
              <a:spAutoFit/>
            </a:bodyPr>
            <a:lstStyle/>
            <a:p>
              <a:r>
                <a:rPr lang="mr-IN" sz="3200"/>
                <a:t>…</a:t>
              </a:r>
              <a:endParaRPr lang="en-US" sz="3200"/>
            </a:p>
          </p:txBody>
        </p:sp>
        <mc:AlternateContent xmlns:mc="http://schemas.openxmlformats.org/markup-compatibility/2006" xmlns:a14="http://schemas.microsoft.com/office/drawing/2010/main">
          <mc:Choice Requires="a14">
            <p:sp>
              <p:nvSpPr>
                <p:cNvPr id="69" name="TextBox 68"/>
                <p:cNvSpPr txBox="1"/>
                <p:nvPr/>
              </p:nvSpPr>
              <p:spPr>
                <a:xfrm>
                  <a:off x="3232580" y="1473201"/>
                  <a:ext cx="442685" cy="30752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1600" i="1">
                                <a:latin typeface="Cambria Math" panose="02040503050406030204" pitchFamily="18" charset="0"/>
                              </a:rPr>
                            </m:ctrlPr>
                          </m:sSubSupPr>
                          <m:e>
                            <m:r>
                              <a:rPr lang="en-US" sz="1600" i="1">
                                <a:latin typeface="Cambria Math" charset="0"/>
                              </a:rPr>
                              <m:t>𝑤</m:t>
                            </m:r>
                          </m:e>
                          <m:sub>
                            <m:r>
                              <a:rPr lang="en-US" sz="1600" i="1">
                                <a:latin typeface="Cambria Math" charset="0"/>
                              </a:rPr>
                              <m:t>11</m:t>
                            </m:r>
                          </m:sub>
                          <m:sup>
                            <m:r>
                              <a:rPr lang="en-US" sz="1600" i="1">
                                <a:latin typeface="Cambria Math" charset="0"/>
                              </a:rPr>
                              <m:t>(1)</m:t>
                            </m:r>
                          </m:sup>
                        </m:sSubSup>
                      </m:oMath>
                    </m:oMathPara>
                  </a14:m>
                  <a:endParaRPr lang="en-US" sz="1600"/>
                </a:p>
              </p:txBody>
            </p:sp>
          </mc:Choice>
          <mc:Fallback xmlns="">
            <p:sp>
              <p:nvSpPr>
                <p:cNvPr id="69" name="TextBox 68"/>
                <p:cNvSpPr txBox="1">
                  <a:spLocks noRot="1" noChangeAspect="1" noMove="1" noResize="1" noEditPoints="1" noAdjustHandles="1" noChangeArrowheads="1" noChangeShapeType="1" noTextEdit="1"/>
                </p:cNvSpPr>
                <p:nvPr/>
              </p:nvSpPr>
              <p:spPr>
                <a:xfrm>
                  <a:off x="3232580" y="1473201"/>
                  <a:ext cx="442685" cy="307520"/>
                </a:xfrm>
                <a:prstGeom prst="rect">
                  <a:avLst/>
                </a:prstGeom>
                <a:blipFill rotWithShape="0">
                  <a:blip r:embed="rId8"/>
                  <a:stretch>
                    <a:fillRect l="-4110" r="-6849" b="-16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0" name="TextBox 69"/>
                <p:cNvSpPr txBox="1"/>
                <p:nvPr/>
              </p:nvSpPr>
              <p:spPr>
                <a:xfrm>
                  <a:off x="3348664" y="1907270"/>
                  <a:ext cx="442685" cy="30752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1600" i="1">
                                <a:latin typeface="Cambria Math" panose="02040503050406030204" pitchFamily="18" charset="0"/>
                              </a:rPr>
                            </m:ctrlPr>
                          </m:sSubSupPr>
                          <m:e>
                            <m:r>
                              <a:rPr lang="en-US" sz="1600" i="1">
                                <a:latin typeface="Cambria Math" charset="0"/>
                              </a:rPr>
                              <m:t>𝑤</m:t>
                            </m:r>
                          </m:e>
                          <m:sub>
                            <m:r>
                              <a:rPr lang="en-US" sz="1600" i="1">
                                <a:latin typeface="Cambria Math" charset="0"/>
                              </a:rPr>
                              <m:t>1</m:t>
                            </m:r>
                            <m:r>
                              <a:rPr lang="en-US" sz="1600" i="1">
                                <a:latin typeface="Cambria Math" charset="0"/>
                              </a:rPr>
                              <m:t>𝑀</m:t>
                            </m:r>
                          </m:sub>
                          <m:sup>
                            <m:r>
                              <a:rPr lang="en-US" sz="1600" i="1">
                                <a:latin typeface="Cambria Math" charset="0"/>
                              </a:rPr>
                              <m:t>(1)</m:t>
                            </m:r>
                          </m:sup>
                        </m:sSubSup>
                      </m:oMath>
                    </m:oMathPara>
                  </a14:m>
                  <a:endParaRPr lang="en-US" sz="1600"/>
                </a:p>
              </p:txBody>
            </p:sp>
          </mc:Choice>
          <mc:Fallback xmlns="">
            <p:sp>
              <p:nvSpPr>
                <p:cNvPr id="70" name="TextBox 69"/>
                <p:cNvSpPr txBox="1">
                  <a:spLocks noRot="1" noChangeAspect="1" noMove="1" noResize="1" noEditPoints="1" noAdjustHandles="1" noChangeArrowheads="1" noChangeShapeType="1" noTextEdit="1"/>
                </p:cNvSpPr>
                <p:nvPr/>
              </p:nvSpPr>
              <p:spPr>
                <a:xfrm>
                  <a:off x="3348664" y="1907270"/>
                  <a:ext cx="442685" cy="307520"/>
                </a:xfrm>
                <a:prstGeom prst="rect">
                  <a:avLst/>
                </a:prstGeom>
                <a:blipFill rotWithShape="0">
                  <a:blip r:embed="rId9"/>
                  <a:stretch>
                    <a:fillRect l="-4110" r="-6849" b="-16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1" name="TextBox 70"/>
                <p:cNvSpPr txBox="1"/>
                <p:nvPr/>
              </p:nvSpPr>
              <p:spPr>
                <a:xfrm>
                  <a:off x="5585898" y="1919556"/>
                  <a:ext cx="442685" cy="30752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1600" i="1">
                                <a:latin typeface="Cambria Math" panose="02040503050406030204" pitchFamily="18" charset="0"/>
                              </a:rPr>
                            </m:ctrlPr>
                          </m:sSubSupPr>
                          <m:e>
                            <m:r>
                              <a:rPr lang="en-US" sz="1600" i="1">
                                <a:latin typeface="Cambria Math" charset="0"/>
                              </a:rPr>
                              <m:t>𝑤</m:t>
                            </m:r>
                          </m:e>
                          <m:sub>
                            <m:r>
                              <a:rPr lang="en-US" sz="1600" i="1">
                                <a:latin typeface="Cambria Math" charset="0"/>
                              </a:rPr>
                              <m:t>1</m:t>
                            </m:r>
                          </m:sub>
                          <m:sup>
                            <m:r>
                              <a:rPr lang="en-US" sz="1600" i="1">
                                <a:latin typeface="Cambria Math" charset="0"/>
                              </a:rPr>
                              <m:t>(2)</m:t>
                            </m:r>
                          </m:sup>
                        </m:sSubSup>
                      </m:oMath>
                    </m:oMathPara>
                  </a14:m>
                  <a:endParaRPr lang="en-US" sz="1600"/>
                </a:p>
              </p:txBody>
            </p:sp>
          </mc:Choice>
          <mc:Fallback xmlns="">
            <p:sp>
              <p:nvSpPr>
                <p:cNvPr id="71" name="TextBox 70"/>
                <p:cNvSpPr txBox="1">
                  <a:spLocks noRot="1" noChangeAspect="1" noMove="1" noResize="1" noEditPoints="1" noAdjustHandles="1" noChangeArrowheads="1" noChangeShapeType="1" noTextEdit="1"/>
                </p:cNvSpPr>
                <p:nvPr/>
              </p:nvSpPr>
              <p:spPr>
                <a:xfrm>
                  <a:off x="5585898" y="1919556"/>
                  <a:ext cx="442685" cy="307520"/>
                </a:xfrm>
                <a:prstGeom prst="rect">
                  <a:avLst/>
                </a:prstGeom>
                <a:blipFill rotWithShape="0">
                  <a:blip r:embed="rId10"/>
                  <a:stretch>
                    <a:fillRect l="-4110" r="-6849" b="-16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2" name="TextBox 71"/>
                <p:cNvSpPr txBox="1"/>
                <p:nvPr/>
              </p:nvSpPr>
              <p:spPr>
                <a:xfrm>
                  <a:off x="5521794" y="2580346"/>
                  <a:ext cx="442685" cy="30752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1600" i="1">
                                <a:latin typeface="Cambria Math" panose="02040503050406030204" pitchFamily="18" charset="0"/>
                              </a:rPr>
                            </m:ctrlPr>
                          </m:sSubSupPr>
                          <m:e>
                            <m:r>
                              <a:rPr lang="en-US" sz="1600" i="1">
                                <a:latin typeface="Cambria Math" charset="0"/>
                              </a:rPr>
                              <m:t>𝑤</m:t>
                            </m:r>
                          </m:e>
                          <m:sub>
                            <m:r>
                              <a:rPr lang="en-US" sz="1600" i="1">
                                <a:latin typeface="Cambria Math" charset="0"/>
                              </a:rPr>
                              <m:t>𝑀</m:t>
                            </m:r>
                          </m:sub>
                          <m:sup>
                            <m:r>
                              <a:rPr lang="en-US" sz="1600" i="1">
                                <a:latin typeface="Cambria Math" charset="0"/>
                              </a:rPr>
                              <m:t>(2)</m:t>
                            </m:r>
                          </m:sup>
                        </m:sSubSup>
                      </m:oMath>
                    </m:oMathPara>
                  </a14:m>
                  <a:endParaRPr lang="en-US" sz="1600"/>
                </a:p>
              </p:txBody>
            </p:sp>
          </mc:Choice>
          <mc:Fallback xmlns="">
            <p:sp>
              <p:nvSpPr>
                <p:cNvPr id="72" name="TextBox 71"/>
                <p:cNvSpPr txBox="1">
                  <a:spLocks noRot="1" noChangeAspect="1" noMove="1" noResize="1" noEditPoints="1" noAdjustHandles="1" noChangeArrowheads="1" noChangeShapeType="1" noTextEdit="1"/>
                </p:cNvSpPr>
                <p:nvPr/>
              </p:nvSpPr>
              <p:spPr>
                <a:xfrm>
                  <a:off x="5521794" y="2580346"/>
                  <a:ext cx="442685" cy="307520"/>
                </a:xfrm>
                <a:prstGeom prst="rect">
                  <a:avLst/>
                </a:prstGeom>
                <a:blipFill rotWithShape="0">
                  <a:blip r:embed="rId11"/>
                  <a:stretch>
                    <a:fillRect l="-5556" r="-6944" b="-137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3" name="TextBox 72"/>
                <p:cNvSpPr txBox="1"/>
                <p:nvPr/>
              </p:nvSpPr>
              <p:spPr>
                <a:xfrm>
                  <a:off x="3390046" y="2964090"/>
                  <a:ext cx="454419" cy="30784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1600" i="1">
                                <a:latin typeface="Cambria Math" panose="02040503050406030204" pitchFamily="18" charset="0"/>
                              </a:rPr>
                            </m:ctrlPr>
                          </m:sSubSupPr>
                          <m:e>
                            <m:r>
                              <a:rPr lang="en-US" sz="1600" i="1">
                                <a:latin typeface="Cambria Math" charset="0"/>
                              </a:rPr>
                              <m:t>𝑤</m:t>
                            </m:r>
                          </m:e>
                          <m:sub>
                            <m:r>
                              <a:rPr lang="en-US" sz="1600" i="1">
                                <a:latin typeface="Cambria Math" charset="0"/>
                              </a:rPr>
                              <m:t>𝑁𝑀</m:t>
                            </m:r>
                          </m:sub>
                          <m:sup>
                            <m:r>
                              <a:rPr lang="en-US" sz="1600" i="1">
                                <a:latin typeface="Cambria Math" charset="0"/>
                              </a:rPr>
                              <m:t>(1)</m:t>
                            </m:r>
                          </m:sup>
                        </m:sSubSup>
                      </m:oMath>
                    </m:oMathPara>
                  </a14:m>
                  <a:endParaRPr lang="en-US" sz="1600"/>
                </a:p>
              </p:txBody>
            </p:sp>
          </mc:Choice>
          <mc:Fallback xmlns="">
            <p:sp>
              <p:nvSpPr>
                <p:cNvPr id="73" name="TextBox 72"/>
                <p:cNvSpPr txBox="1">
                  <a:spLocks noRot="1" noChangeAspect="1" noMove="1" noResize="1" noEditPoints="1" noAdjustHandles="1" noChangeArrowheads="1" noChangeShapeType="1" noTextEdit="1"/>
                </p:cNvSpPr>
                <p:nvPr/>
              </p:nvSpPr>
              <p:spPr>
                <a:xfrm>
                  <a:off x="3390046" y="2964090"/>
                  <a:ext cx="454419" cy="307841"/>
                </a:xfrm>
                <a:prstGeom prst="rect">
                  <a:avLst/>
                </a:prstGeom>
                <a:blipFill rotWithShape="0">
                  <a:blip r:embed="rId12"/>
                  <a:stretch>
                    <a:fillRect l="-5405" r="-4054" b="-13725"/>
                  </a:stretch>
                </a:blipFill>
              </p:spPr>
              <p:txBody>
                <a:bodyPr/>
                <a:lstStyle/>
                <a:p>
                  <a:r>
                    <a:rPr lang="en-US">
                      <a:noFill/>
                    </a:rPr>
                    <a:t> </a:t>
                  </a:r>
                </a:p>
              </p:txBody>
            </p:sp>
          </mc:Fallback>
        </mc:AlternateContent>
        <p:grpSp>
          <p:nvGrpSpPr>
            <p:cNvPr id="74" name="Group 73"/>
            <p:cNvGrpSpPr/>
            <p:nvPr/>
          </p:nvGrpSpPr>
          <p:grpSpPr>
            <a:xfrm>
              <a:off x="685800" y="1435100"/>
              <a:ext cx="8286564" cy="2222500"/>
              <a:chOff x="685800" y="1435100"/>
              <a:chExt cx="8286564" cy="2222500"/>
            </a:xfrm>
          </p:grpSpPr>
          <p:grpSp>
            <p:nvGrpSpPr>
              <p:cNvPr id="75" name="Group 82"/>
              <p:cNvGrpSpPr>
                <a:grpSpLocks/>
              </p:cNvGrpSpPr>
              <p:nvPr/>
            </p:nvGrpSpPr>
            <p:grpSpPr bwMode="auto">
              <a:xfrm>
                <a:off x="685800" y="1435100"/>
                <a:ext cx="7358063" cy="2222500"/>
                <a:chOff x="432" y="760"/>
                <a:chExt cx="4635" cy="1400"/>
              </a:xfrm>
            </p:grpSpPr>
            <p:sp>
              <p:nvSpPr>
                <p:cNvPr id="77" name="Oval 44"/>
                <p:cNvSpPr>
                  <a:spLocks noChangeArrowheads="1"/>
                </p:cNvSpPr>
                <p:nvPr/>
              </p:nvSpPr>
              <p:spPr bwMode="auto">
                <a:xfrm>
                  <a:off x="1233" y="1852"/>
                  <a:ext cx="518" cy="308"/>
                </a:xfrm>
                <a:prstGeom prst="ellipse">
                  <a:avLst/>
                </a:prstGeom>
                <a:noFill/>
                <a:ln w="25400">
                  <a:solidFill>
                    <a:schemeClr val="tx1"/>
                  </a:solidFill>
                  <a:round/>
                  <a:headEnd/>
                  <a:tailEnd/>
                </a:ln>
              </p:spPr>
              <p:txBody>
                <a:bodyPr wrap="none" anchor="ctr"/>
                <a:lstStyle/>
                <a:p>
                  <a:endParaRPr lang="en-US"/>
                </a:p>
              </p:txBody>
            </p:sp>
            <p:sp>
              <p:nvSpPr>
                <p:cNvPr id="78" name="Oval 45"/>
                <p:cNvSpPr>
                  <a:spLocks noChangeArrowheads="1"/>
                </p:cNvSpPr>
                <p:nvPr/>
              </p:nvSpPr>
              <p:spPr bwMode="auto">
                <a:xfrm>
                  <a:off x="1233" y="760"/>
                  <a:ext cx="518" cy="308"/>
                </a:xfrm>
                <a:prstGeom prst="ellipse">
                  <a:avLst/>
                </a:prstGeom>
                <a:noFill/>
                <a:ln w="25400">
                  <a:solidFill>
                    <a:schemeClr val="tx1"/>
                  </a:solidFill>
                  <a:round/>
                  <a:headEnd/>
                  <a:tailEnd/>
                </a:ln>
              </p:spPr>
              <p:txBody>
                <a:bodyPr wrap="none" anchor="ctr"/>
                <a:lstStyle/>
                <a:p>
                  <a:endParaRPr lang="en-US"/>
                </a:p>
              </p:txBody>
            </p:sp>
            <p:sp>
              <p:nvSpPr>
                <p:cNvPr id="79" name="Oval 46"/>
                <p:cNvSpPr>
                  <a:spLocks noChangeArrowheads="1"/>
                </p:cNvSpPr>
                <p:nvPr/>
              </p:nvSpPr>
              <p:spPr bwMode="auto">
                <a:xfrm>
                  <a:off x="1233" y="1208"/>
                  <a:ext cx="518" cy="308"/>
                </a:xfrm>
                <a:prstGeom prst="ellipse">
                  <a:avLst/>
                </a:prstGeom>
                <a:noFill/>
                <a:ln w="25400">
                  <a:solidFill>
                    <a:schemeClr val="tx1"/>
                  </a:solidFill>
                  <a:round/>
                  <a:headEnd/>
                  <a:tailEnd/>
                </a:ln>
              </p:spPr>
              <p:txBody>
                <a:bodyPr wrap="none" anchor="ctr"/>
                <a:lstStyle/>
                <a:p>
                  <a:endParaRPr lang="en-US"/>
                </a:p>
              </p:txBody>
            </p:sp>
            <p:sp>
              <p:nvSpPr>
                <p:cNvPr id="80" name="Oval 47"/>
                <p:cNvSpPr>
                  <a:spLocks noChangeArrowheads="1"/>
                </p:cNvSpPr>
                <p:nvPr/>
              </p:nvSpPr>
              <p:spPr bwMode="auto">
                <a:xfrm>
                  <a:off x="2740" y="1036"/>
                  <a:ext cx="518" cy="308"/>
                </a:xfrm>
                <a:prstGeom prst="ellipse">
                  <a:avLst/>
                </a:prstGeom>
                <a:noFill/>
                <a:ln w="25400">
                  <a:solidFill>
                    <a:schemeClr val="tx1"/>
                  </a:solidFill>
                  <a:round/>
                  <a:headEnd/>
                  <a:tailEnd/>
                </a:ln>
              </p:spPr>
              <p:txBody>
                <a:bodyPr wrap="none" anchor="ctr"/>
                <a:lstStyle/>
                <a:p>
                  <a:endParaRPr lang="en-US"/>
                </a:p>
              </p:txBody>
            </p:sp>
            <p:sp>
              <p:nvSpPr>
                <p:cNvPr id="81" name="Line 48"/>
                <p:cNvSpPr>
                  <a:spLocks noChangeShapeType="1"/>
                </p:cNvSpPr>
                <p:nvPr/>
              </p:nvSpPr>
              <p:spPr bwMode="auto">
                <a:xfrm>
                  <a:off x="479" y="900"/>
                  <a:ext cx="754" cy="0"/>
                </a:xfrm>
                <a:prstGeom prst="line">
                  <a:avLst/>
                </a:prstGeom>
                <a:noFill/>
                <a:ln w="28575">
                  <a:solidFill>
                    <a:schemeClr val="tx1"/>
                  </a:solidFill>
                  <a:round/>
                  <a:headEnd/>
                  <a:tailEnd type="triangle" w="lg" len="lg"/>
                </a:ln>
              </p:spPr>
              <p:txBody>
                <a:bodyPr/>
                <a:lstStyle/>
                <a:p>
                  <a:endParaRPr lang="en-US"/>
                </a:p>
              </p:txBody>
            </p:sp>
            <p:sp>
              <p:nvSpPr>
                <p:cNvPr id="82" name="Line 50"/>
                <p:cNvSpPr>
                  <a:spLocks noChangeShapeType="1"/>
                </p:cNvSpPr>
                <p:nvPr/>
              </p:nvSpPr>
              <p:spPr bwMode="auto">
                <a:xfrm flipV="1">
                  <a:off x="1798" y="1200"/>
                  <a:ext cx="890" cy="148"/>
                </a:xfrm>
                <a:prstGeom prst="line">
                  <a:avLst/>
                </a:prstGeom>
                <a:noFill/>
                <a:ln w="28575">
                  <a:solidFill>
                    <a:schemeClr val="tx1"/>
                  </a:solidFill>
                  <a:round/>
                  <a:headEnd/>
                  <a:tailEnd type="triangle" w="lg" len="lg"/>
                </a:ln>
              </p:spPr>
              <p:txBody>
                <a:bodyPr/>
                <a:lstStyle/>
                <a:p>
                  <a:endParaRPr lang="en-US"/>
                </a:p>
              </p:txBody>
            </p:sp>
            <p:sp>
              <p:nvSpPr>
                <p:cNvPr id="83" name="Line 51"/>
                <p:cNvSpPr>
                  <a:spLocks noChangeShapeType="1"/>
                </p:cNvSpPr>
                <p:nvPr/>
              </p:nvSpPr>
              <p:spPr bwMode="auto">
                <a:xfrm>
                  <a:off x="1798" y="900"/>
                  <a:ext cx="895" cy="220"/>
                </a:xfrm>
                <a:prstGeom prst="line">
                  <a:avLst/>
                </a:prstGeom>
                <a:noFill/>
                <a:ln w="28575">
                  <a:solidFill>
                    <a:schemeClr val="tx1"/>
                  </a:solidFill>
                  <a:round/>
                  <a:headEnd/>
                  <a:tailEnd type="triangle" w="lg" len="lg"/>
                </a:ln>
              </p:spPr>
              <p:txBody>
                <a:bodyPr/>
                <a:lstStyle/>
                <a:p>
                  <a:endParaRPr lang="en-US"/>
                </a:p>
              </p:txBody>
            </p:sp>
            <p:sp>
              <p:nvSpPr>
                <p:cNvPr id="84" name="Line 52"/>
                <p:cNvSpPr>
                  <a:spLocks noChangeShapeType="1"/>
                </p:cNvSpPr>
                <p:nvPr/>
              </p:nvSpPr>
              <p:spPr bwMode="auto">
                <a:xfrm>
                  <a:off x="432" y="2020"/>
                  <a:ext cx="754" cy="0"/>
                </a:xfrm>
                <a:prstGeom prst="line">
                  <a:avLst/>
                </a:prstGeom>
                <a:noFill/>
                <a:ln w="28575">
                  <a:solidFill>
                    <a:schemeClr val="tx1"/>
                  </a:solidFill>
                  <a:round/>
                  <a:headEnd/>
                  <a:tailEnd type="triangle" w="lg" len="lg"/>
                </a:ln>
              </p:spPr>
              <p:txBody>
                <a:bodyPr/>
                <a:lstStyle/>
                <a:p>
                  <a:endParaRPr lang="en-US"/>
                </a:p>
              </p:txBody>
            </p:sp>
            <p:sp>
              <p:nvSpPr>
                <p:cNvPr id="85" name="Line 53"/>
                <p:cNvSpPr>
                  <a:spLocks noChangeShapeType="1"/>
                </p:cNvSpPr>
                <p:nvPr/>
              </p:nvSpPr>
              <p:spPr bwMode="auto">
                <a:xfrm>
                  <a:off x="479" y="1376"/>
                  <a:ext cx="754" cy="0"/>
                </a:xfrm>
                <a:prstGeom prst="line">
                  <a:avLst/>
                </a:prstGeom>
                <a:noFill/>
                <a:ln w="28575">
                  <a:solidFill>
                    <a:schemeClr val="tx1"/>
                  </a:solidFill>
                  <a:round/>
                  <a:headEnd/>
                  <a:tailEnd type="triangle" w="lg" len="lg"/>
                </a:ln>
              </p:spPr>
              <p:txBody>
                <a:bodyPr/>
                <a:lstStyle/>
                <a:p>
                  <a:endParaRPr lang="en-US"/>
                </a:p>
              </p:txBody>
            </p:sp>
            <p:sp>
              <p:nvSpPr>
                <p:cNvPr id="86" name="Line 54"/>
                <p:cNvSpPr>
                  <a:spLocks noChangeShapeType="1"/>
                </p:cNvSpPr>
                <p:nvPr/>
              </p:nvSpPr>
              <p:spPr bwMode="auto">
                <a:xfrm flipV="1">
                  <a:off x="1798" y="1260"/>
                  <a:ext cx="942" cy="732"/>
                </a:xfrm>
                <a:prstGeom prst="line">
                  <a:avLst/>
                </a:prstGeom>
                <a:noFill/>
                <a:ln w="28575">
                  <a:solidFill>
                    <a:schemeClr val="tx1"/>
                  </a:solidFill>
                  <a:round/>
                  <a:headEnd/>
                  <a:tailEnd type="triangle" w="lg" len="lg"/>
                </a:ln>
              </p:spPr>
              <p:txBody>
                <a:bodyPr/>
                <a:lstStyle/>
                <a:p>
                  <a:endParaRPr lang="en-US"/>
                </a:p>
              </p:txBody>
            </p:sp>
            <p:sp>
              <p:nvSpPr>
                <p:cNvPr id="87" name="Line 61"/>
                <p:cNvSpPr>
                  <a:spLocks noChangeShapeType="1"/>
                </p:cNvSpPr>
                <p:nvPr/>
              </p:nvSpPr>
              <p:spPr bwMode="auto">
                <a:xfrm flipV="1">
                  <a:off x="4718" y="1440"/>
                  <a:ext cx="349" cy="0"/>
                </a:xfrm>
                <a:prstGeom prst="line">
                  <a:avLst/>
                </a:prstGeom>
                <a:noFill/>
                <a:ln w="28575">
                  <a:solidFill>
                    <a:schemeClr val="tx1"/>
                  </a:solidFill>
                  <a:round/>
                  <a:headEnd/>
                  <a:tailEnd type="triangle" w="lg" len="lg"/>
                </a:ln>
              </p:spPr>
              <p:txBody>
                <a:bodyPr/>
                <a:lstStyle/>
                <a:p>
                  <a:endParaRPr lang="en-US"/>
                </a:p>
              </p:txBody>
            </p:sp>
            <p:sp>
              <p:nvSpPr>
                <p:cNvPr id="88" name="Oval 65"/>
                <p:cNvSpPr>
                  <a:spLocks noChangeArrowheads="1"/>
                </p:cNvSpPr>
                <p:nvPr/>
              </p:nvSpPr>
              <p:spPr bwMode="auto">
                <a:xfrm>
                  <a:off x="4153" y="1288"/>
                  <a:ext cx="518" cy="308"/>
                </a:xfrm>
                <a:prstGeom prst="ellipse">
                  <a:avLst/>
                </a:prstGeom>
                <a:noFill/>
                <a:ln w="25400">
                  <a:solidFill>
                    <a:schemeClr val="tx1"/>
                  </a:solidFill>
                  <a:round/>
                  <a:headEnd/>
                  <a:tailEnd/>
                </a:ln>
              </p:spPr>
              <p:txBody>
                <a:bodyPr wrap="none" anchor="ctr"/>
                <a:lstStyle/>
                <a:p>
                  <a:endParaRPr lang="en-US"/>
                </a:p>
              </p:txBody>
            </p:sp>
            <p:sp>
              <p:nvSpPr>
                <p:cNvPr id="89" name="Oval 66"/>
                <p:cNvSpPr>
                  <a:spLocks noChangeArrowheads="1"/>
                </p:cNvSpPr>
                <p:nvPr/>
              </p:nvSpPr>
              <p:spPr bwMode="auto">
                <a:xfrm>
                  <a:off x="2787" y="1708"/>
                  <a:ext cx="518" cy="308"/>
                </a:xfrm>
                <a:prstGeom prst="ellipse">
                  <a:avLst/>
                </a:prstGeom>
                <a:noFill/>
                <a:ln w="25400">
                  <a:solidFill>
                    <a:schemeClr val="tx1"/>
                  </a:solidFill>
                  <a:round/>
                  <a:headEnd/>
                  <a:tailEnd/>
                </a:ln>
              </p:spPr>
              <p:txBody>
                <a:bodyPr wrap="none" anchor="ctr"/>
                <a:lstStyle/>
                <a:p>
                  <a:endParaRPr lang="en-US"/>
                </a:p>
              </p:txBody>
            </p:sp>
            <p:sp>
              <p:nvSpPr>
                <p:cNvPr id="90" name="Line 68"/>
                <p:cNvSpPr>
                  <a:spLocks noChangeShapeType="1"/>
                </p:cNvSpPr>
                <p:nvPr/>
              </p:nvSpPr>
              <p:spPr bwMode="auto">
                <a:xfrm>
                  <a:off x="1798" y="924"/>
                  <a:ext cx="986" cy="804"/>
                </a:xfrm>
                <a:prstGeom prst="line">
                  <a:avLst/>
                </a:prstGeom>
                <a:noFill/>
                <a:ln w="28575">
                  <a:solidFill>
                    <a:schemeClr val="tx1"/>
                  </a:solidFill>
                  <a:round/>
                  <a:headEnd/>
                  <a:tailEnd type="triangle" w="lg" len="lg"/>
                </a:ln>
              </p:spPr>
              <p:txBody>
                <a:bodyPr/>
                <a:lstStyle/>
                <a:p>
                  <a:endParaRPr lang="en-US"/>
                </a:p>
              </p:txBody>
            </p:sp>
            <p:sp>
              <p:nvSpPr>
                <p:cNvPr id="91" name="Line 69"/>
                <p:cNvSpPr>
                  <a:spLocks noChangeShapeType="1"/>
                </p:cNvSpPr>
                <p:nvPr/>
              </p:nvSpPr>
              <p:spPr bwMode="auto">
                <a:xfrm>
                  <a:off x="1798" y="1372"/>
                  <a:ext cx="989" cy="448"/>
                </a:xfrm>
                <a:prstGeom prst="line">
                  <a:avLst/>
                </a:prstGeom>
                <a:noFill/>
                <a:ln w="28575">
                  <a:solidFill>
                    <a:schemeClr val="tx1"/>
                  </a:solidFill>
                  <a:round/>
                  <a:headEnd/>
                  <a:tailEnd type="triangle" w="lg" len="lg"/>
                </a:ln>
              </p:spPr>
              <p:txBody>
                <a:bodyPr/>
                <a:lstStyle/>
                <a:p>
                  <a:endParaRPr lang="en-US"/>
                </a:p>
              </p:txBody>
            </p:sp>
            <p:sp>
              <p:nvSpPr>
                <p:cNvPr id="92" name="Line 70"/>
                <p:cNvSpPr>
                  <a:spLocks noChangeShapeType="1"/>
                </p:cNvSpPr>
                <p:nvPr/>
              </p:nvSpPr>
              <p:spPr bwMode="auto">
                <a:xfrm flipV="1">
                  <a:off x="1798" y="1872"/>
                  <a:ext cx="986" cy="144"/>
                </a:xfrm>
                <a:prstGeom prst="line">
                  <a:avLst/>
                </a:prstGeom>
                <a:noFill/>
                <a:ln w="28575">
                  <a:solidFill>
                    <a:schemeClr val="tx1"/>
                  </a:solidFill>
                  <a:round/>
                  <a:headEnd/>
                  <a:tailEnd type="triangle" w="lg" len="lg"/>
                </a:ln>
              </p:spPr>
              <p:txBody>
                <a:bodyPr/>
                <a:lstStyle/>
                <a:p>
                  <a:endParaRPr lang="en-US"/>
                </a:p>
              </p:txBody>
            </p:sp>
            <p:sp>
              <p:nvSpPr>
                <p:cNvPr id="93" name="Line 71"/>
                <p:cNvSpPr>
                  <a:spLocks noChangeShapeType="1"/>
                </p:cNvSpPr>
                <p:nvPr/>
              </p:nvSpPr>
              <p:spPr bwMode="auto">
                <a:xfrm>
                  <a:off x="3305" y="1232"/>
                  <a:ext cx="801" cy="196"/>
                </a:xfrm>
                <a:prstGeom prst="line">
                  <a:avLst/>
                </a:prstGeom>
                <a:noFill/>
                <a:ln w="28575">
                  <a:solidFill>
                    <a:schemeClr val="tx1"/>
                  </a:solidFill>
                  <a:round/>
                  <a:headEnd/>
                  <a:tailEnd type="triangle" w="lg" len="lg"/>
                </a:ln>
              </p:spPr>
              <p:txBody>
                <a:bodyPr/>
                <a:lstStyle/>
                <a:p>
                  <a:endParaRPr lang="en-US"/>
                </a:p>
              </p:txBody>
            </p:sp>
            <p:sp>
              <p:nvSpPr>
                <p:cNvPr id="94" name="Line 72"/>
                <p:cNvSpPr>
                  <a:spLocks noChangeShapeType="1"/>
                </p:cNvSpPr>
                <p:nvPr/>
              </p:nvSpPr>
              <p:spPr bwMode="auto">
                <a:xfrm flipV="1">
                  <a:off x="3352" y="1484"/>
                  <a:ext cx="754" cy="336"/>
                </a:xfrm>
                <a:prstGeom prst="line">
                  <a:avLst/>
                </a:prstGeom>
                <a:noFill/>
                <a:ln w="28575">
                  <a:solidFill>
                    <a:schemeClr val="tx1"/>
                  </a:solidFill>
                  <a:round/>
                  <a:headEnd/>
                  <a:tailEnd type="triangle" w="lg" len="lg"/>
                </a:ln>
              </p:spPr>
              <p:txBody>
                <a:bodyPr/>
                <a:lstStyle/>
                <a:p>
                  <a:endParaRPr lang="en-US"/>
                </a:p>
              </p:txBody>
            </p:sp>
          </p:grpSp>
          <mc:AlternateContent xmlns:mc="http://schemas.openxmlformats.org/markup-compatibility/2006" xmlns:a14="http://schemas.microsoft.com/office/drawing/2010/main">
            <mc:Choice Requires="a14">
              <p:sp>
                <p:nvSpPr>
                  <p:cNvPr id="76" name="TextBox 75"/>
                  <p:cNvSpPr txBox="1"/>
                  <p:nvPr/>
                </p:nvSpPr>
                <p:spPr>
                  <a:xfrm>
                    <a:off x="7920538" y="2281535"/>
                    <a:ext cx="1051826"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charset="0"/>
                                </a:rPr>
                                <m:t>h</m:t>
                              </m:r>
                            </m:e>
                            <m:sub>
                              <m:r>
                                <a:rPr lang="en-US" sz="2400" b="1">
                                  <a:latin typeface="Cambria Math" charset="0"/>
                                </a:rPr>
                                <m:t>𝐰</m:t>
                              </m:r>
                            </m:sub>
                          </m:sSub>
                          <m:r>
                            <a:rPr lang="en-US" sz="2400" i="1">
                              <a:latin typeface="Cambria Math" charset="0"/>
                            </a:rPr>
                            <m:t>(</m:t>
                          </m:r>
                          <m:r>
                            <a:rPr lang="en-US" sz="2400" b="1">
                              <a:latin typeface="Cambria Math" charset="0"/>
                            </a:rPr>
                            <m:t>𝐱</m:t>
                          </m:r>
                          <m:r>
                            <a:rPr lang="en-US" sz="2400" i="1">
                              <a:latin typeface="Cambria Math" charset="0"/>
                            </a:rPr>
                            <m:t>)</m:t>
                          </m:r>
                        </m:oMath>
                      </m:oMathPara>
                    </a14:m>
                    <a:endParaRPr lang="en-US" sz="2400"/>
                  </a:p>
                </p:txBody>
              </p:sp>
            </mc:Choice>
            <mc:Fallback xmlns="">
              <p:sp>
                <p:nvSpPr>
                  <p:cNvPr id="76" name="TextBox 75"/>
                  <p:cNvSpPr txBox="1">
                    <a:spLocks noRot="1" noChangeAspect="1" noMove="1" noResize="1" noEditPoints="1" noAdjustHandles="1" noChangeArrowheads="1" noChangeShapeType="1" noTextEdit="1"/>
                  </p:cNvSpPr>
                  <p:nvPr/>
                </p:nvSpPr>
                <p:spPr>
                  <a:xfrm>
                    <a:off x="7920538" y="2281535"/>
                    <a:ext cx="1051826" cy="461665"/>
                  </a:xfrm>
                  <a:prstGeom prst="rect">
                    <a:avLst/>
                  </a:prstGeom>
                  <a:blipFill>
                    <a:blip r:embed="rId13"/>
                    <a:stretch>
                      <a:fillRect b="-16216"/>
                    </a:stretch>
                  </a:blipFill>
                </p:spPr>
                <p:txBody>
                  <a:bodyPr/>
                  <a:lstStyle/>
                  <a:p>
                    <a:r>
                      <a:rPr lang="en-US">
                        <a:noFill/>
                      </a:rPr>
                      <a:t> </a:t>
                    </a:r>
                  </a:p>
                </p:txBody>
              </p:sp>
            </mc:Fallback>
          </mc:AlternateContent>
        </p:grpSp>
      </p:grpSp>
    </p:spTree>
    <p:extLst>
      <p:ext uri="{BB962C8B-B14F-4D97-AF65-F5344CB8AC3E}">
        <p14:creationId xmlns:p14="http://schemas.microsoft.com/office/powerpoint/2010/main" val="2985050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51" name="Rectangle 2"/>
          <p:cNvSpPr>
            <a:spLocks noGrp="1" noChangeArrowheads="1"/>
          </p:cNvSpPr>
          <p:nvPr>
            <p:ph type="title"/>
          </p:nvPr>
        </p:nvSpPr>
        <p:spPr/>
        <p:txBody>
          <a:bodyPr>
            <a:normAutofit fontScale="90000"/>
          </a:bodyPr>
          <a:lstStyle/>
          <a:p>
            <a:r>
              <a:rPr lang="en-US"/>
              <a:t>Evaluate gradient</a:t>
            </a:r>
          </a:p>
        </p:txBody>
      </p:sp>
      <p:sp>
        <p:nvSpPr>
          <p:cNvPr id="6152" name="Rectangle 3"/>
          <p:cNvSpPr>
            <a:spLocks noGrp="1" noChangeArrowheads="1"/>
          </p:cNvSpPr>
          <p:nvPr>
            <p:ph type="body" sz="half" idx="1"/>
          </p:nvPr>
        </p:nvSpPr>
        <p:spPr>
          <a:xfrm>
            <a:off x="1828800" y="1981201"/>
            <a:ext cx="8610600" cy="834604"/>
          </a:xfrm>
        </p:spPr>
        <p:txBody>
          <a:bodyPr/>
          <a:lstStyle/>
          <a:p>
            <a:r>
              <a:rPr lang="en-US" sz="2400"/>
              <a:t>First compute the partial derivatives for weights in the output layer</a:t>
            </a:r>
          </a:p>
        </p:txBody>
      </p:sp>
      <mc:AlternateContent xmlns:mc="http://schemas.openxmlformats.org/markup-compatibility/2006" xmlns:a14="http://schemas.microsoft.com/office/drawing/2010/main">
        <mc:Choice Requires="a14">
          <p:sp>
            <p:nvSpPr>
              <p:cNvPr id="12" name="TextBox 11"/>
              <p:cNvSpPr txBox="1"/>
              <p:nvPr/>
            </p:nvSpPr>
            <p:spPr>
              <a:xfrm>
                <a:off x="3338074" y="928886"/>
                <a:ext cx="6359626" cy="95782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i="1">
                          <a:latin typeface="Cambria Math" charset="0"/>
                        </a:rPr>
                        <m:t>𝐸</m:t>
                      </m:r>
                      <m:d>
                        <m:dPr>
                          <m:ctrlPr>
                            <a:rPr lang="en-US" sz="2000" i="1">
                              <a:latin typeface="Cambria Math" panose="02040503050406030204" pitchFamily="18" charset="0"/>
                            </a:rPr>
                          </m:ctrlPr>
                        </m:dPr>
                        <m:e>
                          <m:r>
                            <a:rPr lang="en-US" sz="2000" b="1">
                              <a:latin typeface="Cambria Math" charset="0"/>
                            </a:rPr>
                            <m:t>𝐰</m:t>
                          </m:r>
                        </m:e>
                      </m:d>
                      <m:r>
                        <a:rPr lang="en-US" sz="2000" i="1">
                          <a:latin typeface="Cambria Math" charset="0"/>
                        </a:rPr>
                        <m:t>=</m:t>
                      </m:r>
                      <m:nary>
                        <m:naryPr>
                          <m:chr m:val="∑"/>
                          <m:ctrlPr>
                            <a:rPr lang="is-IS" sz="2000" i="1">
                              <a:latin typeface="Cambria Math" panose="02040503050406030204" pitchFamily="18" charset="0"/>
                            </a:rPr>
                          </m:ctrlPr>
                        </m:naryPr>
                        <m:sub>
                          <m:r>
                            <m:rPr>
                              <m:brk m:alnAt="23"/>
                            </m:rPr>
                            <a:rPr lang="en-US" sz="2000" i="1">
                              <a:latin typeface="Cambria Math" charset="0"/>
                            </a:rPr>
                            <m:t>𝑙</m:t>
                          </m:r>
                          <m:r>
                            <a:rPr lang="en-US" sz="2000" i="1">
                              <a:latin typeface="Cambria Math" charset="0"/>
                            </a:rPr>
                            <m:t>=1</m:t>
                          </m:r>
                        </m:sub>
                        <m:sup>
                          <m:r>
                            <a:rPr lang="en-US" sz="2000" i="1">
                              <a:latin typeface="Cambria Math" charset="0"/>
                            </a:rPr>
                            <m:t>𝐿</m:t>
                          </m:r>
                        </m:sup>
                        <m:e>
                          <m:sSup>
                            <m:sSupPr>
                              <m:ctrlPr>
                                <a:rPr lang="is-IS" sz="2000" i="1">
                                  <a:latin typeface="Cambria Math" panose="02040503050406030204" pitchFamily="18" charset="0"/>
                                </a:rPr>
                              </m:ctrlPr>
                            </m:sSupPr>
                            <m:e>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acc>
                                        <m:accPr>
                                          <m:chr m:val="̂"/>
                                          <m:ctrlPr>
                                            <a:rPr lang="en-US" sz="2000" i="1">
                                              <a:latin typeface="Cambria Math" panose="02040503050406030204" pitchFamily="18" charset="0"/>
                                            </a:rPr>
                                          </m:ctrlPr>
                                        </m:accPr>
                                        <m:e>
                                          <m:r>
                                            <a:rPr lang="en-US" sz="2000" i="1">
                                              <a:latin typeface="Cambria Math" charset="0"/>
                                            </a:rPr>
                                            <m:t>𝑦</m:t>
                                          </m:r>
                                        </m:e>
                                      </m:acc>
                                    </m:e>
                                    <m:sub>
                                      <m:r>
                                        <a:rPr lang="en-US" sz="2000" i="1">
                                          <a:latin typeface="Cambria Math" charset="0"/>
                                        </a:rPr>
                                        <m:t>𝑙</m:t>
                                      </m:r>
                                    </m:sub>
                                  </m:sSub>
                                  <m:r>
                                    <a:rPr lang="en-US" sz="2000" i="1">
                                      <a:latin typeface="Cambria Math" charset="0"/>
                                    </a:rPr>
                                    <m:t>−</m:t>
                                  </m:r>
                                  <m:sSub>
                                    <m:sSubPr>
                                      <m:ctrlPr>
                                        <a:rPr lang="en-US" sz="2000" i="1">
                                          <a:latin typeface="Cambria Math" panose="02040503050406030204" pitchFamily="18" charset="0"/>
                                        </a:rPr>
                                      </m:ctrlPr>
                                    </m:sSubPr>
                                    <m:e>
                                      <m:r>
                                        <a:rPr lang="en-US" sz="2000" i="1">
                                          <a:latin typeface="Cambria Math" charset="0"/>
                                        </a:rPr>
                                        <m:t>𝑦</m:t>
                                      </m:r>
                                    </m:e>
                                    <m:sub>
                                      <m:r>
                                        <a:rPr lang="en-US" sz="2000" i="1">
                                          <a:latin typeface="Cambria Math" charset="0"/>
                                        </a:rPr>
                                        <m:t>𝑙</m:t>
                                      </m:r>
                                    </m:sub>
                                  </m:sSub>
                                </m:e>
                              </m:d>
                            </m:e>
                            <m:sup>
                              <m:r>
                                <a:rPr lang="en-US" sz="2000" i="1">
                                  <a:latin typeface="Cambria Math" charset="0"/>
                                </a:rPr>
                                <m:t>2</m:t>
                              </m:r>
                            </m:sup>
                          </m:sSup>
                          <m:r>
                            <a:rPr lang="en-US" sz="2000" i="1">
                              <a:latin typeface="Cambria Math" charset="0"/>
                            </a:rPr>
                            <m:t>=</m:t>
                          </m:r>
                          <m:nary>
                            <m:naryPr>
                              <m:chr m:val="∑"/>
                              <m:ctrlPr>
                                <a:rPr lang="is-IS" sz="2000" i="1">
                                  <a:latin typeface="Cambria Math" panose="02040503050406030204" pitchFamily="18" charset="0"/>
                                </a:rPr>
                              </m:ctrlPr>
                            </m:naryPr>
                            <m:sub>
                              <m:r>
                                <m:rPr>
                                  <m:brk m:alnAt="23"/>
                                </m:rPr>
                                <a:rPr lang="en-US" sz="2000" i="1">
                                  <a:latin typeface="Cambria Math" charset="0"/>
                                </a:rPr>
                                <m:t>𝑙</m:t>
                              </m:r>
                              <m:r>
                                <a:rPr lang="en-US" sz="2000" i="1">
                                  <a:latin typeface="Cambria Math" charset="0"/>
                                </a:rPr>
                                <m:t>=1</m:t>
                              </m:r>
                            </m:sub>
                            <m:sup>
                              <m:r>
                                <a:rPr lang="en-US" sz="2000" i="1">
                                  <a:latin typeface="Cambria Math" charset="0"/>
                                </a:rPr>
                                <m:t>𝐿</m:t>
                              </m:r>
                            </m:sup>
                            <m:e>
                              <m:sSub>
                                <m:sSubPr>
                                  <m:ctrlPr>
                                    <a:rPr lang="en-US" sz="2000" i="1">
                                      <a:latin typeface="Cambria Math" panose="02040503050406030204" pitchFamily="18" charset="0"/>
                                    </a:rPr>
                                  </m:ctrlPr>
                                </m:sSubPr>
                                <m:e>
                                  <m:r>
                                    <a:rPr lang="en-US" sz="2000" i="1">
                                      <a:latin typeface="Cambria Math" charset="0"/>
                                    </a:rPr>
                                    <m:t>𝐸</m:t>
                                  </m:r>
                                </m:e>
                                <m:sub>
                                  <m:r>
                                    <a:rPr lang="en-US" sz="2000" i="1">
                                      <a:latin typeface="Cambria Math" charset="0"/>
                                    </a:rPr>
                                    <m:t>𝑙</m:t>
                                  </m:r>
                                </m:sub>
                              </m:sSub>
                            </m:e>
                          </m:nary>
                        </m:e>
                      </m:nary>
                      <m:r>
                        <a:rPr lang="en-US" sz="2000" i="1">
                          <a:latin typeface="Cambria Math" charset="0"/>
                        </a:rPr>
                        <m:t>, </m:t>
                      </m:r>
                      <m:r>
                        <a:rPr lang="en-US" sz="2000">
                          <a:latin typeface="Cambria Math" charset="0"/>
                        </a:rPr>
                        <m:t>  </m:t>
                      </m:r>
                      <m:r>
                        <m:rPr>
                          <m:sty m:val="p"/>
                        </m:rPr>
                        <a:rPr lang="en-US" sz="2000">
                          <a:latin typeface="Cambria Math" charset="0"/>
                        </a:rPr>
                        <m:t>where</m:t>
                      </m:r>
                      <m:r>
                        <a:rPr lang="en-US" sz="2000">
                          <a:latin typeface="Cambria Math" charset="0"/>
                        </a:rPr>
                        <m:t> </m:t>
                      </m:r>
                      <m:sSub>
                        <m:sSubPr>
                          <m:ctrlPr>
                            <a:rPr lang="en-US" sz="2000" i="1">
                              <a:latin typeface="Cambria Math" panose="02040503050406030204" pitchFamily="18" charset="0"/>
                            </a:rPr>
                          </m:ctrlPr>
                        </m:sSubPr>
                        <m:e>
                          <m:acc>
                            <m:accPr>
                              <m:chr m:val="̂"/>
                              <m:ctrlPr>
                                <a:rPr lang="en-US" sz="2000" i="1">
                                  <a:latin typeface="Cambria Math" panose="02040503050406030204" pitchFamily="18" charset="0"/>
                                </a:rPr>
                              </m:ctrlPr>
                            </m:accPr>
                            <m:e>
                              <m:r>
                                <a:rPr lang="en-US" sz="2000" i="1">
                                  <a:latin typeface="Cambria Math" charset="0"/>
                                </a:rPr>
                                <m:t>𝑦</m:t>
                              </m:r>
                            </m:e>
                          </m:acc>
                        </m:e>
                        <m:sub>
                          <m:r>
                            <a:rPr lang="en-US" sz="2000" i="1">
                              <a:latin typeface="Cambria Math" charset="0"/>
                            </a:rPr>
                            <m:t>𝑙</m:t>
                          </m:r>
                        </m:sub>
                      </m:sSub>
                      <m:r>
                        <a:rPr lang="en-US" sz="2000" i="1">
                          <a:latin typeface="Cambria Math" charset="0"/>
                        </a:rPr>
                        <m:t>=</m:t>
                      </m:r>
                      <m:sSub>
                        <m:sSubPr>
                          <m:ctrlPr>
                            <a:rPr lang="en-US" sz="2000" i="1">
                              <a:latin typeface="Cambria Math" panose="02040503050406030204" pitchFamily="18" charset="0"/>
                            </a:rPr>
                          </m:ctrlPr>
                        </m:sSubPr>
                        <m:e>
                          <m:r>
                            <a:rPr lang="en-US" sz="2000" i="1">
                              <a:latin typeface="Cambria Math" charset="0"/>
                            </a:rPr>
                            <m:t>h</m:t>
                          </m:r>
                        </m:e>
                        <m:sub>
                          <m:r>
                            <a:rPr lang="en-US" sz="2000" b="1">
                              <a:latin typeface="Cambria Math" charset="0"/>
                            </a:rPr>
                            <m:t>𝐰</m:t>
                          </m:r>
                        </m:sub>
                      </m:sSub>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m:rPr>
                                  <m:sty m:val="p"/>
                                </m:rPr>
                                <a:rPr lang="en-US" sz="2000">
                                  <a:latin typeface="Cambria Math" charset="0"/>
                                </a:rPr>
                                <m:t>x</m:t>
                              </m:r>
                            </m:e>
                            <m:sub>
                              <m:r>
                                <a:rPr lang="en-US" sz="2000" i="1">
                                  <a:latin typeface="Cambria Math" charset="0"/>
                                </a:rPr>
                                <m:t>𝑙</m:t>
                              </m:r>
                            </m:sub>
                          </m:sSub>
                        </m:e>
                      </m:d>
                    </m:oMath>
                  </m:oMathPara>
                </a14:m>
                <a:endParaRPr lang="en-US" sz="2000"/>
              </a:p>
            </p:txBody>
          </p:sp>
        </mc:Choice>
        <mc:Fallback xmlns="">
          <p:sp>
            <p:nvSpPr>
              <p:cNvPr id="12" name="TextBox 11"/>
              <p:cNvSpPr txBox="1">
                <a:spLocks noRot="1" noChangeAspect="1" noMove="1" noResize="1" noEditPoints="1" noAdjustHandles="1" noChangeArrowheads="1" noChangeShapeType="1" noTextEdit="1"/>
              </p:cNvSpPr>
              <p:nvPr/>
            </p:nvSpPr>
            <p:spPr>
              <a:xfrm>
                <a:off x="3338074" y="928886"/>
                <a:ext cx="6359626" cy="957826"/>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p:cNvSpPr txBox="1"/>
              <p:nvPr/>
            </p:nvSpPr>
            <p:spPr>
              <a:xfrm>
                <a:off x="1828800" y="5571112"/>
                <a:ext cx="2691634" cy="90588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mr-IN" sz="2000" i="1">
                              <a:latin typeface="Cambria Math" panose="02040503050406030204" pitchFamily="18" charset="0"/>
                            </a:rPr>
                          </m:ctrlPr>
                        </m:fPr>
                        <m:num>
                          <m:r>
                            <a:rPr lang="mr-IN" sz="2000" i="1">
                              <a:latin typeface="Cambria Math" charset="0"/>
                              <a:ea typeface="Cambria Math" charset="0"/>
                              <a:cs typeface="Cambria Math" charset="0"/>
                            </a:rPr>
                            <m:t>𝜕</m:t>
                          </m:r>
                          <m:sSub>
                            <m:sSubPr>
                              <m:ctrlPr>
                                <a:rPr lang="en-US" sz="2000" i="1">
                                  <a:latin typeface="Cambria Math" panose="02040503050406030204" pitchFamily="18" charset="0"/>
                                  <a:ea typeface="Cambria Math" charset="0"/>
                                  <a:cs typeface="Cambria Math" charset="0"/>
                                </a:rPr>
                              </m:ctrlPr>
                            </m:sSubPr>
                            <m:e>
                              <m:r>
                                <a:rPr lang="en-US" sz="2000" i="1">
                                  <a:latin typeface="Cambria Math" charset="0"/>
                                  <a:ea typeface="Cambria Math" charset="0"/>
                                  <a:cs typeface="Cambria Math" charset="0"/>
                                </a:rPr>
                                <m:t>𝐸</m:t>
                              </m:r>
                            </m:e>
                            <m:sub>
                              <m:r>
                                <a:rPr lang="en-US" sz="2000" i="1">
                                  <a:latin typeface="Cambria Math" charset="0"/>
                                  <a:ea typeface="Cambria Math" charset="0"/>
                                  <a:cs typeface="Cambria Math" charset="0"/>
                                </a:rPr>
                                <m:t>𝑙</m:t>
                              </m:r>
                            </m:sub>
                          </m:sSub>
                        </m:num>
                        <m:den>
                          <m:r>
                            <a:rPr lang="mr-IN" sz="2000" i="1">
                              <a:latin typeface="Cambria Math" charset="0"/>
                              <a:ea typeface="Cambria Math" charset="0"/>
                              <a:cs typeface="Cambria Math" charset="0"/>
                            </a:rPr>
                            <m:t>𝜕</m:t>
                          </m:r>
                          <m:sSubSup>
                            <m:sSubSupPr>
                              <m:ctrlPr>
                                <a:rPr lang="en-US" sz="2000" i="1">
                                  <a:latin typeface="Cambria Math" panose="02040503050406030204" pitchFamily="18" charset="0"/>
                                  <a:ea typeface="Cambria Math" charset="0"/>
                                  <a:cs typeface="Cambria Math" charset="0"/>
                                </a:rPr>
                              </m:ctrlPr>
                            </m:sSubSupPr>
                            <m:e>
                              <m:r>
                                <a:rPr lang="en-US" sz="2000" i="1">
                                  <a:latin typeface="Cambria Math" charset="0"/>
                                  <a:ea typeface="Cambria Math" charset="0"/>
                                  <a:cs typeface="Cambria Math" charset="0"/>
                                </a:rPr>
                                <m:t>𝑤</m:t>
                              </m:r>
                            </m:e>
                            <m:sub>
                              <m:r>
                                <a:rPr lang="en-US" sz="2000" i="1">
                                  <a:latin typeface="Cambria Math" charset="0"/>
                                  <a:ea typeface="Cambria Math" charset="0"/>
                                  <a:cs typeface="Cambria Math" charset="0"/>
                                </a:rPr>
                                <m:t>𝑖𝑗</m:t>
                              </m:r>
                            </m:sub>
                            <m:sup>
                              <m:r>
                                <a:rPr lang="en-US" sz="2000" i="1">
                                  <a:latin typeface="Cambria Math" charset="0"/>
                                  <a:ea typeface="Cambria Math" charset="0"/>
                                  <a:cs typeface="Cambria Math" charset="0"/>
                                </a:rPr>
                                <m:t>(1)</m:t>
                              </m:r>
                            </m:sup>
                          </m:sSubSup>
                        </m:den>
                      </m:f>
                      <m:r>
                        <a:rPr lang="en-US" sz="2000" i="1">
                          <a:latin typeface="Cambria Math" charset="0"/>
                        </a:rPr>
                        <m:t>=</m:t>
                      </m:r>
                      <m:f>
                        <m:fPr>
                          <m:ctrlPr>
                            <a:rPr lang="mr-IN" sz="2000" i="1">
                              <a:latin typeface="Cambria Math" panose="02040503050406030204" pitchFamily="18" charset="0"/>
                            </a:rPr>
                          </m:ctrlPr>
                        </m:fPr>
                        <m:num>
                          <m:r>
                            <a:rPr lang="mr-IN" sz="2000" i="1">
                              <a:latin typeface="Cambria Math" charset="0"/>
                              <a:ea typeface="Cambria Math" charset="0"/>
                              <a:cs typeface="Cambria Math" charset="0"/>
                            </a:rPr>
                            <m:t>𝜕</m:t>
                          </m:r>
                          <m:sSub>
                            <m:sSubPr>
                              <m:ctrlPr>
                                <a:rPr lang="en-US" sz="2000" i="1">
                                  <a:latin typeface="Cambria Math" panose="02040503050406030204" pitchFamily="18" charset="0"/>
                                  <a:ea typeface="Cambria Math" charset="0"/>
                                  <a:cs typeface="Cambria Math" charset="0"/>
                                </a:rPr>
                              </m:ctrlPr>
                            </m:sSubPr>
                            <m:e>
                              <m:r>
                                <a:rPr lang="en-US" sz="2000" i="1">
                                  <a:latin typeface="Cambria Math" charset="0"/>
                                  <a:ea typeface="Cambria Math" charset="0"/>
                                  <a:cs typeface="Cambria Math" charset="0"/>
                                </a:rPr>
                                <m:t>𝐸</m:t>
                              </m:r>
                            </m:e>
                            <m:sub>
                              <m:r>
                                <a:rPr lang="en-US" sz="2000" i="1">
                                  <a:latin typeface="Cambria Math" charset="0"/>
                                  <a:ea typeface="Cambria Math" charset="0"/>
                                  <a:cs typeface="Cambria Math" charset="0"/>
                                </a:rPr>
                                <m:t>𝑙</m:t>
                              </m:r>
                            </m:sub>
                          </m:sSub>
                        </m:num>
                        <m:den>
                          <m:r>
                            <a:rPr lang="mr-IN" sz="2000" i="1">
                              <a:latin typeface="Cambria Math" charset="0"/>
                              <a:ea typeface="Cambria Math" charset="0"/>
                              <a:cs typeface="Cambria Math" charset="0"/>
                            </a:rPr>
                            <m:t>𝜕</m:t>
                          </m:r>
                          <m:sSub>
                            <m:sSubPr>
                              <m:ctrlPr>
                                <a:rPr lang="en-US" sz="2000" i="1">
                                  <a:latin typeface="Cambria Math" panose="02040503050406030204" pitchFamily="18" charset="0"/>
                                </a:rPr>
                              </m:ctrlPr>
                            </m:sSubPr>
                            <m:e>
                              <m:acc>
                                <m:accPr>
                                  <m:chr m:val="̂"/>
                                  <m:ctrlPr>
                                    <a:rPr lang="en-US" sz="2000" i="1">
                                      <a:latin typeface="Cambria Math" panose="02040503050406030204" pitchFamily="18" charset="0"/>
                                    </a:rPr>
                                  </m:ctrlPr>
                                </m:accPr>
                                <m:e>
                                  <m:r>
                                    <a:rPr lang="en-US" sz="2000" i="1">
                                      <a:latin typeface="Cambria Math" charset="0"/>
                                    </a:rPr>
                                    <m:t>𝑦</m:t>
                                  </m:r>
                                </m:e>
                              </m:acc>
                            </m:e>
                            <m:sub>
                              <m:r>
                                <a:rPr lang="en-US" sz="2000" i="1">
                                  <a:latin typeface="Cambria Math" charset="0"/>
                                </a:rPr>
                                <m:t>𝑙</m:t>
                              </m:r>
                            </m:sub>
                          </m:sSub>
                        </m:den>
                      </m:f>
                      <m:f>
                        <m:fPr>
                          <m:ctrlPr>
                            <a:rPr lang="mr-IN" sz="2000" i="1">
                              <a:latin typeface="Cambria Math" panose="02040503050406030204" pitchFamily="18" charset="0"/>
                            </a:rPr>
                          </m:ctrlPr>
                        </m:fPr>
                        <m:num>
                          <m:r>
                            <a:rPr lang="mr-IN" sz="2000" i="1">
                              <a:latin typeface="Cambria Math" charset="0"/>
                              <a:ea typeface="Cambria Math" charset="0"/>
                              <a:cs typeface="Cambria Math" charset="0"/>
                            </a:rPr>
                            <m:t>𝜕</m:t>
                          </m:r>
                          <m:sSub>
                            <m:sSubPr>
                              <m:ctrlPr>
                                <a:rPr lang="en-US" sz="2000" i="1">
                                  <a:latin typeface="Cambria Math" panose="02040503050406030204" pitchFamily="18" charset="0"/>
                                </a:rPr>
                              </m:ctrlPr>
                            </m:sSubPr>
                            <m:e>
                              <m:acc>
                                <m:accPr>
                                  <m:chr m:val="̂"/>
                                  <m:ctrlPr>
                                    <a:rPr lang="en-US" sz="2000" i="1">
                                      <a:latin typeface="Cambria Math" panose="02040503050406030204" pitchFamily="18" charset="0"/>
                                    </a:rPr>
                                  </m:ctrlPr>
                                </m:accPr>
                                <m:e>
                                  <m:r>
                                    <a:rPr lang="en-US" sz="2000" i="1">
                                      <a:latin typeface="Cambria Math" charset="0"/>
                                    </a:rPr>
                                    <m:t>𝑦</m:t>
                                  </m:r>
                                </m:e>
                              </m:acc>
                            </m:e>
                            <m:sub>
                              <m:r>
                                <a:rPr lang="en-US" sz="2000" i="1">
                                  <a:latin typeface="Cambria Math" charset="0"/>
                                </a:rPr>
                                <m:t>𝑙</m:t>
                              </m:r>
                            </m:sub>
                          </m:sSub>
                        </m:num>
                        <m:den>
                          <m:r>
                            <a:rPr lang="mr-IN" sz="2000" i="1">
                              <a:latin typeface="Cambria Math" charset="0"/>
                              <a:ea typeface="Cambria Math" charset="0"/>
                              <a:cs typeface="Cambria Math" charset="0"/>
                            </a:rPr>
                            <m:t>𝜕</m:t>
                          </m:r>
                          <m:sSubSup>
                            <m:sSubSupPr>
                              <m:ctrlPr>
                                <a:rPr lang="en-US" sz="2000" i="1">
                                  <a:latin typeface="Cambria Math" panose="02040503050406030204" pitchFamily="18" charset="0"/>
                                </a:rPr>
                              </m:ctrlPr>
                            </m:sSubSupPr>
                            <m:e>
                              <m:r>
                                <a:rPr lang="en-US" sz="2000" i="1">
                                  <a:latin typeface="Cambria Math" panose="02040503050406030204" pitchFamily="18" charset="0"/>
                                </a:rPr>
                                <m:t>𝑎</m:t>
                              </m:r>
                            </m:e>
                            <m:sub>
                              <m:r>
                                <a:rPr lang="en-US" sz="2000" i="1">
                                  <a:latin typeface="Cambria Math" charset="0"/>
                                </a:rPr>
                                <m:t>𝑗</m:t>
                              </m:r>
                            </m:sub>
                            <m:sup>
                              <m:r>
                                <a:rPr lang="en-US" sz="2000" i="1">
                                  <a:latin typeface="Cambria Math" charset="0"/>
                                </a:rPr>
                                <m:t>(</m:t>
                              </m:r>
                              <m:r>
                                <a:rPr lang="en-US" sz="2000" i="1">
                                  <a:latin typeface="Cambria Math" panose="02040503050406030204" pitchFamily="18" charset="0"/>
                                </a:rPr>
                                <m:t>1</m:t>
                              </m:r>
                              <m:r>
                                <a:rPr lang="en-US" sz="2000" i="1">
                                  <a:latin typeface="Cambria Math" charset="0"/>
                                </a:rPr>
                                <m:t>)</m:t>
                              </m:r>
                            </m:sup>
                          </m:sSubSup>
                        </m:den>
                      </m:f>
                      <m:f>
                        <m:fPr>
                          <m:ctrlPr>
                            <a:rPr lang="mr-IN" sz="2000" i="1">
                              <a:latin typeface="Cambria Math" panose="02040503050406030204" pitchFamily="18" charset="0"/>
                            </a:rPr>
                          </m:ctrlPr>
                        </m:fPr>
                        <m:num>
                          <m:r>
                            <a:rPr lang="mr-IN" sz="2000" i="1">
                              <a:latin typeface="Cambria Math" charset="0"/>
                              <a:ea typeface="Cambria Math" charset="0"/>
                              <a:cs typeface="Cambria Math" charset="0"/>
                            </a:rPr>
                            <m:t>𝜕</m:t>
                          </m:r>
                          <m:sSubSup>
                            <m:sSubSupPr>
                              <m:ctrlPr>
                                <a:rPr lang="en-US" sz="2000" i="1">
                                  <a:latin typeface="Cambria Math" panose="02040503050406030204" pitchFamily="18" charset="0"/>
                                </a:rPr>
                              </m:ctrlPr>
                            </m:sSubSupPr>
                            <m:e>
                              <m:r>
                                <a:rPr lang="en-US" sz="2000" i="1">
                                  <a:latin typeface="Cambria Math" panose="02040503050406030204" pitchFamily="18" charset="0"/>
                                </a:rPr>
                                <m:t>𝑎</m:t>
                              </m:r>
                            </m:e>
                            <m:sub>
                              <m:r>
                                <a:rPr lang="en-US" sz="2000" i="1">
                                  <a:latin typeface="Cambria Math" charset="0"/>
                                </a:rPr>
                                <m:t>𝑗</m:t>
                              </m:r>
                            </m:sub>
                            <m:sup>
                              <m:r>
                                <a:rPr lang="en-US" sz="2000" i="1">
                                  <a:latin typeface="Cambria Math" charset="0"/>
                                </a:rPr>
                                <m:t>(</m:t>
                              </m:r>
                              <m:r>
                                <a:rPr lang="en-US" sz="2000" i="1">
                                  <a:latin typeface="Cambria Math" panose="02040503050406030204" pitchFamily="18" charset="0"/>
                                </a:rPr>
                                <m:t>1</m:t>
                              </m:r>
                              <m:r>
                                <a:rPr lang="en-US" sz="2000" i="1">
                                  <a:latin typeface="Cambria Math" charset="0"/>
                                </a:rPr>
                                <m:t>)</m:t>
                              </m:r>
                            </m:sup>
                          </m:sSubSup>
                        </m:num>
                        <m:den>
                          <m:r>
                            <a:rPr lang="mr-IN" sz="2000" i="1">
                              <a:latin typeface="Cambria Math" charset="0"/>
                              <a:ea typeface="Cambria Math" charset="0"/>
                              <a:cs typeface="Cambria Math" charset="0"/>
                            </a:rPr>
                            <m:t>𝜕</m:t>
                          </m:r>
                          <m:sSubSup>
                            <m:sSubSupPr>
                              <m:ctrlPr>
                                <a:rPr lang="en-US" sz="2000" i="1">
                                  <a:latin typeface="Cambria Math" panose="02040503050406030204" pitchFamily="18" charset="0"/>
                                  <a:ea typeface="Cambria Math" charset="0"/>
                                  <a:cs typeface="Cambria Math" charset="0"/>
                                </a:rPr>
                              </m:ctrlPr>
                            </m:sSubSupPr>
                            <m:e>
                              <m:r>
                                <a:rPr lang="en-US" sz="2000" i="1">
                                  <a:latin typeface="Cambria Math" charset="0"/>
                                  <a:ea typeface="Cambria Math" charset="0"/>
                                  <a:cs typeface="Cambria Math" charset="0"/>
                                </a:rPr>
                                <m:t>𝑤</m:t>
                              </m:r>
                            </m:e>
                            <m:sub>
                              <m:r>
                                <a:rPr lang="en-US" sz="2000" i="1">
                                  <a:latin typeface="Cambria Math" charset="0"/>
                                  <a:ea typeface="Cambria Math" charset="0"/>
                                  <a:cs typeface="Cambria Math" charset="0"/>
                                </a:rPr>
                                <m:t>𝑖𝑗</m:t>
                              </m:r>
                            </m:sub>
                            <m:sup>
                              <m:r>
                                <a:rPr lang="en-US" sz="2000" i="1">
                                  <a:latin typeface="Cambria Math" charset="0"/>
                                  <a:ea typeface="Cambria Math" charset="0"/>
                                  <a:cs typeface="Cambria Math" charset="0"/>
                                </a:rPr>
                                <m:t>(1)</m:t>
                              </m:r>
                            </m:sup>
                          </m:sSubSup>
                        </m:den>
                      </m:f>
                    </m:oMath>
                  </m:oMathPara>
                </a14:m>
                <a:endParaRPr lang="en-US" sz="2000" dirty="0"/>
              </a:p>
            </p:txBody>
          </p:sp>
        </mc:Choice>
        <mc:Fallback xmlns="">
          <p:sp>
            <p:nvSpPr>
              <p:cNvPr id="15" name="TextBox 14"/>
              <p:cNvSpPr txBox="1">
                <a:spLocks noRot="1" noChangeAspect="1" noMove="1" noResize="1" noEditPoints="1" noAdjustHandles="1" noChangeArrowheads="1" noChangeShapeType="1" noTextEdit="1"/>
              </p:cNvSpPr>
              <p:nvPr/>
            </p:nvSpPr>
            <p:spPr>
              <a:xfrm>
                <a:off x="1828800" y="5571112"/>
                <a:ext cx="2691634" cy="905889"/>
              </a:xfrm>
              <a:prstGeom prst="rect">
                <a:avLst/>
              </a:prstGeom>
              <a:blipFill>
                <a:blip r:embed="rId4"/>
                <a:stretch>
                  <a:fillRect/>
                </a:stretch>
              </a:blipFill>
            </p:spPr>
            <p:txBody>
              <a:bodyPr/>
              <a:lstStyle/>
              <a:p>
                <a:r>
                  <a:rPr lang="en-US">
                    <a:noFill/>
                  </a:rPr>
                  <a:t> </a:t>
                </a:r>
              </a:p>
            </p:txBody>
          </p:sp>
        </mc:Fallback>
      </mc:AlternateContent>
      <p:sp>
        <p:nvSpPr>
          <p:cNvPr id="17" name="Rectangle 3"/>
          <p:cNvSpPr txBox="1">
            <a:spLocks noChangeArrowheads="1"/>
          </p:cNvSpPr>
          <p:nvPr/>
        </p:nvSpPr>
        <p:spPr bwMode="auto">
          <a:xfrm>
            <a:off x="1822174" y="4127653"/>
            <a:ext cx="8610600" cy="825349"/>
          </a:xfrm>
          <a:prstGeom prst="rect">
            <a:avLst/>
          </a:prstGeom>
          <a:noFill/>
          <a:ln w="12700">
            <a:noFill/>
            <a:miter lim="800000"/>
            <a:headEnd/>
            <a:tailEnd/>
          </a:ln>
        </p:spPr>
        <p:txBody>
          <a:bodyPr vert="horz" wrap="square" lIns="90488" tIns="44450" rIns="90488" bIns="44450" numCol="1" anchor="t" anchorCtr="0" compatLnSpc="1">
            <a:prstTxWarp prst="textNoShape">
              <a:avLst/>
            </a:prstTxWarp>
          </a:bodyPr>
          <a:lstStyle>
            <a:lvl1pPr marL="292100" indent="-292100" algn="l" rtl="0" eaLnBrk="0" fontAlgn="base" hangingPunct="0">
              <a:spcBef>
                <a:spcPct val="10000"/>
              </a:spcBef>
              <a:spcAft>
                <a:spcPts val="400"/>
              </a:spcAft>
              <a:buClr>
                <a:srgbClr val="0C7B9C"/>
              </a:buClr>
              <a:buSzPct val="75000"/>
              <a:buFont typeface="Monotype Sorts" pitchFamily="2" charset="2"/>
              <a:buChar char="l"/>
              <a:defRPr sz="2800">
                <a:solidFill>
                  <a:schemeClr val="tx1"/>
                </a:solidFill>
                <a:latin typeface="+mn-lt"/>
                <a:ea typeface="+mn-ea"/>
                <a:cs typeface="+mn-cs"/>
              </a:defRPr>
            </a:lvl1pPr>
            <a:lvl2pPr marL="800100" indent="-342900" algn="l" rtl="0" eaLnBrk="0" fontAlgn="base" hangingPunct="0">
              <a:spcBef>
                <a:spcPct val="10000"/>
              </a:spcBef>
              <a:spcAft>
                <a:spcPts val="400"/>
              </a:spcAft>
              <a:buClr>
                <a:srgbClr val="0C7B9C"/>
              </a:buClr>
              <a:buSzPct val="100000"/>
              <a:buFont typeface="Arial" charset="0"/>
              <a:buChar char="–"/>
              <a:defRPr sz="2800">
                <a:solidFill>
                  <a:schemeClr val="tx1"/>
                </a:solidFill>
                <a:latin typeface="+mn-lt"/>
              </a:defRPr>
            </a:lvl2pPr>
            <a:lvl3pPr marL="914400" algn="l" rtl="0" eaLnBrk="0" fontAlgn="base" hangingPunct="0">
              <a:spcBef>
                <a:spcPct val="10000"/>
              </a:spcBef>
              <a:spcAft>
                <a:spcPts val="400"/>
              </a:spcAft>
              <a:buClr>
                <a:srgbClr val="0C7B9C"/>
              </a:buClr>
              <a:buSzPct val="70000"/>
              <a:buFont typeface="Wingdings" pitchFamily="2" charset="2"/>
              <a:buChar char="u"/>
              <a:defRPr sz="2400">
                <a:solidFill>
                  <a:schemeClr val="tx1"/>
                </a:solidFill>
                <a:latin typeface="+mn-lt"/>
              </a:defRPr>
            </a:lvl3pPr>
            <a:lvl4pPr marL="1600200" indent="-228600" algn="l" rtl="0" eaLnBrk="0" fontAlgn="base" hangingPunct="0">
              <a:spcBef>
                <a:spcPct val="20000"/>
              </a:spcBef>
              <a:spcAft>
                <a:spcPct val="0"/>
              </a:spcAft>
              <a:buSzPct val="100000"/>
              <a:buChar char="–"/>
              <a:defRPr sz="2000">
                <a:solidFill>
                  <a:schemeClr val="tx1"/>
                </a:solidFill>
                <a:latin typeface="Times New Roman" pitchFamily="18" charset="0"/>
              </a:defRPr>
            </a:lvl4pPr>
            <a:lvl5pPr marL="2057400" indent="-228600" algn="l" rtl="0" eaLnBrk="0" fontAlgn="base" hangingPunct="0">
              <a:spcBef>
                <a:spcPct val="20000"/>
              </a:spcBef>
              <a:spcAft>
                <a:spcPct val="0"/>
              </a:spcAft>
              <a:buSzPct val="100000"/>
              <a:buChar char="•"/>
              <a:defRPr sz="2000">
                <a:solidFill>
                  <a:schemeClr val="tx1"/>
                </a:solidFill>
                <a:latin typeface="Times New Roman" pitchFamily="18" charset="0"/>
              </a:defRPr>
            </a:lvl5pPr>
            <a:lvl6pPr marL="2514600" indent="-228600" algn="l" rtl="0" eaLnBrk="0" fontAlgn="base" hangingPunct="0">
              <a:spcBef>
                <a:spcPct val="20000"/>
              </a:spcBef>
              <a:spcAft>
                <a:spcPct val="0"/>
              </a:spcAft>
              <a:buSzPct val="100000"/>
              <a:buChar char="•"/>
              <a:defRPr sz="2000">
                <a:solidFill>
                  <a:schemeClr val="tx1"/>
                </a:solidFill>
                <a:latin typeface="Times New Roman" pitchFamily="18" charset="0"/>
              </a:defRPr>
            </a:lvl6pPr>
            <a:lvl7pPr marL="2971800" indent="-228600" algn="l" rtl="0" eaLnBrk="0" fontAlgn="base" hangingPunct="0">
              <a:spcBef>
                <a:spcPct val="20000"/>
              </a:spcBef>
              <a:spcAft>
                <a:spcPct val="0"/>
              </a:spcAft>
              <a:buSzPct val="100000"/>
              <a:buChar char="•"/>
              <a:defRPr sz="2000">
                <a:solidFill>
                  <a:schemeClr val="tx1"/>
                </a:solidFill>
                <a:latin typeface="Times New Roman" pitchFamily="18" charset="0"/>
              </a:defRPr>
            </a:lvl7pPr>
            <a:lvl8pPr marL="3429000" indent="-228600" algn="l" rtl="0" eaLnBrk="0" fontAlgn="base" hangingPunct="0">
              <a:spcBef>
                <a:spcPct val="20000"/>
              </a:spcBef>
              <a:spcAft>
                <a:spcPct val="0"/>
              </a:spcAft>
              <a:buSzPct val="100000"/>
              <a:buChar char="•"/>
              <a:defRPr sz="2000">
                <a:solidFill>
                  <a:schemeClr val="tx1"/>
                </a:solidFill>
                <a:latin typeface="Times New Roman" pitchFamily="18" charset="0"/>
              </a:defRPr>
            </a:lvl8pPr>
            <a:lvl9pPr marL="3886200" indent="-228600" algn="l" rtl="0" eaLnBrk="0" fontAlgn="base" hangingPunct="0">
              <a:spcBef>
                <a:spcPct val="20000"/>
              </a:spcBef>
              <a:spcAft>
                <a:spcPct val="0"/>
              </a:spcAft>
              <a:buSzPct val="100000"/>
              <a:buChar char="•"/>
              <a:defRPr sz="2000">
                <a:solidFill>
                  <a:schemeClr val="tx1"/>
                </a:solidFill>
                <a:latin typeface="Times New Roman" pitchFamily="18" charset="0"/>
              </a:defRPr>
            </a:lvl9pPr>
          </a:lstStyle>
          <a:p>
            <a:r>
              <a:rPr lang="en-US" sz="2400" kern="0"/>
              <a:t>Second compute the partial derivatives for weights in the hidden layer</a:t>
            </a:r>
          </a:p>
        </p:txBody>
      </p:sp>
      <mc:AlternateContent xmlns:mc="http://schemas.openxmlformats.org/markup-compatibility/2006" xmlns:a14="http://schemas.microsoft.com/office/drawing/2010/main">
        <mc:Choice Requires="a14">
          <p:sp>
            <p:nvSpPr>
              <p:cNvPr id="3" name="TextBox 2"/>
              <p:cNvSpPr txBox="1"/>
              <p:nvPr/>
            </p:nvSpPr>
            <p:spPr>
              <a:xfrm>
                <a:off x="3010860" y="3108872"/>
                <a:ext cx="2083263" cy="77732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mr-IN" sz="2000" i="1">
                              <a:latin typeface="Cambria Math" panose="02040503050406030204" pitchFamily="18" charset="0"/>
                            </a:rPr>
                          </m:ctrlPr>
                        </m:fPr>
                        <m:num>
                          <m:r>
                            <a:rPr lang="mr-IN" sz="2000" i="1">
                              <a:latin typeface="Cambria Math" charset="0"/>
                              <a:ea typeface="Cambria Math" charset="0"/>
                              <a:cs typeface="Cambria Math" charset="0"/>
                            </a:rPr>
                            <m:t>𝜕</m:t>
                          </m:r>
                          <m:sSub>
                            <m:sSubPr>
                              <m:ctrlPr>
                                <a:rPr lang="en-US" sz="2000" i="1">
                                  <a:latin typeface="Cambria Math" panose="02040503050406030204" pitchFamily="18" charset="0"/>
                                  <a:ea typeface="Cambria Math" charset="0"/>
                                  <a:cs typeface="Cambria Math" charset="0"/>
                                </a:rPr>
                              </m:ctrlPr>
                            </m:sSubPr>
                            <m:e>
                              <m:r>
                                <a:rPr lang="en-US" sz="2000" i="1">
                                  <a:latin typeface="Cambria Math" charset="0"/>
                                  <a:ea typeface="Cambria Math" charset="0"/>
                                  <a:cs typeface="Cambria Math" charset="0"/>
                                </a:rPr>
                                <m:t>𝐸</m:t>
                              </m:r>
                            </m:e>
                            <m:sub>
                              <m:r>
                                <a:rPr lang="en-US" sz="2000" i="1">
                                  <a:latin typeface="Cambria Math" charset="0"/>
                                  <a:ea typeface="Cambria Math" charset="0"/>
                                  <a:cs typeface="Cambria Math" charset="0"/>
                                </a:rPr>
                                <m:t>𝑙</m:t>
                              </m:r>
                            </m:sub>
                          </m:sSub>
                        </m:num>
                        <m:den>
                          <m:r>
                            <a:rPr lang="mr-IN" sz="2000" i="1">
                              <a:latin typeface="Cambria Math" charset="0"/>
                              <a:ea typeface="Cambria Math" charset="0"/>
                              <a:cs typeface="Cambria Math" charset="0"/>
                            </a:rPr>
                            <m:t>𝜕</m:t>
                          </m:r>
                          <m:sSubSup>
                            <m:sSubSupPr>
                              <m:ctrlPr>
                                <a:rPr lang="en-US" sz="2000" i="1">
                                  <a:latin typeface="Cambria Math" panose="02040503050406030204" pitchFamily="18" charset="0"/>
                                  <a:ea typeface="Cambria Math" charset="0"/>
                                  <a:cs typeface="Cambria Math" charset="0"/>
                                </a:rPr>
                              </m:ctrlPr>
                            </m:sSubSupPr>
                            <m:e>
                              <m:r>
                                <a:rPr lang="en-US" sz="2000" i="1">
                                  <a:latin typeface="Cambria Math" charset="0"/>
                                  <a:ea typeface="Cambria Math" charset="0"/>
                                  <a:cs typeface="Cambria Math" charset="0"/>
                                </a:rPr>
                                <m:t>𝑤</m:t>
                              </m:r>
                            </m:e>
                            <m:sub>
                              <m:r>
                                <a:rPr lang="en-US" sz="2000" i="1">
                                  <a:latin typeface="Cambria Math" charset="0"/>
                                  <a:ea typeface="Cambria Math" charset="0"/>
                                  <a:cs typeface="Cambria Math" charset="0"/>
                                </a:rPr>
                                <m:t>𝑗</m:t>
                              </m:r>
                            </m:sub>
                            <m:sup>
                              <m:r>
                                <a:rPr lang="en-US" sz="2000" i="1">
                                  <a:latin typeface="Cambria Math" charset="0"/>
                                  <a:ea typeface="Cambria Math" charset="0"/>
                                  <a:cs typeface="Cambria Math" charset="0"/>
                                </a:rPr>
                                <m:t>(2)</m:t>
                              </m:r>
                            </m:sup>
                          </m:sSubSup>
                        </m:den>
                      </m:f>
                      <m:r>
                        <a:rPr lang="en-US" sz="2000" i="1">
                          <a:latin typeface="Cambria Math" charset="0"/>
                        </a:rPr>
                        <m:t>=</m:t>
                      </m:r>
                      <m:f>
                        <m:fPr>
                          <m:ctrlPr>
                            <a:rPr lang="mr-IN" sz="2000" i="1">
                              <a:latin typeface="Cambria Math" panose="02040503050406030204" pitchFamily="18" charset="0"/>
                            </a:rPr>
                          </m:ctrlPr>
                        </m:fPr>
                        <m:num>
                          <m:r>
                            <a:rPr lang="mr-IN" sz="2000" i="1">
                              <a:latin typeface="Cambria Math" charset="0"/>
                              <a:ea typeface="Cambria Math" charset="0"/>
                              <a:cs typeface="Cambria Math" charset="0"/>
                            </a:rPr>
                            <m:t>𝜕</m:t>
                          </m:r>
                          <m:sSub>
                            <m:sSubPr>
                              <m:ctrlPr>
                                <a:rPr lang="en-US" sz="2000" i="1">
                                  <a:latin typeface="Cambria Math" panose="02040503050406030204" pitchFamily="18" charset="0"/>
                                  <a:ea typeface="Cambria Math" charset="0"/>
                                  <a:cs typeface="Cambria Math" charset="0"/>
                                </a:rPr>
                              </m:ctrlPr>
                            </m:sSubPr>
                            <m:e>
                              <m:r>
                                <a:rPr lang="en-US" sz="2000" i="1">
                                  <a:latin typeface="Cambria Math" charset="0"/>
                                  <a:ea typeface="Cambria Math" charset="0"/>
                                  <a:cs typeface="Cambria Math" charset="0"/>
                                </a:rPr>
                                <m:t>𝐸</m:t>
                              </m:r>
                            </m:e>
                            <m:sub>
                              <m:r>
                                <a:rPr lang="en-US" sz="2000" i="1">
                                  <a:latin typeface="Cambria Math" charset="0"/>
                                  <a:ea typeface="Cambria Math" charset="0"/>
                                  <a:cs typeface="Cambria Math" charset="0"/>
                                </a:rPr>
                                <m:t>𝑙</m:t>
                              </m:r>
                            </m:sub>
                          </m:sSub>
                        </m:num>
                        <m:den>
                          <m:r>
                            <a:rPr lang="mr-IN" sz="2000" i="1">
                              <a:latin typeface="Cambria Math" charset="0"/>
                              <a:ea typeface="Cambria Math" charset="0"/>
                              <a:cs typeface="Cambria Math" charset="0"/>
                            </a:rPr>
                            <m:t>𝜕</m:t>
                          </m:r>
                          <m:sSub>
                            <m:sSubPr>
                              <m:ctrlPr>
                                <a:rPr lang="en-US" sz="2000" i="1">
                                  <a:latin typeface="Cambria Math" panose="02040503050406030204" pitchFamily="18" charset="0"/>
                                </a:rPr>
                              </m:ctrlPr>
                            </m:sSubPr>
                            <m:e>
                              <m:acc>
                                <m:accPr>
                                  <m:chr m:val="̂"/>
                                  <m:ctrlPr>
                                    <a:rPr lang="en-US" sz="2000" i="1">
                                      <a:latin typeface="Cambria Math" panose="02040503050406030204" pitchFamily="18" charset="0"/>
                                    </a:rPr>
                                  </m:ctrlPr>
                                </m:accPr>
                                <m:e>
                                  <m:r>
                                    <a:rPr lang="en-US" sz="2000" i="1">
                                      <a:latin typeface="Cambria Math" charset="0"/>
                                    </a:rPr>
                                    <m:t>𝑦</m:t>
                                  </m:r>
                                </m:e>
                              </m:acc>
                            </m:e>
                            <m:sub>
                              <m:r>
                                <a:rPr lang="en-US" sz="2000" i="1">
                                  <a:latin typeface="Cambria Math" charset="0"/>
                                </a:rPr>
                                <m:t>𝑙</m:t>
                              </m:r>
                            </m:sub>
                          </m:sSub>
                        </m:den>
                      </m:f>
                      <m:f>
                        <m:fPr>
                          <m:ctrlPr>
                            <a:rPr lang="mr-IN" sz="2000" i="1">
                              <a:latin typeface="Cambria Math" panose="02040503050406030204" pitchFamily="18" charset="0"/>
                            </a:rPr>
                          </m:ctrlPr>
                        </m:fPr>
                        <m:num>
                          <m:r>
                            <a:rPr lang="mr-IN" sz="2000" i="1">
                              <a:latin typeface="Cambria Math" charset="0"/>
                              <a:ea typeface="Cambria Math" charset="0"/>
                              <a:cs typeface="Cambria Math" charset="0"/>
                            </a:rPr>
                            <m:t>𝜕</m:t>
                          </m:r>
                          <m:sSub>
                            <m:sSubPr>
                              <m:ctrlPr>
                                <a:rPr lang="en-US" sz="2000" i="1">
                                  <a:latin typeface="Cambria Math" panose="02040503050406030204" pitchFamily="18" charset="0"/>
                                </a:rPr>
                              </m:ctrlPr>
                            </m:sSubPr>
                            <m:e>
                              <m:acc>
                                <m:accPr>
                                  <m:chr m:val="̂"/>
                                  <m:ctrlPr>
                                    <a:rPr lang="en-US" sz="2000" i="1">
                                      <a:latin typeface="Cambria Math" panose="02040503050406030204" pitchFamily="18" charset="0"/>
                                    </a:rPr>
                                  </m:ctrlPr>
                                </m:accPr>
                                <m:e>
                                  <m:r>
                                    <a:rPr lang="en-US" sz="2000" i="1">
                                      <a:latin typeface="Cambria Math" charset="0"/>
                                    </a:rPr>
                                    <m:t>𝑦</m:t>
                                  </m:r>
                                </m:e>
                              </m:acc>
                            </m:e>
                            <m:sub>
                              <m:r>
                                <a:rPr lang="en-US" sz="2000" i="1">
                                  <a:latin typeface="Cambria Math" charset="0"/>
                                </a:rPr>
                                <m:t>𝑙</m:t>
                              </m:r>
                            </m:sub>
                          </m:sSub>
                        </m:num>
                        <m:den>
                          <m:r>
                            <a:rPr lang="mr-IN" sz="2000" i="1">
                              <a:latin typeface="Cambria Math" charset="0"/>
                              <a:ea typeface="Cambria Math" charset="0"/>
                              <a:cs typeface="Cambria Math" charset="0"/>
                            </a:rPr>
                            <m:t>𝜕</m:t>
                          </m:r>
                          <m:sSubSup>
                            <m:sSubSupPr>
                              <m:ctrlPr>
                                <a:rPr lang="en-US" sz="2000" i="1">
                                  <a:latin typeface="Cambria Math" panose="02040503050406030204" pitchFamily="18" charset="0"/>
                                  <a:ea typeface="Cambria Math" charset="0"/>
                                  <a:cs typeface="Cambria Math" charset="0"/>
                                </a:rPr>
                              </m:ctrlPr>
                            </m:sSubSupPr>
                            <m:e>
                              <m:r>
                                <a:rPr lang="en-US" sz="2000" i="1">
                                  <a:latin typeface="Cambria Math" charset="0"/>
                                  <a:ea typeface="Cambria Math" charset="0"/>
                                  <a:cs typeface="Cambria Math" charset="0"/>
                                </a:rPr>
                                <m:t>𝑤</m:t>
                              </m:r>
                            </m:e>
                            <m:sub>
                              <m:r>
                                <a:rPr lang="en-US" sz="2000" i="1">
                                  <a:latin typeface="Cambria Math" charset="0"/>
                                  <a:ea typeface="Cambria Math" charset="0"/>
                                  <a:cs typeface="Cambria Math" charset="0"/>
                                </a:rPr>
                                <m:t>𝑗</m:t>
                              </m:r>
                            </m:sub>
                            <m:sup>
                              <m:d>
                                <m:dPr>
                                  <m:ctrlPr>
                                    <a:rPr lang="en-US" sz="2000" i="1">
                                      <a:latin typeface="Cambria Math" panose="02040503050406030204" pitchFamily="18" charset="0"/>
                                      <a:ea typeface="Cambria Math" charset="0"/>
                                      <a:cs typeface="Cambria Math" charset="0"/>
                                    </a:rPr>
                                  </m:ctrlPr>
                                </m:dPr>
                                <m:e>
                                  <m:r>
                                    <a:rPr lang="en-US" sz="2000" i="1">
                                      <a:latin typeface="Cambria Math" charset="0"/>
                                      <a:ea typeface="Cambria Math" charset="0"/>
                                      <a:cs typeface="Cambria Math" charset="0"/>
                                    </a:rPr>
                                    <m:t>2</m:t>
                                  </m:r>
                                </m:e>
                              </m:d>
                            </m:sup>
                          </m:sSubSup>
                        </m:den>
                      </m:f>
                    </m:oMath>
                  </m:oMathPara>
                </a14:m>
                <a:endParaRPr lang="en-US" sz="2000"/>
              </a:p>
            </p:txBody>
          </p:sp>
        </mc:Choice>
        <mc:Fallback xmlns="">
          <p:sp>
            <p:nvSpPr>
              <p:cNvPr id="3" name="TextBox 2"/>
              <p:cNvSpPr txBox="1">
                <a:spLocks noRot="1" noChangeAspect="1" noMove="1" noResize="1" noEditPoints="1" noAdjustHandles="1" noChangeArrowheads="1" noChangeShapeType="1" noTextEdit="1"/>
              </p:cNvSpPr>
              <p:nvPr/>
            </p:nvSpPr>
            <p:spPr>
              <a:xfrm>
                <a:off x="3010860" y="3108872"/>
                <a:ext cx="2083263" cy="777329"/>
              </a:xfrm>
              <a:prstGeom prst="rect">
                <a:avLst/>
              </a:prstGeom>
              <a:blipFill>
                <a:blip r:embed="rId5"/>
                <a:stretch>
                  <a:fillRect/>
                </a:stretch>
              </a:blipFill>
            </p:spPr>
            <p:txBody>
              <a:bodyPr/>
              <a:lstStyle/>
              <a:p>
                <a:r>
                  <a:rPr lang="en-US">
                    <a:noFill/>
                  </a:rPr>
                  <a:t> </a:t>
                </a:r>
              </a:p>
            </p:txBody>
          </p:sp>
        </mc:Fallback>
      </mc:AlternateContent>
      <p:grpSp>
        <p:nvGrpSpPr>
          <p:cNvPr id="9" name="Group 8">
            <a:extLst>
              <a:ext uri="{FF2B5EF4-FFF2-40B4-BE49-F238E27FC236}">
                <a16:creationId xmlns:a16="http://schemas.microsoft.com/office/drawing/2014/main" id="{5816DA11-D7E0-8B4F-AEA8-AEECCD6CF233}"/>
              </a:ext>
            </a:extLst>
          </p:cNvPr>
          <p:cNvGrpSpPr/>
          <p:nvPr/>
        </p:nvGrpSpPr>
        <p:grpSpPr>
          <a:xfrm>
            <a:off x="4983320" y="2513746"/>
            <a:ext cx="4631652" cy="1448654"/>
            <a:chOff x="3459320" y="2513746"/>
            <a:chExt cx="4631652" cy="1448654"/>
          </a:xfrm>
        </p:grpSpPr>
        <p:grpSp>
          <p:nvGrpSpPr>
            <p:cNvPr id="2" name="Group 1">
              <a:extLst>
                <a:ext uri="{FF2B5EF4-FFF2-40B4-BE49-F238E27FC236}">
                  <a16:creationId xmlns:a16="http://schemas.microsoft.com/office/drawing/2014/main" id="{64002FD4-C84E-444A-B09E-825A13AFA758}"/>
                </a:ext>
              </a:extLst>
            </p:cNvPr>
            <p:cNvGrpSpPr/>
            <p:nvPr/>
          </p:nvGrpSpPr>
          <p:grpSpPr>
            <a:xfrm>
              <a:off x="3861982" y="2653785"/>
              <a:ext cx="1066800" cy="903660"/>
              <a:chOff x="3861982" y="2653785"/>
              <a:chExt cx="1066800" cy="903660"/>
            </a:xfrm>
          </p:grpSpPr>
          <p:sp>
            <p:nvSpPr>
              <p:cNvPr id="26" name="Rectangle 25"/>
              <p:cNvSpPr/>
              <p:nvPr/>
            </p:nvSpPr>
            <p:spPr bwMode="auto">
              <a:xfrm>
                <a:off x="3861982" y="3264909"/>
                <a:ext cx="1066800" cy="292536"/>
              </a:xfrm>
              <a:prstGeom prst="rect">
                <a:avLst/>
              </a:prstGeom>
              <a:noFill/>
              <a:ln w="25400" cap="flat" cmpd="sng" algn="ctr">
                <a:solidFill>
                  <a:srgbClr val="00B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1400" b="1">
                  <a:latin typeface="Arial" charset="0"/>
                </a:endParaRPr>
              </a:p>
            </p:txBody>
          </p:sp>
          <mc:AlternateContent xmlns:mc="http://schemas.openxmlformats.org/markup-compatibility/2006" xmlns:a14="http://schemas.microsoft.com/office/drawing/2010/main">
            <mc:Choice Requires="a14">
              <p:sp>
                <p:nvSpPr>
                  <p:cNvPr id="29" name="TextBox 28"/>
                  <p:cNvSpPr txBox="1"/>
                  <p:nvPr/>
                </p:nvSpPr>
                <p:spPr>
                  <a:xfrm>
                    <a:off x="4193019" y="2653785"/>
                    <a:ext cx="404726" cy="57400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mr-IN" i="1">
                                  <a:latin typeface="Cambria Math" panose="02040503050406030204" pitchFamily="18" charset="0"/>
                                </a:rPr>
                              </m:ctrlPr>
                            </m:fPr>
                            <m:num>
                              <m:r>
                                <a:rPr lang="mr-IN" i="1">
                                  <a:latin typeface="Cambria Math" charset="0"/>
                                  <a:ea typeface="Cambria Math" charset="0"/>
                                  <a:cs typeface="Cambria Math" charset="0"/>
                                </a:rPr>
                                <m:t>𝜕</m:t>
                              </m:r>
                              <m:sSub>
                                <m:sSubPr>
                                  <m:ctrlPr>
                                    <a:rPr lang="en-US" i="1">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𝐸</m:t>
                                  </m:r>
                                </m:e>
                                <m:sub>
                                  <m:r>
                                    <a:rPr lang="en-US" i="1">
                                      <a:latin typeface="Cambria Math" charset="0"/>
                                      <a:ea typeface="Cambria Math" charset="0"/>
                                      <a:cs typeface="Cambria Math" charset="0"/>
                                    </a:rPr>
                                    <m:t>𝑙</m:t>
                                  </m:r>
                                </m:sub>
                              </m:sSub>
                            </m:num>
                            <m:den>
                              <m:r>
                                <a:rPr lang="mr-IN" i="1">
                                  <a:latin typeface="Cambria Math" charset="0"/>
                                  <a:ea typeface="Cambria Math" charset="0"/>
                                  <a:cs typeface="Cambria Math" charset="0"/>
                                </a:rPr>
                                <m:t>𝜕</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charset="0"/>
                                        </a:rPr>
                                        <m:t>𝑦</m:t>
                                      </m:r>
                                    </m:e>
                                  </m:acc>
                                </m:e>
                                <m:sub>
                                  <m:r>
                                    <a:rPr lang="en-US" i="1">
                                      <a:latin typeface="Cambria Math" charset="0"/>
                                    </a:rPr>
                                    <m:t>𝑙</m:t>
                                  </m:r>
                                </m:sub>
                              </m:sSub>
                            </m:den>
                          </m:f>
                        </m:oMath>
                      </m:oMathPara>
                    </a14:m>
                    <a:endParaRPr lang="en-US"/>
                  </a:p>
                </p:txBody>
              </p:sp>
            </mc:Choice>
            <mc:Fallback xmlns="">
              <p:sp>
                <p:nvSpPr>
                  <p:cNvPr id="29" name="TextBox 28"/>
                  <p:cNvSpPr txBox="1">
                    <a:spLocks noRot="1" noChangeAspect="1" noMove="1" noResize="1" noEditPoints="1" noAdjustHandles="1" noChangeArrowheads="1" noChangeShapeType="1" noTextEdit="1"/>
                  </p:cNvSpPr>
                  <p:nvPr/>
                </p:nvSpPr>
                <p:spPr>
                  <a:xfrm>
                    <a:off x="4193019" y="2653785"/>
                    <a:ext cx="404726" cy="574003"/>
                  </a:xfrm>
                  <a:prstGeom prst="rect">
                    <a:avLst/>
                  </a:prstGeom>
                  <a:blipFill>
                    <a:blip r:embed="rId6"/>
                    <a:stretch>
                      <a:fillRect l="-12121" t="-2174" b="-13043"/>
                    </a:stretch>
                  </a:blipFill>
                </p:spPr>
                <p:txBody>
                  <a:bodyPr/>
                  <a:lstStyle/>
                  <a:p>
                    <a:r>
                      <a:rPr lang="en-US">
                        <a:noFill/>
                      </a:rPr>
                      <a:t> </a:t>
                    </a:r>
                  </a:p>
                </p:txBody>
              </p:sp>
            </mc:Fallback>
          </mc:AlternateContent>
        </p:grpSp>
        <p:sp>
          <p:nvSpPr>
            <p:cNvPr id="30" name="Rectangle 29"/>
            <p:cNvSpPr/>
            <p:nvPr/>
          </p:nvSpPr>
          <p:spPr bwMode="auto">
            <a:xfrm>
              <a:off x="4993998" y="2892579"/>
              <a:ext cx="2438400" cy="971768"/>
            </a:xfrm>
            <a:prstGeom prst="rect">
              <a:avLst/>
            </a:prstGeom>
            <a:noFill/>
            <a:ln w="25400" cap="flat" cmpd="sng" algn="ctr">
              <a:solidFill>
                <a:srgbClr val="00B0F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1400" b="1">
                <a:latin typeface="Arial" charset="0"/>
              </a:endParaRPr>
            </a:p>
          </p:txBody>
        </p:sp>
        <p:grpSp>
          <p:nvGrpSpPr>
            <p:cNvPr id="7" name="Group 6">
              <a:extLst>
                <a:ext uri="{FF2B5EF4-FFF2-40B4-BE49-F238E27FC236}">
                  <a16:creationId xmlns:a16="http://schemas.microsoft.com/office/drawing/2014/main" id="{CBADA18B-CE54-A346-BE27-2162C4490386}"/>
                </a:ext>
              </a:extLst>
            </p:cNvPr>
            <p:cNvGrpSpPr/>
            <p:nvPr/>
          </p:nvGrpSpPr>
          <p:grpSpPr>
            <a:xfrm>
              <a:off x="3459320" y="2513746"/>
              <a:ext cx="4631652" cy="1448654"/>
              <a:chOff x="3459320" y="2513746"/>
              <a:chExt cx="4631652" cy="1448654"/>
            </a:xfrm>
          </p:grpSpPr>
          <mc:AlternateContent xmlns:mc="http://schemas.openxmlformats.org/markup-compatibility/2006" xmlns:a14="http://schemas.microsoft.com/office/drawing/2010/main">
            <mc:Choice Requires="a14">
              <p:sp>
                <p:nvSpPr>
                  <p:cNvPr id="31" name="TextBox 30"/>
                  <p:cNvSpPr txBox="1"/>
                  <p:nvPr/>
                </p:nvSpPr>
                <p:spPr>
                  <a:xfrm>
                    <a:off x="7460415" y="2513746"/>
                    <a:ext cx="630557" cy="69967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mr-IN" i="1">
                                  <a:latin typeface="Cambria Math" panose="02040503050406030204" pitchFamily="18" charset="0"/>
                                </a:rPr>
                              </m:ctrlPr>
                            </m:fPr>
                            <m:num>
                              <m:r>
                                <a:rPr lang="mr-IN" i="1">
                                  <a:latin typeface="Cambria Math" charset="0"/>
                                  <a:ea typeface="Cambria Math" charset="0"/>
                                  <a:cs typeface="Cambria Math" charset="0"/>
                                </a:rPr>
                                <m:t>𝜕</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charset="0"/>
                                        </a:rPr>
                                        <m:t>𝑦</m:t>
                                      </m:r>
                                    </m:e>
                                  </m:acc>
                                </m:e>
                                <m:sub>
                                  <m:r>
                                    <a:rPr lang="en-US" i="1">
                                      <a:latin typeface="Cambria Math" charset="0"/>
                                    </a:rPr>
                                    <m:t>𝑙</m:t>
                                  </m:r>
                                </m:sub>
                              </m:sSub>
                            </m:num>
                            <m:den>
                              <m:r>
                                <a:rPr lang="mr-IN" i="1">
                                  <a:latin typeface="Cambria Math" charset="0"/>
                                  <a:ea typeface="Cambria Math" charset="0"/>
                                  <a:cs typeface="Cambria Math" charset="0"/>
                                </a:rPr>
                                <m:t>𝜕</m:t>
                              </m:r>
                              <m:sSubSup>
                                <m:sSubSupPr>
                                  <m:ctrlPr>
                                    <a:rPr lang="en-US" i="1">
                                      <a:latin typeface="Cambria Math" panose="02040503050406030204" pitchFamily="18" charset="0"/>
                                    </a:rPr>
                                  </m:ctrlPr>
                                </m:sSubSupPr>
                                <m:e>
                                  <m:r>
                                    <a:rPr lang="en-US" i="1">
                                      <a:latin typeface="Cambria Math" charset="0"/>
                                    </a:rPr>
                                    <m:t>𝑤</m:t>
                                  </m:r>
                                </m:e>
                                <m:sub>
                                  <m:r>
                                    <a:rPr lang="en-US" i="1">
                                      <a:latin typeface="Cambria Math" charset="0"/>
                                    </a:rPr>
                                    <m:t>𝑗</m:t>
                                  </m:r>
                                </m:sub>
                                <m:sup>
                                  <m:r>
                                    <a:rPr lang="en-US" i="1">
                                      <a:latin typeface="Cambria Math" charset="0"/>
                                    </a:rPr>
                                    <m:t>(2)</m:t>
                                  </m:r>
                                </m:sup>
                              </m:sSubSup>
                            </m:den>
                          </m:f>
                        </m:oMath>
                      </m:oMathPara>
                    </a14:m>
                    <a:endParaRPr lang="en-US"/>
                  </a:p>
                </p:txBody>
              </p:sp>
            </mc:Choice>
            <mc:Fallback xmlns="">
              <p:sp>
                <p:nvSpPr>
                  <p:cNvPr id="31" name="TextBox 30"/>
                  <p:cNvSpPr txBox="1">
                    <a:spLocks noRot="1" noChangeAspect="1" noMove="1" noResize="1" noEditPoints="1" noAdjustHandles="1" noChangeArrowheads="1" noChangeShapeType="1" noTextEdit="1"/>
                  </p:cNvSpPr>
                  <p:nvPr/>
                </p:nvSpPr>
                <p:spPr>
                  <a:xfrm>
                    <a:off x="7460415" y="2513746"/>
                    <a:ext cx="630557" cy="699679"/>
                  </a:xfrm>
                  <a:prstGeom prst="rect">
                    <a:avLst/>
                  </a:prstGeom>
                  <a:blipFill>
                    <a:blip r:embed="rId7"/>
                    <a:stretch>
                      <a:fillRect l="-5882" t="-8929" r="-3922" b="-7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F7796806-FD18-2F4C-9AA8-8BF69B2878A0}"/>
                      </a:ext>
                    </a:extLst>
                  </p:cNvPr>
                  <p:cNvSpPr/>
                  <p:nvPr/>
                </p:nvSpPr>
                <p:spPr>
                  <a:xfrm>
                    <a:off x="3459320" y="2879218"/>
                    <a:ext cx="4001095" cy="108318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i="1">
                              <a:latin typeface="Cambria Math" charset="0"/>
                            </a:rPr>
                            <m:t>=2</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acc>
                                    <m:accPr>
                                      <m:chr m:val="̂"/>
                                      <m:ctrlPr>
                                        <a:rPr lang="en-US" sz="2000" i="1">
                                          <a:latin typeface="Cambria Math" panose="02040503050406030204" pitchFamily="18" charset="0"/>
                                        </a:rPr>
                                      </m:ctrlPr>
                                    </m:accPr>
                                    <m:e>
                                      <m:r>
                                        <a:rPr lang="en-US" sz="2000" i="1">
                                          <a:latin typeface="Cambria Math" charset="0"/>
                                        </a:rPr>
                                        <m:t>𝑦</m:t>
                                      </m:r>
                                    </m:e>
                                  </m:acc>
                                </m:e>
                                <m:sub>
                                  <m:r>
                                    <a:rPr lang="en-US" sz="2000" i="1">
                                      <a:latin typeface="Cambria Math" charset="0"/>
                                    </a:rPr>
                                    <m:t>𝑙</m:t>
                                  </m:r>
                                </m:sub>
                              </m:sSub>
                              <m:r>
                                <a:rPr lang="en-US" sz="2000" i="1">
                                  <a:latin typeface="Cambria Math" charset="0"/>
                                </a:rPr>
                                <m:t>−</m:t>
                              </m:r>
                              <m:sSub>
                                <m:sSubPr>
                                  <m:ctrlPr>
                                    <a:rPr lang="en-US" sz="2000" i="1">
                                      <a:latin typeface="Cambria Math" panose="02040503050406030204" pitchFamily="18" charset="0"/>
                                    </a:rPr>
                                  </m:ctrlPr>
                                </m:sSubPr>
                                <m:e>
                                  <m:r>
                                    <a:rPr lang="en-US" sz="2000" i="1">
                                      <a:latin typeface="Cambria Math" charset="0"/>
                                    </a:rPr>
                                    <m:t>𝑦</m:t>
                                  </m:r>
                                </m:e>
                                <m:sub>
                                  <m:r>
                                    <a:rPr lang="en-US" sz="2000" i="1">
                                      <a:latin typeface="Cambria Math" charset="0"/>
                                    </a:rPr>
                                    <m:t>𝑙</m:t>
                                  </m:r>
                                </m:sub>
                              </m:sSub>
                            </m:e>
                          </m:d>
                          <m:r>
                            <a:rPr lang="en-US" sz="2000" i="1">
                              <a:latin typeface="Cambria Math" charset="0"/>
                            </a:rPr>
                            <m:t>𝑓</m:t>
                          </m:r>
                          <m:r>
                            <a:rPr lang="en-US" sz="2000" i="1">
                              <a:latin typeface="Cambria Math" charset="0"/>
                            </a:rPr>
                            <m:t>′</m:t>
                          </m:r>
                          <m:d>
                            <m:dPr>
                              <m:ctrlPr>
                                <a:rPr lang="mr-IN" sz="2000" i="1">
                                  <a:latin typeface="Cambria Math" panose="02040503050406030204" pitchFamily="18" charset="0"/>
                                </a:rPr>
                              </m:ctrlPr>
                            </m:dPr>
                            <m:e>
                              <m:nary>
                                <m:naryPr>
                                  <m:chr m:val="∑"/>
                                  <m:ctrlPr>
                                    <a:rPr lang="is-IS" sz="2000" i="1">
                                      <a:latin typeface="Cambria Math" panose="02040503050406030204" pitchFamily="18" charset="0"/>
                                    </a:rPr>
                                  </m:ctrlPr>
                                </m:naryPr>
                                <m:sub>
                                  <m:r>
                                    <m:rPr>
                                      <m:brk m:alnAt="23"/>
                                    </m:rPr>
                                    <a:rPr lang="en-US" sz="2000" i="1">
                                      <a:latin typeface="Cambria Math" charset="0"/>
                                    </a:rPr>
                                    <m:t>𝑗</m:t>
                                  </m:r>
                                  <m:r>
                                    <a:rPr lang="en-US" sz="2000" i="1">
                                      <a:latin typeface="Cambria Math" charset="0"/>
                                    </a:rPr>
                                    <m:t>=1</m:t>
                                  </m:r>
                                </m:sub>
                                <m:sup>
                                  <m:r>
                                    <a:rPr lang="en-US" sz="2000" i="1">
                                      <a:latin typeface="Cambria Math" charset="0"/>
                                    </a:rPr>
                                    <m:t>𝑀</m:t>
                                  </m:r>
                                </m:sup>
                                <m:e>
                                  <m:sSubSup>
                                    <m:sSubSupPr>
                                      <m:ctrlPr>
                                        <a:rPr lang="en-US" sz="2000" i="1">
                                          <a:latin typeface="Cambria Math" panose="02040503050406030204" pitchFamily="18" charset="0"/>
                                        </a:rPr>
                                      </m:ctrlPr>
                                    </m:sSubSupPr>
                                    <m:e>
                                      <m:r>
                                        <a:rPr lang="en-US" sz="2000" i="1">
                                          <a:latin typeface="Cambria Math" charset="0"/>
                                        </a:rPr>
                                        <m:t>𝑤</m:t>
                                      </m:r>
                                    </m:e>
                                    <m:sub>
                                      <m:r>
                                        <a:rPr lang="en-US" sz="2000" i="1">
                                          <a:latin typeface="Cambria Math" charset="0"/>
                                        </a:rPr>
                                        <m:t>𝑗</m:t>
                                      </m:r>
                                    </m:sub>
                                    <m:sup>
                                      <m:r>
                                        <a:rPr lang="en-US" sz="2000" i="1">
                                          <a:latin typeface="Cambria Math" charset="0"/>
                                        </a:rPr>
                                        <m:t>(2)</m:t>
                                      </m:r>
                                    </m:sup>
                                  </m:sSubSup>
                                </m:e>
                              </m:nary>
                              <m:sSubSup>
                                <m:sSubSupPr>
                                  <m:ctrlPr>
                                    <a:rPr lang="en-US" sz="2000" i="1">
                                      <a:latin typeface="Cambria Math" panose="02040503050406030204" pitchFamily="18" charset="0"/>
                                    </a:rPr>
                                  </m:ctrlPr>
                                </m:sSubSupPr>
                                <m:e>
                                  <m:r>
                                    <a:rPr lang="en-US" sz="2000" i="1">
                                      <a:latin typeface="Cambria Math" panose="02040503050406030204" pitchFamily="18" charset="0"/>
                                    </a:rPr>
                                    <m:t>𝑎</m:t>
                                  </m:r>
                                </m:e>
                                <m:sub>
                                  <m:r>
                                    <a:rPr lang="en-US" sz="2000" i="1">
                                      <a:latin typeface="Cambria Math" charset="0"/>
                                    </a:rPr>
                                    <m:t>𝑗</m:t>
                                  </m:r>
                                </m:sub>
                                <m:sup>
                                  <m:r>
                                    <a:rPr lang="en-US" sz="2000" i="1">
                                      <a:latin typeface="Cambria Math" charset="0"/>
                                    </a:rPr>
                                    <m:t>(</m:t>
                                  </m:r>
                                  <m:r>
                                    <a:rPr lang="en-US" sz="2000" i="1">
                                      <a:latin typeface="Cambria Math" panose="02040503050406030204" pitchFamily="18" charset="0"/>
                                    </a:rPr>
                                    <m:t>1</m:t>
                                  </m:r>
                                  <m:r>
                                    <a:rPr lang="en-US" sz="2000" i="1">
                                      <a:latin typeface="Cambria Math" charset="0"/>
                                    </a:rPr>
                                    <m:t>)</m:t>
                                  </m:r>
                                </m:sup>
                              </m:sSubSup>
                            </m:e>
                          </m:d>
                          <m:sSubSup>
                            <m:sSubSupPr>
                              <m:ctrlPr>
                                <a:rPr lang="en-US" sz="2000" i="1">
                                  <a:latin typeface="Cambria Math" panose="02040503050406030204" pitchFamily="18" charset="0"/>
                                </a:rPr>
                              </m:ctrlPr>
                            </m:sSubSupPr>
                            <m:e>
                              <m:r>
                                <a:rPr lang="en-US" sz="2000" i="1">
                                  <a:latin typeface="Cambria Math" panose="02040503050406030204" pitchFamily="18" charset="0"/>
                                </a:rPr>
                                <m:t>𝑎</m:t>
                              </m:r>
                            </m:e>
                            <m:sub>
                              <m:r>
                                <a:rPr lang="en-US" sz="2000" i="1">
                                  <a:latin typeface="Cambria Math" charset="0"/>
                                </a:rPr>
                                <m:t>𝑗</m:t>
                              </m:r>
                            </m:sub>
                            <m:sup>
                              <m:r>
                                <a:rPr lang="en-US" sz="2000" i="1">
                                  <a:latin typeface="Cambria Math" charset="0"/>
                                </a:rPr>
                                <m:t>(</m:t>
                              </m:r>
                              <m:r>
                                <a:rPr lang="en-US" sz="2000" i="1">
                                  <a:latin typeface="Cambria Math" panose="02040503050406030204" pitchFamily="18" charset="0"/>
                                </a:rPr>
                                <m:t>1</m:t>
                              </m:r>
                              <m:r>
                                <a:rPr lang="en-US" sz="2000" i="1">
                                  <a:latin typeface="Cambria Math" charset="0"/>
                                </a:rPr>
                                <m:t>)</m:t>
                              </m:r>
                            </m:sup>
                          </m:sSubSup>
                        </m:oMath>
                      </m:oMathPara>
                    </a14:m>
                    <a:endParaRPr lang="en-US" sz="2000" dirty="0"/>
                  </a:p>
                </p:txBody>
              </p:sp>
            </mc:Choice>
            <mc:Fallback xmlns="">
              <p:sp>
                <p:nvSpPr>
                  <p:cNvPr id="6" name="Rectangle 5">
                    <a:extLst>
                      <a:ext uri="{FF2B5EF4-FFF2-40B4-BE49-F238E27FC236}">
                        <a16:creationId xmlns:a16="http://schemas.microsoft.com/office/drawing/2014/main" id="{F7796806-FD18-2F4C-9AA8-8BF69B2878A0}"/>
                      </a:ext>
                    </a:extLst>
                  </p:cNvPr>
                  <p:cNvSpPr>
                    <a:spLocks noRot="1" noChangeAspect="1" noMove="1" noResize="1" noEditPoints="1" noAdjustHandles="1" noChangeArrowheads="1" noChangeShapeType="1" noTextEdit="1"/>
                  </p:cNvSpPr>
                  <p:nvPr/>
                </p:nvSpPr>
                <p:spPr>
                  <a:xfrm>
                    <a:off x="3459320" y="2879218"/>
                    <a:ext cx="4001095" cy="1083182"/>
                  </a:xfrm>
                  <a:prstGeom prst="rect">
                    <a:avLst/>
                  </a:prstGeom>
                  <a:blipFill>
                    <a:blip r:embed="rId8"/>
                    <a:stretch>
                      <a:fillRect t="-81395" b="-127907"/>
                    </a:stretch>
                  </a:blipFill>
                </p:spPr>
                <p:txBody>
                  <a:bodyPr/>
                  <a:lstStyle/>
                  <a:p>
                    <a:r>
                      <a:rPr lang="en-US">
                        <a:noFill/>
                      </a:rPr>
                      <a:t> </a:t>
                    </a:r>
                  </a:p>
                </p:txBody>
              </p:sp>
            </mc:Fallback>
          </mc:AlternateContent>
        </p:grpSp>
      </p:grpSp>
      <p:grpSp>
        <p:nvGrpSpPr>
          <p:cNvPr id="11" name="Group 10">
            <a:extLst>
              <a:ext uri="{FF2B5EF4-FFF2-40B4-BE49-F238E27FC236}">
                <a16:creationId xmlns:a16="http://schemas.microsoft.com/office/drawing/2014/main" id="{B9A7BF74-62FA-CC48-BF56-E7A296A13FCF}"/>
              </a:ext>
            </a:extLst>
          </p:cNvPr>
          <p:cNvGrpSpPr/>
          <p:nvPr/>
        </p:nvGrpSpPr>
        <p:grpSpPr>
          <a:xfrm>
            <a:off x="4367148" y="4728266"/>
            <a:ext cx="6224653" cy="1824935"/>
            <a:chOff x="2843147" y="4728265"/>
            <a:chExt cx="6224653" cy="1824935"/>
          </a:xfrm>
        </p:grpSpPr>
        <p:sp>
          <p:nvSpPr>
            <p:cNvPr id="4" name="Rectangle 3"/>
            <p:cNvSpPr/>
            <p:nvPr/>
          </p:nvSpPr>
          <p:spPr bwMode="auto">
            <a:xfrm>
              <a:off x="3276600" y="5867401"/>
              <a:ext cx="1066800" cy="292536"/>
            </a:xfrm>
            <a:prstGeom prst="rect">
              <a:avLst/>
            </a:prstGeom>
            <a:noFill/>
            <a:ln w="25400" cap="flat" cmpd="sng" algn="ctr">
              <a:solidFill>
                <a:srgbClr val="00B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1400" b="1">
                <a:latin typeface="Arial" charset="0"/>
              </a:endParaRPr>
            </a:p>
          </p:txBody>
        </p:sp>
        <mc:AlternateContent xmlns:mc="http://schemas.openxmlformats.org/markup-compatibility/2006" xmlns:a14="http://schemas.microsoft.com/office/drawing/2010/main">
          <mc:Choice Requires="a14">
            <p:sp>
              <p:nvSpPr>
                <p:cNvPr id="5" name="TextBox 4"/>
                <p:cNvSpPr txBox="1"/>
                <p:nvPr/>
              </p:nvSpPr>
              <p:spPr>
                <a:xfrm>
                  <a:off x="3556736" y="5206026"/>
                  <a:ext cx="404726" cy="57400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mr-IN" i="1">
                                <a:latin typeface="Cambria Math" panose="02040503050406030204" pitchFamily="18" charset="0"/>
                              </a:rPr>
                            </m:ctrlPr>
                          </m:fPr>
                          <m:num>
                            <m:r>
                              <a:rPr lang="mr-IN" i="1">
                                <a:latin typeface="Cambria Math" charset="0"/>
                                <a:ea typeface="Cambria Math" charset="0"/>
                                <a:cs typeface="Cambria Math" charset="0"/>
                              </a:rPr>
                              <m:t>𝜕</m:t>
                            </m:r>
                            <m:sSub>
                              <m:sSubPr>
                                <m:ctrlPr>
                                  <a:rPr lang="en-US" i="1">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𝐸</m:t>
                                </m:r>
                              </m:e>
                              <m:sub>
                                <m:r>
                                  <a:rPr lang="en-US" i="1">
                                    <a:latin typeface="Cambria Math" charset="0"/>
                                    <a:ea typeface="Cambria Math" charset="0"/>
                                    <a:cs typeface="Cambria Math" charset="0"/>
                                  </a:rPr>
                                  <m:t>𝑙</m:t>
                                </m:r>
                              </m:sub>
                            </m:sSub>
                          </m:num>
                          <m:den>
                            <m:r>
                              <a:rPr lang="mr-IN" i="1">
                                <a:latin typeface="Cambria Math" charset="0"/>
                                <a:ea typeface="Cambria Math" charset="0"/>
                                <a:cs typeface="Cambria Math" charset="0"/>
                              </a:rPr>
                              <m:t>𝜕</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charset="0"/>
                                      </a:rPr>
                                      <m:t>𝑦</m:t>
                                    </m:r>
                                  </m:e>
                                </m:acc>
                              </m:e>
                              <m:sub>
                                <m:r>
                                  <a:rPr lang="en-US" i="1">
                                    <a:latin typeface="Cambria Math" charset="0"/>
                                  </a:rPr>
                                  <m:t>𝑙</m:t>
                                </m:r>
                              </m:sub>
                            </m:sSub>
                          </m:den>
                        </m:f>
                      </m:oMath>
                    </m:oMathPara>
                  </a14:m>
                  <a:endParaRPr lang="en-US"/>
                </a:p>
              </p:txBody>
            </p:sp>
          </mc:Choice>
          <mc:Fallback xmlns="">
            <p:sp>
              <p:nvSpPr>
                <p:cNvPr id="5" name="TextBox 4"/>
                <p:cNvSpPr txBox="1">
                  <a:spLocks noRot="1" noChangeAspect="1" noMove="1" noResize="1" noEditPoints="1" noAdjustHandles="1" noChangeArrowheads="1" noChangeShapeType="1" noTextEdit="1"/>
                </p:cNvSpPr>
                <p:nvPr/>
              </p:nvSpPr>
              <p:spPr>
                <a:xfrm>
                  <a:off x="3556736" y="5206026"/>
                  <a:ext cx="404726" cy="574003"/>
                </a:xfrm>
                <a:prstGeom prst="rect">
                  <a:avLst/>
                </a:prstGeom>
                <a:blipFill>
                  <a:blip r:embed="rId9"/>
                  <a:stretch>
                    <a:fillRect l="-9091" t="-2174" b="-13043"/>
                  </a:stretch>
                </a:blipFill>
              </p:spPr>
              <p:txBody>
                <a:bodyPr/>
                <a:lstStyle/>
                <a:p>
                  <a:r>
                    <a:rPr lang="en-US">
                      <a:noFill/>
                    </a:rPr>
                    <a:t> </a:t>
                  </a:r>
                </a:p>
              </p:txBody>
            </p:sp>
          </mc:Fallback>
        </mc:AlternateContent>
        <p:sp>
          <p:nvSpPr>
            <p:cNvPr id="20" name="Rectangle 19"/>
            <p:cNvSpPr/>
            <p:nvPr/>
          </p:nvSpPr>
          <p:spPr bwMode="auto">
            <a:xfrm>
              <a:off x="4343400" y="5529920"/>
              <a:ext cx="2438400" cy="1023280"/>
            </a:xfrm>
            <a:prstGeom prst="rect">
              <a:avLst/>
            </a:prstGeom>
            <a:noFill/>
            <a:ln w="25400" cap="flat" cmpd="sng" algn="ctr">
              <a:solidFill>
                <a:srgbClr val="00B0F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1400" b="1">
                <a:latin typeface="Arial" charset="0"/>
              </a:endParaRPr>
            </a:p>
          </p:txBody>
        </p:sp>
        <mc:AlternateContent xmlns:mc="http://schemas.openxmlformats.org/markup-compatibility/2006" xmlns:a14="http://schemas.microsoft.com/office/drawing/2010/main">
          <mc:Choice Requires="a14">
            <p:sp>
              <p:nvSpPr>
                <p:cNvPr id="22" name="TextBox 21"/>
                <p:cNvSpPr txBox="1"/>
                <p:nvPr/>
              </p:nvSpPr>
              <p:spPr>
                <a:xfrm>
                  <a:off x="5273931" y="4797005"/>
                  <a:ext cx="577338" cy="69967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mr-IN" i="1">
                                <a:latin typeface="Cambria Math" panose="02040503050406030204" pitchFamily="18" charset="0"/>
                              </a:rPr>
                            </m:ctrlPr>
                          </m:fPr>
                          <m:num>
                            <m:r>
                              <a:rPr lang="mr-IN" i="1">
                                <a:latin typeface="Cambria Math" charset="0"/>
                                <a:ea typeface="Cambria Math" charset="0"/>
                                <a:cs typeface="Cambria Math" charset="0"/>
                              </a:rPr>
                              <m:t>𝜕</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charset="0"/>
                                      </a:rPr>
                                      <m:t>𝑦</m:t>
                                    </m:r>
                                  </m:e>
                                </m:acc>
                              </m:e>
                              <m:sub>
                                <m:r>
                                  <a:rPr lang="en-US" i="1">
                                    <a:latin typeface="Cambria Math" charset="0"/>
                                  </a:rPr>
                                  <m:t>𝑙</m:t>
                                </m:r>
                              </m:sub>
                            </m:sSub>
                          </m:num>
                          <m:den>
                            <m:r>
                              <a:rPr lang="mr-IN" i="1">
                                <a:latin typeface="Cambria Math" charset="0"/>
                                <a:ea typeface="Cambria Math" charset="0"/>
                                <a:cs typeface="Cambria Math"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𝑎</m:t>
                                </m:r>
                              </m:e>
                              <m:sub>
                                <m:r>
                                  <a:rPr lang="en-US" i="1">
                                    <a:latin typeface="Cambria Math" charset="0"/>
                                  </a:rPr>
                                  <m:t>𝑗</m:t>
                                </m:r>
                              </m:sub>
                              <m:sup>
                                <m:r>
                                  <a:rPr lang="en-US" i="1">
                                    <a:latin typeface="Cambria Math" charset="0"/>
                                  </a:rPr>
                                  <m:t>(</m:t>
                                </m:r>
                                <m:r>
                                  <a:rPr lang="en-US" i="1">
                                    <a:latin typeface="Cambria Math" panose="02040503050406030204" pitchFamily="18" charset="0"/>
                                  </a:rPr>
                                  <m:t>1</m:t>
                                </m:r>
                                <m:r>
                                  <a:rPr lang="en-US" i="1">
                                    <a:latin typeface="Cambria Math" charset="0"/>
                                  </a:rPr>
                                  <m:t>)</m:t>
                                </m:r>
                              </m:sup>
                            </m:sSubSup>
                          </m:den>
                        </m:f>
                      </m:oMath>
                    </m:oMathPara>
                  </a14:m>
                  <a:endParaRPr lang="en-US" dirty="0"/>
                </a:p>
              </p:txBody>
            </p:sp>
          </mc:Choice>
          <mc:Fallback xmlns="">
            <p:sp>
              <p:nvSpPr>
                <p:cNvPr id="22" name="TextBox 21"/>
                <p:cNvSpPr txBox="1">
                  <a:spLocks noRot="1" noChangeAspect="1" noMove="1" noResize="1" noEditPoints="1" noAdjustHandles="1" noChangeArrowheads="1" noChangeShapeType="1" noTextEdit="1"/>
                </p:cNvSpPr>
                <p:nvPr/>
              </p:nvSpPr>
              <p:spPr>
                <a:xfrm>
                  <a:off x="5273931" y="4797005"/>
                  <a:ext cx="577338" cy="699679"/>
                </a:xfrm>
                <a:prstGeom prst="rect">
                  <a:avLst/>
                </a:prstGeom>
                <a:blipFill>
                  <a:blip r:embed="rId10"/>
                  <a:stretch>
                    <a:fillRect l="-8511" t="-8929" r="-4255" b="-7143"/>
                  </a:stretch>
                </a:blipFill>
              </p:spPr>
              <p:txBody>
                <a:bodyPr/>
                <a:lstStyle/>
                <a:p>
                  <a:r>
                    <a:rPr lang="en-US">
                      <a:noFill/>
                    </a:rPr>
                    <a:t> </a:t>
                  </a:r>
                </a:p>
              </p:txBody>
            </p:sp>
          </mc:Fallback>
        </mc:AlternateContent>
        <p:sp>
          <p:nvSpPr>
            <p:cNvPr id="23" name="Rectangle 22"/>
            <p:cNvSpPr/>
            <p:nvPr/>
          </p:nvSpPr>
          <p:spPr bwMode="auto">
            <a:xfrm>
              <a:off x="6811625" y="5562601"/>
              <a:ext cx="2103775" cy="876424"/>
            </a:xfrm>
            <a:prstGeom prst="rect">
              <a:avLst/>
            </a:prstGeom>
            <a:noFill/>
            <a:ln w="25400" cap="flat" cmpd="sng" algn="ctr">
              <a:solidFill>
                <a:srgbClr val="7030A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1400" b="1">
                <a:latin typeface="Arial" charset="0"/>
              </a:endParaRPr>
            </a:p>
          </p:txBody>
        </p:sp>
        <mc:AlternateContent xmlns:mc="http://schemas.openxmlformats.org/markup-compatibility/2006" xmlns:a14="http://schemas.microsoft.com/office/drawing/2010/main">
          <mc:Choice Requires="a14">
            <p:sp>
              <p:nvSpPr>
                <p:cNvPr id="25" name="TextBox 24"/>
                <p:cNvSpPr txBox="1"/>
                <p:nvPr/>
              </p:nvSpPr>
              <p:spPr>
                <a:xfrm>
                  <a:off x="7634876" y="4728265"/>
                  <a:ext cx="630557" cy="81522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mr-IN" i="1">
                                <a:latin typeface="Cambria Math" panose="02040503050406030204" pitchFamily="18" charset="0"/>
                              </a:rPr>
                            </m:ctrlPr>
                          </m:fPr>
                          <m:num>
                            <m:r>
                              <a:rPr lang="mr-IN" i="1">
                                <a:latin typeface="Cambria Math" charset="0"/>
                                <a:ea typeface="Cambria Math" charset="0"/>
                                <a:cs typeface="Cambria Math"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𝑎</m:t>
                                </m:r>
                              </m:e>
                              <m:sub>
                                <m:r>
                                  <a:rPr lang="en-US" i="1">
                                    <a:latin typeface="Cambria Math" charset="0"/>
                                  </a:rPr>
                                  <m:t>𝑗</m:t>
                                </m:r>
                              </m:sub>
                              <m:sup>
                                <m:r>
                                  <a:rPr lang="en-US" i="1">
                                    <a:latin typeface="Cambria Math" charset="0"/>
                                  </a:rPr>
                                  <m:t>(</m:t>
                                </m:r>
                                <m:r>
                                  <a:rPr lang="en-US" i="1">
                                    <a:latin typeface="Cambria Math" panose="02040503050406030204" pitchFamily="18" charset="0"/>
                                  </a:rPr>
                                  <m:t>1</m:t>
                                </m:r>
                                <m:r>
                                  <a:rPr lang="en-US" i="1">
                                    <a:latin typeface="Cambria Math" charset="0"/>
                                  </a:rPr>
                                  <m:t>)</m:t>
                                </m:r>
                              </m:sup>
                            </m:sSubSup>
                          </m:num>
                          <m:den>
                            <m:r>
                              <a:rPr lang="mr-IN" i="1">
                                <a:latin typeface="Cambria Math" charset="0"/>
                                <a:ea typeface="Cambria Math" charset="0"/>
                                <a:cs typeface="Cambria Math" charset="0"/>
                              </a:rPr>
                              <m:t>𝜕</m:t>
                            </m:r>
                            <m:sSubSup>
                              <m:sSubSupPr>
                                <m:ctrlPr>
                                  <a:rPr lang="en-US" i="1">
                                    <a:latin typeface="Cambria Math" panose="02040503050406030204" pitchFamily="18" charset="0"/>
                                    <a:ea typeface="Cambria Math" charset="0"/>
                                    <a:cs typeface="Cambria Math" charset="0"/>
                                  </a:rPr>
                                </m:ctrlPr>
                              </m:sSubSupPr>
                              <m:e>
                                <m:r>
                                  <a:rPr lang="en-US" i="1">
                                    <a:latin typeface="Cambria Math" charset="0"/>
                                    <a:ea typeface="Cambria Math" charset="0"/>
                                    <a:cs typeface="Cambria Math" charset="0"/>
                                  </a:rPr>
                                  <m:t>𝑤</m:t>
                                </m:r>
                              </m:e>
                              <m:sub>
                                <m:r>
                                  <a:rPr lang="en-US" i="1">
                                    <a:latin typeface="Cambria Math" charset="0"/>
                                    <a:ea typeface="Cambria Math" charset="0"/>
                                    <a:cs typeface="Cambria Math" charset="0"/>
                                  </a:rPr>
                                  <m:t>𝑖𝑗</m:t>
                                </m:r>
                              </m:sub>
                              <m:sup>
                                <m:r>
                                  <a:rPr lang="en-US" i="1">
                                    <a:latin typeface="Cambria Math" charset="0"/>
                                    <a:ea typeface="Cambria Math" charset="0"/>
                                    <a:cs typeface="Cambria Math" charset="0"/>
                                  </a:rPr>
                                  <m:t>(1)</m:t>
                                </m:r>
                              </m:sup>
                            </m:sSubSup>
                          </m:den>
                        </m:f>
                      </m:oMath>
                    </m:oMathPara>
                  </a14:m>
                  <a:endParaRPr lang="en-US" dirty="0"/>
                </a:p>
              </p:txBody>
            </p:sp>
          </mc:Choice>
          <mc:Fallback xmlns="">
            <p:sp>
              <p:nvSpPr>
                <p:cNvPr id="25" name="TextBox 24"/>
                <p:cNvSpPr txBox="1">
                  <a:spLocks noRot="1" noChangeAspect="1" noMove="1" noResize="1" noEditPoints="1" noAdjustHandles="1" noChangeArrowheads="1" noChangeShapeType="1" noTextEdit="1"/>
                </p:cNvSpPr>
                <p:nvPr/>
              </p:nvSpPr>
              <p:spPr>
                <a:xfrm>
                  <a:off x="7634876" y="4728265"/>
                  <a:ext cx="630557" cy="815223"/>
                </a:xfrm>
                <a:prstGeom prst="rect">
                  <a:avLst/>
                </a:prstGeom>
                <a:blipFill>
                  <a:blip r:embed="rId11"/>
                  <a:stretch>
                    <a:fillRect l="-5882" r="-3922" b="-78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0D487AFB-E661-0B49-AD0F-0B11F31C50CF}"/>
                    </a:ext>
                  </a:extLst>
                </p:cNvPr>
                <p:cNvSpPr/>
                <p:nvPr/>
              </p:nvSpPr>
              <p:spPr>
                <a:xfrm>
                  <a:off x="2843147" y="5470018"/>
                  <a:ext cx="6224653" cy="108318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i="1">
                            <a:latin typeface="Cambria Math" charset="0"/>
                          </a:rPr>
                          <m:t>=2</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acc>
                                  <m:accPr>
                                    <m:chr m:val="̂"/>
                                    <m:ctrlPr>
                                      <a:rPr lang="en-US" sz="2000" i="1">
                                        <a:latin typeface="Cambria Math" panose="02040503050406030204" pitchFamily="18" charset="0"/>
                                      </a:rPr>
                                    </m:ctrlPr>
                                  </m:accPr>
                                  <m:e>
                                    <m:r>
                                      <a:rPr lang="en-US" sz="2000" i="1">
                                        <a:latin typeface="Cambria Math" charset="0"/>
                                      </a:rPr>
                                      <m:t>𝑦</m:t>
                                    </m:r>
                                  </m:e>
                                </m:acc>
                              </m:e>
                              <m:sub>
                                <m:r>
                                  <a:rPr lang="en-US" sz="2000" i="1">
                                    <a:latin typeface="Cambria Math" charset="0"/>
                                  </a:rPr>
                                  <m:t>𝑙</m:t>
                                </m:r>
                              </m:sub>
                            </m:sSub>
                            <m:r>
                              <a:rPr lang="en-US" sz="2000" i="1">
                                <a:latin typeface="Cambria Math" charset="0"/>
                              </a:rPr>
                              <m:t>−</m:t>
                            </m:r>
                            <m:sSub>
                              <m:sSubPr>
                                <m:ctrlPr>
                                  <a:rPr lang="en-US" sz="2000" i="1">
                                    <a:latin typeface="Cambria Math" panose="02040503050406030204" pitchFamily="18" charset="0"/>
                                  </a:rPr>
                                </m:ctrlPr>
                              </m:sSubPr>
                              <m:e>
                                <m:r>
                                  <a:rPr lang="en-US" sz="2000" i="1">
                                    <a:latin typeface="Cambria Math" charset="0"/>
                                  </a:rPr>
                                  <m:t>𝑦</m:t>
                                </m:r>
                              </m:e>
                              <m:sub>
                                <m:r>
                                  <a:rPr lang="en-US" sz="2000" i="1">
                                    <a:latin typeface="Cambria Math" charset="0"/>
                                  </a:rPr>
                                  <m:t>𝑙</m:t>
                                </m:r>
                              </m:sub>
                            </m:sSub>
                          </m:e>
                        </m:d>
                        <m:r>
                          <a:rPr lang="en-US" sz="2000" i="1">
                            <a:latin typeface="Cambria Math" charset="0"/>
                          </a:rPr>
                          <m:t>𝑓</m:t>
                        </m:r>
                        <m:r>
                          <a:rPr lang="en-US" sz="2000" i="1">
                            <a:latin typeface="Cambria Math" charset="0"/>
                          </a:rPr>
                          <m:t>′</m:t>
                        </m:r>
                        <m:d>
                          <m:dPr>
                            <m:ctrlPr>
                              <a:rPr lang="mr-IN" sz="2000" i="1">
                                <a:latin typeface="Cambria Math" panose="02040503050406030204" pitchFamily="18" charset="0"/>
                              </a:rPr>
                            </m:ctrlPr>
                          </m:dPr>
                          <m:e>
                            <m:nary>
                              <m:naryPr>
                                <m:chr m:val="∑"/>
                                <m:ctrlPr>
                                  <a:rPr lang="is-IS" sz="2000" i="1">
                                    <a:latin typeface="Cambria Math" panose="02040503050406030204" pitchFamily="18" charset="0"/>
                                  </a:rPr>
                                </m:ctrlPr>
                              </m:naryPr>
                              <m:sub>
                                <m:r>
                                  <m:rPr>
                                    <m:brk m:alnAt="23"/>
                                  </m:rPr>
                                  <a:rPr lang="en-US" sz="2000" i="1">
                                    <a:latin typeface="Cambria Math" charset="0"/>
                                  </a:rPr>
                                  <m:t>𝑗</m:t>
                                </m:r>
                                <m:r>
                                  <a:rPr lang="en-US" sz="2000" i="1">
                                    <a:latin typeface="Cambria Math" charset="0"/>
                                  </a:rPr>
                                  <m:t>=1</m:t>
                                </m:r>
                              </m:sub>
                              <m:sup>
                                <m:r>
                                  <a:rPr lang="en-US" sz="2000" i="1">
                                    <a:latin typeface="Cambria Math" charset="0"/>
                                  </a:rPr>
                                  <m:t>𝑀</m:t>
                                </m:r>
                              </m:sup>
                              <m:e>
                                <m:sSubSup>
                                  <m:sSubSupPr>
                                    <m:ctrlPr>
                                      <a:rPr lang="en-US" sz="2000" i="1">
                                        <a:latin typeface="Cambria Math" panose="02040503050406030204" pitchFamily="18" charset="0"/>
                                      </a:rPr>
                                    </m:ctrlPr>
                                  </m:sSubSupPr>
                                  <m:e>
                                    <m:r>
                                      <a:rPr lang="en-US" sz="2000" i="1">
                                        <a:latin typeface="Cambria Math" charset="0"/>
                                      </a:rPr>
                                      <m:t>𝑤</m:t>
                                    </m:r>
                                  </m:e>
                                  <m:sub>
                                    <m:r>
                                      <a:rPr lang="en-US" sz="2000" i="1">
                                        <a:latin typeface="Cambria Math" charset="0"/>
                                      </a:rPr>
                                      <m:t>𝑗</m:t>
                                    </m:r>
                                  </m:sub>
                                  <m:sup>
                                    <m:r>
                                      <a:rPr lang="en-US" sz="2000" i="1">
                                        <a:latin typeface="Cambria Math" charset="0"/>
                                      </a:rPr>
                                      <m:t>(2)</m:t>
                                    </m:r>
                                  </m:sup>
                                </m:sSubSup>
                              </m:e>
                            </m:nary>
                            <m:sSubSup>
                              <m:sSubSupPr>
                                <m:ctrlPr>
                                  <a:rPr lang="en-US" sz="2000" i="1">
                                    <a:latin typeface="Cambria Math" panose="02040503050406030204" pitchFamily="18" charset="0"/>
                                  </a:rPr>
                                </m:ctrlPr>
                              </m:sSubSupPr>
                              <m:e>
                                <m:r>
                                  <a:rPr lang="en-US" sz="2000" i="1">
                                    <a:latin typeface="Cambria Math" panose="02040503050406030204" pitchFamily="18" charset="0"/>
                                  </a:rPr>
                                  <m:t>𝑎</m:t>
                                </m:r>
                              </m:e>
                              <m:sub>
                                <m:r>
                                  <a:rPr lang="en-US" sz="2000" i="1">
                                    <a:latin typeface="Cambria Math" charset="0"/>
                                  </a:rPr>
                                  <m:t>𝑗</m:t>
                                </m:r>
                              </m:sub>
                              <m:sup>
                                <m:r>
                                  <a:rPr lang="en-US" sz="2000" i="1">
                                    <a:latin typeface="Cambria Math" charset="0"/>
                                  </a:rPr>
                                  <m:t>(</m:t>
                                </m:r>
                                <m:r>
                                  <a:rPr lang="en-US" sz="2000" i="1">
                                    <a:latin typeface="Cambria Math" panose="02040503050406030204" pitchFamily="18" charset="0"/>
                                  </a:rPr>
                                  <m:t>1</m:t>
                                </m:r>
                                <m:r>
                                  <a:rPr lang="en-US" sz="2000" i="1">
                                    <a:latin typeface="Cambria Math" charset="0"/>
                                  </a:rPr>
                                  <m:t>)</m:t>
                                </m:r>
                              </m:sup>
                            </m:sSubSup>
                          </m:e>
                        </m:d>
                        <m:sSubSup>
                          <m:sSubSupPr>
                            <m:ctrlPr>
                              <a:rPr lang="en-US" sz="2000" i="1">
                                <a:latin typeface="Cambria Math" panose="02040503050406030204" pitchFamily="18" charset="0"/>
                              </a:rPr>
                            </m:ctrlPr>
                          </m:sSubSupPr>
                          <m:e>
                            <m:r>
                              <a:rPr lang="en-US" sz="2000" i="1">
                                <a:latin typeface="Cambria Math" charset="0"/>
                              </a:rPr>
                              <m:t>𝑤</m:t>
                            </m:r>
                          </m:e>
                          <m:sub>
                            <m:r>
                              <a:rPr lang="en-US" sz="2000" i="1">
                                <a:latin typeface="Cambria Math" charset="0"/>
                              </a:rPr>
                              <m:t>𝑗</m:t>
                            </m:r>
                          </m:sub>
                          <m:sup>
                            <m:r>
                              <a:rPr lang="en-US" sz="2000" i="1">
                                <a:latin typeface="Cambria Math" charset="0"/>
                              </a:rPr>
                              <m:t>(2)</m:t>
                            </m:r>
                          </m:sup>
                        </m:sSubSup>
                        <m:r>
                          <a:rPr lang="en-US" sz="2000" i="1">
                            <a:latin typeface="Cambria Math" charset="0"/>
                          </a:rPr>
                          <m:t>𝑓</m:t>
                        </m:r>
                        <m:r>
                          <a:rPr lang="en-US" sz="2000" i="1">
                            <a:latin typeface="Cambria Math" charset="0"/>
                          </a:rPr>
                          <m:t>′</m:t>
                        </m:r>
                        <m:d>
                          <m:dPr>
                            <m:ctrlPr>
                              <a:rPr lang="mr-IN" sz="2000" i="1">
                                <a:latin typeface="Cambria Math" panose="02040503050406030204" pitchFamily="18" charset="0"/>
                              </a:rPr>
                            </m:ctrlPr>
                          </m:dPr>
                          <m:e>
                            <m:nary>
                              <m:naryPr>
                                <m:chr m:val="∑"/>
                                <m:ctrlPr>
                                  <a:rPr lang="is-IS" sz="2000" i="1">
                                    <a:latin typeface="Cambria Math" panose="02040503050406030204" pitchFamily="18" charset="0"/>
                                  </a:rPr>
                                </m:ctrlPr>
                              </m:naryPr>
                              <m:sub>
                                <m:r>
                                  <a:rPr lang="en-US" sz="2000" i="1">
                                    <a:latin typeface="Cambria Math" charset="0"/>
                                  </a:rPr>
                                  <m:t>𝑖</m:t>
                                </m:r>
                                <m:r>
                                  <a:rPr lang="en-US" sz="2000" i="1">
                                    <a:latin typeface="Cambria Math" charset="0"/>
                                  </a:rPr>
                                  <m:t>=1</m:t>
                                </m:r>
                              </m:sub>
                              <m:sup>
                                <m:r>
                                  <a:rPr lang="en-US" sz="2000" i="1">
                                    <a:latin typeface="Cambria Math" charset="0"/>
                                  </a:rPr>
                                  <m:t>𝑁</m:t>
                                </m:r>
                              </m:sup>
                              <m:e>
                                <m:sSubSup>
                                  <m:sSubSupPr>
                                    <m:ctrlPr>
                                      <a:rPr lang="en-US" sz="2000" i="1">
                                        <a:latin typeface="Cambria Math" panose="02040503050406030204" pitchFamily="18" charset="0"/>
                                      </a:rPr>
                                    </m:ctrlPr>
                                  </m:sSubSupPr>
                                  <m:e>
                                    <m:r>
                                      <a:rPr lang="en-US" sz="2000" i="1">
                                        <a:latin typeface="Cambria Math" charset="0"/>
                                      </a:rPr>
                                      <m:t>𝑤</m:t>
                                    </m:r>
                                  </m:e>
                                  <m:sub>
                                    <m:r>
                                      <a:rPr lang="en-US" sz="2000" i="1">
                                        <a:latin typeface="Cambria Math" charset="0"/>
                                      </a:rPr>
                                      <m:t>𝑖𝑗</m:t>
                                    </m:r>
                                  </m:sub>
                                  <m:sup>
                                    <m:r>
                                      <a:rPr lang="en-US" sz="2000" i="1">
                                        <a:latin typeface="Cambria Math" charset="0"/>
                                      </a:rPr>
                                      <m:t>(1)</m:t>
                                    </m:r>
                                  </m:sup>
                                </m:sSubSup>
                              </m:e>
                            </m:nary>
                            <m:sSub>
                              <m:sSubPr>
                                <m:ctrlPr>
                                  <a:rPr lang="en-US" sz="2000" i="1">
                                    <a:latin typeface="Cambria Math" panose="02040503050406030204" pitchFamily="18" charset="0"/>
                                  </a:rPr>
                                </m:ctrlPr>
                              </m:sSubPr>
                              <m:e>
                                <m:r>
                                  <a:rPr lang="en-US" sz="2000" i="1">
                                    <a:latin typeface="Cambria Math" charset="0"/>
                                  </a:rPr>
                                  <m:t>𝑥</m:t>
                                </m:r>
                              </m:e>
                              <m:sub>
                                <m:r>
                                  <a:rPr lang="en-US" sz="2000" i="1">
                                    <a:latin typeface="Cambria Math" panose="02040503050406030204" pitchFamily="18" charset="0"/>
                                  </a:rPr>
                                  <m:t>𝑙</m:t>
                                </m:r>
                                <m:r>
                                  <a:rPr lang="en-US" sz="2000" i="1">
                                    <a:latin typeface="Cambria Math" panose="02040503050406030204" pitchFamily="18" charset="0"/>
                                  </a:rPr>
                                  <m:t>,</m:t>
                                </m:r>
                                <m:r>
                                  <a:rPr lang="en-US" sz="2000" i="1">
                                    <a:latin typeface="Cambria Math" charset="0"/>
                                  </a:rPr>
                                  <m:t>𝑖</m:t>
                                </m:r>
                              </m:sub>
                            </m:sSub>
                          </m:e>
                        </m:d>
                        <m:sSub>
                          <m:sSubPr>
                            <m:ctrlPr>
                              <a:rPr lang="en-US" sz="2000" i="1">
                                <a:latin typeface="Cambria Math" panose="02040503050406030204" pitchFamily="18" charset="0"/>
                              </a:rPr>
                            </m:ctrlPr>
                          </m:sSubPr>
                          <m:e>
                            <m:r>
                              <a:rPr lang="en-US" sz="2000" i="1">
                                <a:latin typeface="Cambria Math" charset="0"/>
                              </a:rPr>
                              <m:t>𝑥</m:t>
                            </m:r>
                          </m:e>
                          <m:sub>
                            <m:r>
                              <a:rPr lang="en-US" sz="2000" i="1">
                                <a:latin typeface="Cambria Math" panose="02040503050406030204" pitchFamily="18" charset="0"/>
                              </a:rPr>
                              <m:t>𝑙</m:t>
                            </m:r>
                            <m:r>
                              <a:rPr lang="en-US" sz="2000" i="1">
                                <a:latin typeface="Cambria Math" panose="02040503050406030204" pitchFamily="18" charset="0"/>
                              </a:rPr>
                              <m:t>,</m:t>
                            </m:r>
                            <m:r>
                              <a:rPr lang="en-US" sz="2000" i="1">
                                <a:latin typeface="Cambria Math" charset="0"/>
                              </a:rPr>
                              <m:t>𝑖</m:t>
                            </m:r>
                          </m:sub>
                        </m:sSub>
                      </m:oMath>
                    </m:oMathPara>
                  </a14:m>
                  <a:endParaRPr lang="en-US" sz="2000" dirty="0"/>
                </a:p>
              </p:txBody>
            </p:sp>
          </mc:Choice>
          <mc:Fallback xmlns="">
            <p:sp>
              <p:nvSpPr>
                <p:cNvPr id="10" name="Rectangle 9">
                  <a:extLst>
                    <a:ext uri="{FF2B5EF4-FFF2-40B4-BE49-F238E27FC236}">
                      <a16:creationId xmlns:a16="http://schemas.microsoft.com/office/drawing/2014/main" id="{0D487AFB-E661-0B49-AD0F-0B11F31C50CF}"/>
                    </a:ext>
                  </a:extLst>
                </p:cNvPr>
                <p:cNvSpPr>
                  <a:spLocks noRot="1" noChangeAspect="1" noMove="1" noResize="1" noEditPoints="1" noAdjustHandles="1" noChangeArrowheads="1" noChangeShapeType="1" noTextEdit="1"/>
                </p:cNvSpPr>
                <p:nvPr/>
              </p:nvSpPr>
              <p:spPr>
                <a:xfrm>
                  <a:off x="2843147" y="5470018"/>
                  <a:ext cx="6224653" cy="1083182"/>
                </a:xfrm>
                <a:prstGeom prst="rect">
                  <a:avLst/>
                </a:prstGeom>
                <a:blipFill>
                  <a:blip r:embed="rId12"/>
                  <a:stretch>
                    <a:fillRect t="-81395" b="-127907"/>
                  </a:stretch>
                </a:blipFill>
              </p:spPr>
              <p:txBody>
                <a:bodyPr/>
                <a:lstStyle/>
                <a:p>
                  <a:r>
                    <a:rPr lang="en-US">
                      <a:noFill/>
                    </a:rPr>
                    <a:t> </a:t>
                  </a:r>
                </a:p>
              </p:txBody>
            </p:sp>
          </mc:Fallback>
        </mc:AlternateContent>
      </p:grpSp>
    </p:spTree>
    <p:extLst>
      <p:ext uri="{BB962C8B-B14F-4D97-AF65-F5344CB8AC3E}">
        <p14:creationId xmlns:p14="http://schemas.microsoft.com/office/powerpoint/2010/main" val="3416016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15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52" grpId="0" build="p"/>
      <p:bldP spid="15" grpId="0"/>
      <p:bldP spid="17" grpId="0"/>
      <p:bldP spid="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1905000" y="152400"/>
            <a:ext cx="8280400" cy="533400"/>
          </a:xfrm>
        </p:spPr>
        <p:txBody>
          <a:bodyPr>
            <a:normAutofit fontScale="90000"/>
          </a:bodyPr>
          <a:lstStyle/>
          <a:p>
            <a:r>
              <a:rPr lang="en-US"/>
              <a:t>Common features</a:t>
            </a:r>
            <a:endParaRPr lang="en-US" sz="2800"/>
          </a:p>
        </p:txBody>
      </p:sp>
      <p:grpSp>
        <p:nvGrpSpPr>
          <p:cNvPr id="2" name="Group 5"/>
          <p:cNvGrpSpPr>
            <a:grpSpLocks noChangeAspect="1"/>
          </p:cNvGrpSpPr>
          <p:nvPr/>
        </p:nvGrpSpPr>
        <p:grpSpPr bwMode="auto">
          <a:xfrm>
            <a:off x="2098676" y="1143000"/>
            <a:ext cx="7959725" cy="5181600"/>
            <a:chOff x="384" y="720"/>
            <a:chExt cx="5014" cy="3264"/>
          </a:xfrm>
        </p:grpSpPr>
        <p:sp>
          <p:nvSpPr>
            <p:cNvPr id="15368" name="AutoShape 4"/>
            <p:cNvSpPr>
              <a:spLocks noChangeAspect="1" noChangeArrowheads="1" noTextEdit="1"/>
            </p:cNvSpPr>
            <p:nvPr/>
          </p:nvSpPr>
          <p:spPr bwMode="auto">
            <a:xfrm>
              <a:off x="384" y="720"/>
              <a:ext cx="5014" cy="3264"/>
            </a:xfrm>
            <a:prstGeom prst="rect">
              <a:avLst/>
            </a:prstGeom>
            <a:noFill/>
            <a:ln w="9525">
              <a:noFill/>
              <a:miter lim="800000"/>
              <a:headEnd/>
              <a:tailEnd/>
            </a:ln>
          </p:spPr>
          <p:txBody>
            <a:bodyPr/>
            <a:lstStyle/>
            <a:p>
              <a:endParaRPr lang="en-US"/>
            </a:p>
          </p:txBody>
        </p:sp>
        <p:pic>
          <p:nvPicPr>
            <p:cNvPr id="15369" name="Picture 6"/>
            <p:cNvPicPr>
              <a:picLocks noChangeAspect="1" noChangeArrowheads="1"/>
            </p:cNvPicPr>
            <p:nvPr/>
          </p:nvPicPr>
          <p:blipFill>
            <a:blip r:embed="rId3" cstate="print"/>
            <a:srcRect/>
            <a:stretch>
              <a:fillRect/>
            </a:stretch>
          </p:blipFill>
          <p:spPr bwMode="auto">
            <a:xfrm>
              <a:off x="384" y="720"/>
              <a:ext cx="5021" cy="3272"/>
            </a:xfrm>
            <a:prstGeom prst="rect">
              <a:avLst/>
            </a:prstGeom>
            <a:noFill/>
            <a:ln w="9525">
              <a:noFill/>
              <a:miter lim="800000"/>
              <a:headEnd/>
              <a:tailEnd/>
            </a:ln>
          </p:spPr>
        </p:pic>
      </p:grpSp>
      <p:sp>
        <p:nvSpPr>
          <p:cNvPr id="15367" name="Line 10"/>
          <p:cNvSpPr>
            <a:spLocks noChangeShapeType="1"/>
          </p:cNvSpPr>
          <p:nvPr/>
        </p:nvSpPr>
        <p:spPr bwMode="auto">
          <a:xfrm flipH="1">
            <a:off x="3886200" y="5410200"/>
            <a:ext cx="838200" cy="0"/>
          </a:xfrm>
          <a:prstGeom prst="line">
            <a:avLst/>
          </a:prstGeom>
          <a:noFill/>
          <a:ln w="28575">
            <a:solidFill>
              <a:schemeClr val="bg1"/>
            </a:solidFill>
            <a:round/>
            <a:headEnd/>
            <a:tailEnd type="triangle" w="lg" len="lg"/>
          </a:ln>
        </p:spPr>
        <p:txBody>
          <a:bodyPr/>
          <a:lstStyle/>
          <a:p>
            <a:endParaRPr lang="en-US"/>
          </a:p>
        </p:txBody>
      </p:sp>
      <p:sp>
        <p:nvSpPr>
          <p:cNvPr id="3" name="TextBox 2">
            <a:extLst>
              <a:ext uri="{FF2B5EF4-FFF2-40B4-BE49-F238E27FC236}">
                <a16:creationId xmlns:a16="http://schemas.microsoft.com/office/drawing/2014/main" id="{07E2FB7A-005C-DA45-AED4-2DA1DEFEB96B}"/>
              </a:ext>
            </a:extLst>
          </p:cNvPr>
          <p:cNvSpPr txBox="1"/>
          <p:nvPr/>
        </p:nvSpPr>
        <p:spPr>
          <a:xfrm>
            <a:off x="3765484" y="3886200"/>
            <a:ext cx="916661" cy="338554"/>
          </a:xfrm>
          <a:prstGeom prst="rect">
            <a:avLst/>
          </a:prstGeom>
          <a:noFill/>
        </p:spPr>
        <p:txBody>
          <a:bodyPr wrap="none" rtlCol="0">
            <a:spAutoFit/>
          </a:bodyPr>
          <a:lstStyle/>
          <a:p>
            <a:r>
              <a:rPr lang="en-US" sz="1600">
                <a:solidFill>
                  <a:srgbClr val="7030A0"/>
                </a:solidFill>
              </a:rPr>
              <a:t>Dendrite</a:t>
            </a:r>
          </a:p>
        </p:txBody>
      </p:sp>
      <p:cxnSp>
        <p:nvCxnSpPr>
          <p:cNvPr id="6" name="Straight Connector 5">
            <a:extLst>
              <a:ext uri="{FF2B5EF4-FFF2-40B4-BE49-F238E27FC236}">
                <a16:creationId xmlns:a16="http://schemas.microsoft.com/office/drawing/2014/main" id="{477044B0-7ADF-FD45-AEE3-99759CFA9805}"/>
              </a:ext>
            </a:extLst>
          </p:cNvPr>
          <p:cNvCxnSpPr>
            <a:cxnSpLocks/>
          </p:cNvCxnSpPr>
          <p:nvPr/>
        </p:nvCxnSpPr>
        <p:spPr bwMode="auto">
          <a:xfrm flipH="1">
            <a:off x="3625918" y="4055478"/>
            <a:ext cx="184083" cy="169277"/>
          </a:xfrm>
          <a:prstGeom prst="line">
            <a:avLst/>
          </a:prstGeom>
          <a:solidFill>
            <a:schemeClr val="accent1"/>
          </a:solidFill>
          <a:ln w="12700" cap="flat" cmpd="sng" algn="ctr">
            <a:solidFill>
              <a:srgbClr val="7030A0"/>
            </a:solidFill>
            <a:prstDash val="solid"/>
            <a:round/>
            <a:headEnd type="none" w="med" len="med"/>
            <a:tailEnd type="none" w="med" len="med"/>
          </a:ln>
          <a:effectLst/>
        </p:spPr>
      </p:cxnSp>
      <p:sp>
        <p:nvSpPr>
          <p:cNvPr id="13" name="TextBox 12">
            <a:extLst>
              <a:ext uri="{FF2B5EF4-FFF2-40B4-BE49-F238E27FC236}">
                <a16:creationId xmlns:a16="http://schemas.microsoft.com/office/drawing/2014/main" id="{B9A64457-4FE6-A644-B59F-2FED011D1C2B}"/>
              </a:ext>
            </a:extLst>
          </p:cNvPr>
          <p:cNvSpPr txBox="1"/>
          <p:nvPr/>
        </p:nvSpPr>
        <p:spPr>
          <a:xfrm>
            <a:off x="3854977" y="4532710"/>
            <a:ext cx="952505" cy="338554"/>
          </a:xfrm>
          <a:prstGeom prst="rect">
            <a:avLst/>
          </a:prstGeom>
          <a:noFill/>
        </p:spPr>
        <p:txBody>
          <a:bodyPr wrap="none" rtlCol="0">
            <a:spAutoFit/>
          </a:bodyPr>
          <a:lstStyle/>
          <a:p>
            <a:r>
              <a:rPr lang="en-US" sz="1600">
                <a:solidFill>
                  <a:srgbClr val="7030A0"/>
                </a:solidFill>
              </a:rPr>
              <a:t>Cell body</a:t>
            </a:r>
          </a:p>
        </p:txBody>
      </p:sp>
      <p:cxnSp>
        <p:nvCxnSpPr>
          <p:cNvPr id="14" name="Straight Connector 13">
            <a:extLst>
              <a:ext uri="{FF2B5EF4-FFF2-40B4-BE49-F238E27FC236}">
                <a16:creationId xmlns:a16="http://schemas.microsoft.com/office/drawing/2014/main" id="{00D1D410-D35F-E64D-AD50-200285ABC999}"/>
              </a:ext>
            </a:extLst>
          </p:cNvPr>
          <p:cNvCxnSpPr>
            <a:cxnSpLocks/>
            <a:stCxn id="13" idx="1"/>
          </p:cNvCxnSpPr>
          <p:nvPr/>
        </p:nvCxnSpPr>
        <p:spPr bwMode="auto">
          <a:xfrm flipH="1" flipV="1">
            <a:off x="3416682" y="4681953"/>
            <a:ext cx="438294" cy="20034"/>
          </a:xfrm>
          <a:prstGeom prst="line">
            <a:avLst/>
          </a:prstGeom>
          <a:solidFill>
            <a:schemeClr val="accent1"/>
          </a:solidFill>
          <a:ln w="12700" cap="flat" cmpd="sng" algn="ctr">
            <a:solidFill>
              <a:srgbClr val="7030A0"/>
            </a:solidFill>
            <a:prstDash val="solid"/>
            <a:round/>
            <a:headEnd type="none" w="med" len="med"/>
            <a:tailEnd type="none" w="med" len="med"/>
          </a:ln>
          <a:effectLst/>
        </p:spPr>
      </p:cxnSp>
      <p:sp>
        <p:nvSpPr>
          <p:cNvPr id="19" name="TextBox 18">
            <a:extLst>
              <a:ext uri="{FF2B5EF4-FFF2-40B4-BE49-F238E27FC236}">
                <a16:creationId xmlns:a16="http://schemas.microsoft.com/office/drawing/2014/main" id="{3734C64B-9B22-B343-B9F5-6E153311C548}"/>
              </a:ext>
            </a:extLst>
          </p:cNvPr>
          <p:cNvSpPr txBox="1"/>
          <p:nvPr/>
        </p:nvSpPr>
        <p:spPr>
          <a:xfrm>
            <a:off x="3886505" y="5397500"/>
            <a:ext cx="602344" cy="338554"/>
          </a:xfrm>
          <a:prstGeom prst="rect">
            <a:avLst/>
          </a:prstGeom>
          <a:noFill/>
        </p:spPr>
        <p:txBody>
          <a:bodyPr wrap="none" rtlCol="0">
            <a:spAutoFit/>
          </a:bodyPr>
          <a:lstStyle/>
          <a:p>
            <a:r>
              <a:rPr lang="en-US" sz="1600">
                <a:solidFill>
                  <a:srgbClr val="7030A0"/>
                </a:solidFill>
              </a:rPr>
              <a:t>Axon</a:t>
            </a:r>
          </a:p>
        </p:txBody>
      </p:sp>
      <p:cxnSp>
        <p:nvCxnSpPr>
          <p:cNvPr id="20" name="Straight Connector 19">
            <a:extLst>
              <a:ext uri="{FF2B5EF4-FFF2-40B4-BE49-F238E27FC236}">
                <a16:creationId xmlns:a16="http://schemas.microsoft.com/office/drawing/2014/main" id="{53B31018-B776-E745-8D85-CBD65FD7E221}"/>
              </a:ext>
            </a:extLst>
          </p:cNvPr>
          <p:cNvCxnSpPr>
            <a:cxnSpLocks/>
            <a:stCxn id="19" idx="1"/>
          </p:cNvCxnSpPr>
          <p:nvPr/>
        </p:nvCxnSpPr>
        <p:spPr bwMode="auto">
          <a:xfrm flipH="1" flipV="1">
            <a:off x="3448211" y="5546743"/>
            <a:ext cx="438294" cy="20034"/>
          </a:xfrm>
          <a:prstGeom prst="line">
            <a:avLst/>
          </a:prstGeom>
          <a:solidFill>
            <a:schemeClr val="accent1"/>
          </a:solidFill>
          <a:ln w="12700" cap="flat" cmpd="sng" algn="ctr">
            <a:solidFill>
              <a:srgbClr val="7030A0"/>
            </a:solidFill>
            <a:prstDash val="solid"/>
            <a:round/>
            <a:headEnd type="none" w="med" len="med"/>
            <a:tailEnd type="none" w="med" len="med"/>
          </a:ln>
          <a:effectLst/>
        </p:spPr>
      </p:cxnSp>
      <p:sp>
        <p:nvSpPr>
          <p:cNvPr id="22" name="Rectangle 21">
            <a:extLst>
              <a:ext uri="{FF2B5EF4-FFF2-40B4-BE49-F238E27FC236}">
                <a16:creationId xmlns:a16="http://schemas.microsoft.com/office/drawing/2014/main" id="{ED458582-8138-2845-9E03-9841576C774C}"/>
              </a:ext>
            </a:extLst>
          </p:cNvPr>
          <p:cNvSpPr/>
          <p:nvPr/>
        </p:nvSpPr>
        <p:spPr bwMode="auto">
          <a:xfrm>
            <a:off x="4495801" y="1295400"/>
            <a:ext cx="3082355" cy="2454258"/>
          </a:xfrm>
          <a:prstGeom prst="rect">
            <a:avLst/>
          </a:prstGeom>
          <a:solidFill>
            <a:schemeClr val="bg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1400" b="1">
              <a:latin typeface="Arial" charset="0"/>
            </a:endParaRPr>
          </a:p>
        </p:txBody>
      </p:sp>
      <p:sp>
        <p:nvSpPr>
          <p:cNvPr id="23" name="Rectangle 22">
            <a:extLst>
              <a:ext uri="{FF2B5EF4-FFF2-40B4-BE49-F238E27FC236}">
                <a16:creationId xmlns:a16="http://schemas.microsoft.com/office/drawing/2014/main" id="{8653C4F9-6D22-9B4B-8FEF-95261C507B03}"/>
              </a:ext>
            </a:extLst>
          </p:cNvPr>
          <p:cNvSpPr/>
          <p:nvPr/>
        </p:nvSpPr>
        <p:spPr bwMode="auto">
          <a:xfrm>
            <a:off x="1718246" y="4381330"/>
            <a:ext cx="8644955" cy="1995258"/>
          </a:xfrm>
          <a:prstGeom prst="rect">
            <a:avLst/>
          </a:prstGeom>
          <a:solidFill>
            <a:schemeClr val="bg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1400" b="1">
              <a:latin typeface="Arial" charset="0"/>
            </a:endParaRPr>
          </a:p>
        </p:txBody>
      </p:sp>
      <p:sp>
        <p:nvSpPr>
          <p:cNvPr id="24" name="Rectangle 23">
            <a:extLst>
              <a:ext uri="{FF2B5EF4-FFF2-40B4-BE49-F238E27FC236}">
                <a16:creationId xmlns:a16="http://schemas.microsoft.com/office/drawing/2014/main" id="{EE8DFDF1-31D2-B14E-A732-3439ACBE2E9E}"/>
              </a:ext>
            </a:extLst>
          </p:cNvPr>
          <p:cNvSpPr/>
          <p:nvPr/>
        </p:nvSpPr>
        <p:spPr bwMode="auto">
          <a:xfrm>
            <a:off x="2810811" y="3898902"/>
            <a:ext cx="1998378" cy="852089"/>
          </a:xfrm>
          <a:prstGeom prst="rect">
            <a:avLst/>
          </a:prstGeom>
          <a:solidFill>
            <a:schemeClr val="bg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1400" b="1">
              <a:latin typeface="Arial" charset="0"/>
            </a:endParaRPr>
          </a:p>
        </p:txBody>
      </p:sp>
    </p:spTree>
    <p:extLst>
      <p:ext uri="{BB962C8B-B14F-4D97-AF65-F5344CB8AC3E}">
        <p14:creationId xmlns:p14="http://schemas.microsoft.com/office/powerpoint/2010/main" val="253707108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51" name="Rectangle 2"/>
          <p:cNvSpPr>
            <a:spLocks noGrp="1" noChangeArrowheads="1"/>
          </p:cNvSpPr>
          <p:nvPr>
            <p:ph type="title"/>
          </p:nvPr>
        </p:nvSpPr>
        <p:spPr/>
        <p:txBody>
          <a:bodyPr>
            <a:normAutofit fontScale="90000"/>
          </a:bodyPr>
          <a:lstStyle/>
          <a:p>
            <a:r>
              <a:rPr lang="en-US"/>
              <a:t>Evaluate gradient</a:t>
            </a:r>
          </a:p>
        </p:txBody>
      </p:sp>
      <p:sp>
        <p:nvSpPr>
          <p:cNvPr id="26" name="Rectangle 25"/>
          <p:cNvSpPr/>
          <p:nvPr/>
        </p:nvSpPr>
        <p:spPr bwMode="auto">
          <a:xfrm>
            <a:off x="3233530" y="1676400"/>
            <a:ext cx="3048000" cy="2690244"/>
          </a:xfrm>
          <a:prstGeom prst="rect">
            <a:avLst/>
          </a:prstGeom>
          <a:noFill/>
          <a:ln w="25400" cap="flat" cmpd="sng" algn="ctr">
            <a:solidFill>
              <a:srgbClr val="00B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1400" b="1">
              <a:latin typeface="Arial" charset="0"/>
            </a:endParaRPr>
          </a:p>
        </p:txBody>
      </p:sp>
      <p:grpSp>
        <p:nvGrpSpPr>
          <p:cNvPr id="2" name="Group 1">
            <a:extLst>
              <a:ext uri="{FF2B5EF4-FFF2-40B4-BE49-F238E27FC236}">
                <a16:creationId xmlns:a16="http://schemas.microsoft.com/office/drawing/2014/main" id="{3B21929C-5F02-504F-9A5D-F79CA3EDA050}"/>
              </a:ext>
            </a:extLst>
          </p:cNvPr>
          <p:cNvGrpSpPr/>
          <p:nvPr/>
        </p:nvGrpSpPr>
        <p:grpSpPr>
          <a:xfrm>
            <a:off x="2299720" y="1905001"/>
            <a:ext cx="7918810" cy="990849"/>
            <a:chOff x="775720" y="1905000"/>
            <a:chExt cx="7918810" cy="990849"/>
          </a:xfrm>
        </p:grpSpPr>
        <mc:AlternateContent xmlns:mc="http://schemas.openxmlformats.org/markup-compatibility/2006" xmlns:a14="http://schemas.microsoft.com/office/drawing/2010/main">
          <mc:Choice Requires="a14">
            <p:sp>
              <p:nvSpPr>
                <p:cNvPr id="3" name="TextBox 2"/>
                <p:cNvSpPr txBox="1"/>
                <p:nvPr/>
              </p:nvSpPr>
              <p:spPr>
                <a:xfrm>
                  <a:off x="775720" y="1905000"/>
                  <a:ext cx="4515210" cy="9908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mr-IN" sz="2000" i="1">
                                <a:latin typeface="Cambria Math" panose="02040503050406030204" pitchFamily="18" charset="0"/>
                              </a:rPr>
                            </m:ctrlPr>
                          </m:fPr>
                          <m:num>
                            <m:r>
                              <a:rPr lang="mr-IN" sz="2000" i="1">
                                <a:latin typeface="Cambria Math" charset="0"/>
                                <a:ea typeface="Cambria Math" charset="0"/>
                                <a:cs typeface="Cambria Math" charset="0"/>
                              </a:rPr>
                              <m:t>𝜕</m:t>
                            </m:r>
                            <m:sSub>
                              <m:sSubPr>
                                <m:ctrlPr>
                                  <a:rPr lang="en-US" sz="2000" i="1">
                                    <a:latin typeface="Cambria Math" panose="02040503050406030204" pitchFamily="18" charset="0"/>
                                    <a:ea typeface="Cambria Math" charset="0"/>
                                    <a:cs typeface="Cambria Math" charset="0"/>
                                  </a:rPr>
                                </m:ctrlPr>
                              </m:sSubPr>
                              <m:e>
                                <m:r>
                                  <a:rPr lang="en-US" sz="2000" i="1">
                                    <a:latin typeface="Cambria Math" charset="0"/>
                                    <a:ea typeface="Cambria Math" charset="0"/>
                                    <a:cs typeface="Cambria Math" charset="0"/>
                                  </a:rPr>
                                  <m:t>𝐸</m:t>
                                </m:r>
                              </m:e>
                              <m:sub>
                                <m:r>
                                  <a:rPr lang="en-US" sz="2000" i="1">
                                    <a:latin typeface="Cambria Math" charset="0"/>
                                    <a:ea typeface="Cambria Math" charset="0"/>
                                    <a:cs typeface="Cambria Math" charset="0"/>
                                  </a:rPr>
                                  <m:t>𝑙</m:t>
                                </m:r>
                              </m:sub>
                            </m:sSub>
                          </m:num>
                          <m:den>
                            <m:r>
                              <a:rPr lang="mr-IN" sz="2000" i="1">
                                <a:latin typeface="Cambria Math" charset="0"/>
                                <a:ea typeface="Cambria Math" charset="0"/>
                                <a:cs typeface="Cambria Math" charset="0"/>
                              </a:rPr>
                              <m:t>𝜕</m:t>
                            </m:r>
                            <m:sSubSup>
                              <m:sSubSupPr>
                                <m:ctrlPr>
                                  <a:rPr lang="en-US" sz="2000" i="1">
                                    <a:latin typeface="Cambria Math" panose="02040503050406030204" pitchFamily="18" charset="0"/>
                                    <a:ea typeface="Cambria Math" charset="0"/>
                                    <a:cs typeface="Cambria Math" charset="0"/>
                                  </a:rPr>
                                </m:ctrlPr>
                              </m:sSubSupPr>
                              <m:e>
                                <m:r>
                                  <a:rPr lang="en-US" sz="2000" i="1">
                                    <a:latin typeface="Cambria Math" charset="0"/>
                                    <a:ea typeface="Cambria Math" charset="0"/>
                                    <a:cs typeface="Cambria Math" charset="0"/>
                                  </a:rPr>
                                  <m:t>𝑤</m:t>
                                </m:r>
                              </m:e>
                              <m:sub>
                                <m:r>
                                  <a:rPr lang="en-US" sz="2000" i="1">
                                    <a:latin typeface="Cambria Math" charset="0"/>
                                    <a:ea typeface="Cambria Math" charset="0"/>
                                    <a:cs typeface="Cambria Math" charset="0"/>
                                  </a:rPr>
                                  <m:t>𝑗</m:t>
                                </m:r>
                              </m:sub>
                              <m:sup>
                                <m:r>
                                  <a:rPr lang="en-US" sz="2000" i="1">
                                    <a:latin typeface="Cambria Math" charset="0"/>
                                    <a:ea typeface="Cambria Math" charset="0"/>
                                    <a:cs typeface="Cambria Math" charset="0"/>
                                  </a:rPr>
                                  <m:t>(2)</m:t>
                                </m:r>
                              </m:sup>
                            </m:sSubSup>
                          </m:den>
                        </m:f>
                        <m:r>
                          <a:rPr lang="en-US" sz="2000" i="1">
                            <a:latin typeface="Cambria Math" charset="0"/>
                          </a:rPr>
                          <m:t>=2</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acc>
                                  <m:accPr>
                                    <m:chr m:val="̂"/>
                                    <m:ctrlPr>
                                      <a:rPr lang="en-US" sz="2000" i="1">
                                        <a:latin typeface="Cambria Math" panose="02040503050406030204" pitchFamily="18" charset="0"/>
                                      </a:rPr>
                                    </m:ctrlPr>
                                  </m:accPr>
                                  <m:e>
                                    <m:r>
                                      <a:rPr lang="en-US" sz="2000" i="1">
                                        <a:latin typeface="Cambria Math" charset="0"/>
                                      </a:rPr>
                                      <m:t>𝑦</m:t>
                                    </m:r>
                                  </m:e>
                                </m:acc>
                              </m:e>
                              <m:sub>
                                <m:r>
                                  <a:rPr lang="en-US" sz="2000" i="1">
                                    <a:latin typeface="Cambria Math" charset="0"/>
                                  </a:rPr>
                                  <m:t>𝑙</m:t>
                                </m:r>
                              </m:sub>
                            </m:sSub>
                            <m:r>
                              <a:rPr lang="en-US" sz="2000" i="1">
                                <a:latin typeface="Cambria Math" charset="0"/>
                              </a:rPr>
                              <m:t>−</m:t>
                            </m:r>
                            <m:sSub>
                              <m:sSubPr>
                                <m:ctrlPr>
                                  <a:rPr lang="en-US" sz="2000" i="1">
                                    <a:latin typeface="Cambria Math" panose="02040503050406030204" pitchFamily="18" charset="0"/>
                                  </a:rPr>
                                </m:ctrlPr>
                              </m:sSubPr>
                              <m:e>
                                <m:r>
                                  <a:rPr lang="en-US" sz="2000" i="1">
                                    <a:latin typeface="Cambria Math" charset="0"/>
                                  </a:rPr>
                                  <m:t>𝑦</m:t>
                                </m:r>
                              </m:e>
                              <m:sub>
                                <m:r>
                                  <a:rPr lang="en-US" sz="2000" i="1">
                                    <a:latin typeface="Cambria Math" charset="0"/>
                                  </a:rPr>
                                  <m:t>𝑙</m:t>
                                </m:r>
                              </m:sub>
                            </m:sSub>
                          </m:e>
                        </m:d>
                        <m:r>
                          <a:rPr lang="en-US" sz="2000" i="1">
                            <a:latin typeface="Cambria Math" charset="0"/>
                          </a:rPr>
                          <m:t>𝑓</m:t>
                        </m:r>
                        <m:r>
                          <a:rPr lang="en-US" sz="2000" i="1">
                            <a:latin typeface="Cambria Math" charset="0"/>
                          </a:rPr>
                          <m:t>′</m:t>
                        </m:r>
                        <m:d>
                          <m:dPr>
                            <m:ctrlPr>
                              <a:rPr lang="mr-IN" sz="2000" i="1">
                                <a:latin typeface="Cambria Math" panose="02040503050406030204" pitchFamily="18" charset="0"/>
                              </a:rPr>
                            </m:ctrlPr>
                          </m:dPr>
                          <m:e>
                            <m:nary>
                              <m:naryPr>
                                <m:chr m:val="∑"/>
                                <m:ctrlPr>
                                  <a:rPr lang="is-IS" sz="2000" i="1">
                                    <a:latin typeface="Cambria Math" panose="02040503050406030204" pitchFamily="18" charset="0"/>
                                  </a:rPr>
                                </m:ctrlPr>
                              </m:naryPr>
                              <m:sub>
                                <m:r>
                                  <m:rPr>
                                    <m:brk m:alnAt="23"/>
                                  </m:rPr>
                                  <a:rPr lang="en-US" sz="2000" i="1">
                                    <a:latin typeface="Cambria Math" charset="0"/>
                                  </a:rPr>
                                  <m:t>𝑗</m:t>
                                </m:r>
                                <m:r>
                                  <a:rPr lang="en-US" sz="2000" i="1">
                                    <a:latin typeface="Cambria Math" charset="0"/>
                                  </a:rPr>
                                  <m:t>=1</m:t>
                                </m:r>
                              </m:sub>
                              <m:sup>
                                <m:r>
                                  <a:rPr lang="en-US" sz="2000" i="1">
                                    <a:latin typeface="Cambria Math" charset="0"/>
                                  </a:rPr>
                                  <m:t>𝑀</m:t>
                                </m:r>
                              </m:sup>
                              <m:e>
                                <m:sSubSup>
                                  <m:sSubSupPr>
                                    <m:ctrlPr>
                                      <a:rPr lang="en-US" sz="2000" i="1">
                                        <a:latin typeface="Cambria Math" panose="02040503050406030204" pitchFamily="18" charset="0"/>
                                      </a:rPr>
                                    </m:ctrlPr>
                                  </m:sSubSupPr>
                                  <m:e>
                                    <m:r>
                                      <a:rPr lang="en-US" sz="2000" i="1">
                                        <a:latin typeface="Cambria Math" charset="0"/>
                                      </a:rPr>
                                      <m:t>𝑤</m:t>
                                    </m:r>
                                  </m:e>
                                  <m:sub>
                                    <m:r>
                                      <a:rPr lang="en-US" sz="2000" i="1">
                                        <a:latin typeface="Cambria Math" charset="0"/>
                                      </a:rPr>
                                      <m:t>𝑗</m:t>
                                    </m:r>
                                  </m:sub>
                                  <m:sup>
                                    <m:r>
                                      <a:rPr lang="en-US" sz="2000" i="1">
                                        <a:latin typeface="Cambria Math" charset="0"/>
                                      </a:rPr>
                                      <m:t>(2)</m:t>
                                    </m:r>
                                  </m:sup>
                                </m:sSubSup>
                              </m:e>
                            </m:nary>
                            <m:sSubSup>
                              <m:sSubSupPr>
                                <m:ctrlPr>
                                  <a:rPr lang="en-US" sz="2000" i="1">
                                    <a:latin typeface="Cambria Math" panose="02040503050406030204" pitchFamily="18" charset="0"/>
                                  </a:rPr>
                                </m:ctrlPr>
                              </m:sSubSupPr>
                              <m:e>
                                <m:r>
                                  <a:rPr lang="en-US" sz="2000" i="1">
                                    <a:latin typeface="Cambria Math" panose="02040503050406030204" pitchFamily="18" charset="0"/>
                                  </a:rPr>
                                  <m:t>𝑎</m:t>
                                </m:r>
                              </m:e>
                              <m:sub>
                                <m:r>
                                  <a:rPr lang="en-US" sz="2000" i="1">
                                    <a:latin typeface="Cambria Math" charset="0"/>
                                  </a:rPr>
                                  <m:t>𝑗</m:t>
                                </m:r>
                              </m:sub>
                              <m:sup>
                                <m:r>
                                  <a:rPr lang="en-US" sz="2000" i="1">
                                    <a:latin typeface="Cambria Math" charset="0"/>
                                  </a:rPr>
                                  <m:t>(</m:t>
                                </m:r>
                                <m:r>
                                  <a:rPr lang="en-US" sz="2000" i="1">
                                    <a:latin typeface="Cambria Math" panose="02040503050406030204" pitchFamily="18" charset="0"/>
                                  </a:rPr>
                                  <m:t>1</m:t>
                                </m:r>
                                <m:r>
                                  <a:rPr lang="en-US" sz="2000" i="1">
                                    <a:latin typeface="Cambria Math" charset="0"/>
                                  </a:rPr>
                                  <m:t>)</m:t>
                                </m:r>
                              </m:sup>
                            </m:sSubSup>
                          </m:e>
                        </m:d>
                        <m:sSubSup>
                          <m:sSubSupPr>
                            <m:ctrlPr>
                              <a:rPr lang="en-US" sz="2000" i="1">
                                <a:latin typeface="Cambria Math" panose="02040503050406030204" pitchFamily="18" charset="0"/>
                              </a:rPr>
                            </m:ctrlPr>
                          </m:sSubSupPr>
                          <m:e>
                            <m:r>
                              <a:rPr lang="en-US" sz="2000" i="1">
                                <a:latin typeface="Cambria Math" panose="02040503050406030204" pitchFamily="18" charset="0"/>
                              </a:rPr>
                              <m:t>𝑎</m:t>
                            </m:r>
                          </m:e>
                          <m:sub>
                            <m:r>
                              <a:rPr lang="en-US" sz="2000" i="1">
                                <a:latin typeface="Cambria Math" charset="0"/>
                              </a:rPr>
                              <m:t>𝑗</m:t>
                            </m:r>
                          </m:sub>
                          <m:sup>
                            <m:r>
                              <a:rPr lang="en-US" sz="2000" i="1">
                                <a:latin typeface="Cambria Math" charset="0"/>
                              </a:rPr>
                              <m:t>(</m:t>
                            </m:r>
                            <m:r>
                              <a:rPr lang="en-US" sz="2000" i="1">
                                <a:latin typeface="Cambria Math" panose="02040503050406030204" pitchFamily="18" charset="0"/>
                              </a:rPr>
                              <m:t>1</m:t>
                            </m:r>
                            <m:r>
                              <a:rPr lang="en-US" sz="2000" i="1">
                                <a:latin typeface="Cambria Math" charset="0"/>
                              </a:rPr>
                              <m:t>)</m:t>
                            </m:r>
                          </m:sup>
                        </m:sSubSup>
                      </m:oMath>
                    </m:oMathPara>
                  </a14:m>
                  <a:endParaRPr lang="en-US" sz="2000" dirty="0"/>
                </a:p>
              </p:txBody>
            </p:sp>
          </mc:Choice>
          <mc:Fallback xmlns="">
            <p:sp>
              <p:nvSpPr>
                <p:cNvPr id="3" name="TextBox 2"/>
                <p:cNvSpPr txBox="1">
                  <a:spLocks noRot="1" noChangeAspect="1" noMove="1" noResize="1" noEditPoints="1" noAdjustHandles="1" noChangeArrowheads="1" noChangeShapeType="1" noTextEdit="1"/>
                </p:cNvSpPr>
                <p:nvPr/>
              </p:nvSpPr>
              <p:spPr>
                <a:xfrm>
                  <a:off x="775720" y="1905000"/>
                  <a:ext cx="4515210" cy="990849"/>
                </a:xfrm>
                <a:prstGeom prst="rect">
                  <a:avLst/>
                </a:prstGeom>
                <a:blipFill>
                  <a:blip r:embed="rId3"/>
                  <a:stretch>
                    <a:fillRect l="-840" t="-93671" r="-560" b="-144304"/>
                  </a:stretch>
                </a:blipFill>
              </p:spPr>
              <p:txBody>
                <a:bodyPr/>
                <a:lstStyle/>
                <a:p>
                  <a:r>
                    <a:rPr lang="en-US">
                      <a:noFill/>
                    </a:rPr>
                    <a:t> </a:t>
                  </a:r>
                </a:p>
              </p:txBody>
            </p:sp>
          </mc:Fallback>
        </mc:AlternateContent>
        <p:sp>
          <p:nvSpPr>
            <p:cNvPr id="6" name="TextBox 5"/>
            <p:cNvSpPr txBox="1"/>
            <p:nvPr/>
          </p:nvSpPr>
          <p:spPr>
            <a:xfrm>
              <a:off x="7719583" y="2133600"/>
              <a:ext cx="974947" cy="400110"/>
            </a:xfrm>
            <a:prstGeom prst="rect">
              <a:avLst/>
            </a:prstGeom>
            <a:noFill/>
          </p:spPr>
          <p:txBody>
            <a:bodyPr wrap="none" rtlCol="0">
              <a:spAutoFit/>
            </a:bodyPr>
            <a:lstStyle/>
            <a:p>
              <a:r>
                <a:rPr lang="en-US" sz="2000">
                  <a:latin typeface="Times New Roman" charset="0"/>
                  <a:ea typeface="Times New Roman" charset="0"/>
                  <a:cs typeface="Times New Roman" charset="0"/>
                </a:rPr>
                <a:t>Layer 2</a:t>
              </a:r>
            </a:p>
          </p:txBody>
        </p:sp>
      </p:grpSp>
      <p:grpSp>
        <p:nvGrpSpPr>
          <p:cNvPr id="4" name="Group 3">
            <a:extLst>
              <a:ext uri="{FF2B5EF4-FFF2-40B4-BE49-F238E27FC236}">
                <a16:creationId xmlns:a16="http://schemas.microsoft.com/office/drawing/2014/main" id="{277F890D-9EAE-8E41-8658-912C838F5470}"/>
              </a:ext>
            </a:extLst>
          </p:cNvPr>
          <p:cNvGrpSpPr/>
          <p:nvPr/>
        </p:nvGrpSpPr>
        <p:grpSpPr>
          <a:xfrm>
            <a:off x="2278577" y="3223396"/>
            <a:ext cx="7938836" cy="990849"/>
            <a:chOff x="754577" y="3223395"/>
            <a:chExt cx="7938836" cy="990849"/>
          </a:xfrm>
        </p:grpSpPr>
        <mc:AlternateContent xmlns:mc="http://schemas.openxmlformats.org/markup-compatibility/2006" xmlns:a14="http://schemas.microsoft.com/office/drawing/2010/main">
          <mc:Choice Requires="a14">
            <p:sp>
              <p:nvSpPr>
                <p:cNvPr id="15" name="TextBox 14"/>
                <p:cNvSpPr txBox="1"/>
                <p:nvPr/>
              </p:nvSpPr>
              <p:spPr>
                <a:xfrm>
                  <a:off x="754577" y="3223395"/>
                  <a:ext cx="6517553" cy="9908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mr-IN" sz="2000" i="1">
                                <a:latin typeface="Cambria Math" panose="02040503050406030204" pitchFamily="18" charset="0"/>
                              </a:rPr>
                            </m:ctrlPr>
                          </m:fPr>
                          <m:num>
                            <m:r>
                              <a:rPr lang="mr-IN" sz="2000" i="1">
                                <a:latin typeface="Cambria Math" charset="0"/>
                                <a:ea typeface="Cambria Math" charset="0"/>
                                <a:cs typeface="Cambria Math" charset="0"/>
                              </a:rPr>
                              <m:t>𝜕</m:t>
                            </m:r>
                            <m:sSub>
                              <m:sSubPr>
                                <m:ctrlPr>
                                  <a:rPr lang="en-US" sz="2000" i="1">
                                    <a:latin typeface="Cambria Math" panose="02040503050406030204" pitchFamily="18" charset="0"/>
                                    <a:ea typeface="Cambria Math" charset="0"/>
                                    <a:cs typeface="Cambria Math" charset="0"/>
                                  </a:rPr>
                                </m:ctrlPr>
                              </m:sSubPr>
                              <m:e>
                                <m:r>
                                  <a:rPr lang="en-US" sz="2000" i="1">
                                    <a:latin typeface="Cambria Math" charset="0"/>
                                    <a:ea typeface="Cambria Math" charset="0"/>
                                    <a:cs typeface="Cambria Math" charset="0"/>
                                  </a:rPr>
                                  <m:t>𝐸</m:t>
                                </m:r>
                              </m:e>
                              <m:sub>
                                <m:r>
                                  <a:rPr lang="en-US" sz="2000" i="1">
                                    <a:latin typeface="Cambria Math" charset="0"/>
                                    <a:ea typeface="Cambria Math" charset="0"/>
                                    <a:cs typeface="Cambria Math" charset="0"/>
                                  </a:rPr>
                                  <m:t>𝑙</m:t>
                                </m:r>
                              </m:sub>
                            </m:sSub>
                          </m:num>
                          <m:den>
                            <m:r>
                              <a:rPr lang="mr-IN" sz="2000" i="1">
                                <a:latin typeface="Cambria Math" charset="0"/>
                                <a:ea typeface="Cambria Math" charset="0"/>
                                <a:cs typeface="Cambria Math" charset="0"/>
                              </a:rPr>
                              <m:t>𝜕</m:t>
                            </m:r>
                            <m:sSubSup>
                              <m:sSubSupPr>
                                <m:ctrlPr>
                                  <a:rPr lang="en-US" sz="2000" i="1">
                                    <a:latin typeface="Cambria Math" panose="02040503050406030204" pitchFamily="18" charset="0"/>
                                    <a:ea typeface="Cambria Math" charset="0"/>
                                    <a:cs typeface="Cambria Math" charset="0"/>
                                  </a:rPr>
                                </m:ctrlPr>
                              </m:sSubSupPr>
                              <m:e>
                                <m:r>
                                  <a:rPr lang="en-US" sz="2000" i="1">
                                    <a:latin typeface="Cambria Math" charset="0"/>
                                    <a:ea typeface="Cambria Math" charset="0"/>
                                    <a:cs typeface="Cambria Math" charset="0"/>
                                  </a:rPr>
                                  <m:t>𝑤</m:t>
                                </m:r>
                              </m:e>
                              <m:sub>
                                <m:r>
                                  <a:rPr lang="en-US" sz="2000" i="1">
                                    <a:latin typeface="Cambria Math" charset="0"/>
                                    <a:ea typeface="Cambria Math" charset="0"/>
                                    <a:cs typeface="Cambria Math" charset="0"/>
                                  </a:rPr>
                                  <m:t>𝑖𝑗</m:t>
                                </m:r>
                              </m:sub>
                              <m:sup>
                                <m:r>
                                  <a:rPr lang="en-US" sz="2000" i="1">
                                    <a:latin typeface="Cambria Math" charset="0"/>
                                    <a:ea typeface="Cambria Math" charset="0"/>
                                    <a:cs typeface="Cambria Math" charset="0"/>
                                  </a:rPr>
                                  <m:t>(1)</m:t>
                                </m:r>
                              </m:sup>
                            </m:sSubSup>
                          </m:den>
                        </m:f>
                        <m:r>
                          <a:rPr lang="en-US" sz="2000" i="1">
                            <a:latin typeface="Cambria Math" charset="0"/>
                          </a:rPr>
                          <m:t>=2</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acc>
                                  <m:accPr>
                                    <m:chr m:val="̂"/>
                                    <m:ctrlPr>
                                      <a:rPr lang="en-US" sz="2000" i="1">
                                        <a:latin typeface="Cambria Math" panose="02040503050406030204" pitchFamily="18" charset="0"/>
                                      </a:rPr>
                                    </m:ctrlPr>
                                  </m:accPr>
                                  <m:e>
                                    <m:r>
                                      <a:rPr lang="en-US" sz="2000" i="1">
                                        <a:latin typeface="Cambria Math" charset="0"/>
                                      </a:rPr>
                                      <m:t>𝑦</m:t>
                                    </m:r>
                                  </m:e>
                                </m:acc>
                              </m:e>
                              <m:sub>
                                <m:r>
                                  <a:rPr lang="en-US" sz="2000" i="1">
                                    <a:latin typeface="Cambria Math" charset="0"/>
                                  </a:rPr>
                                  <m:t>𝑙</m:t>
                                </m:r>
                              </m:sub>
                            </m:sSub>
                            <m:r>
                              <a:rPr lang="en-US" sz="2000" i="1">
                                <a:latin typeface="Cambria Math" charset="0"/>
                              </a:rPr>
                              <m:t>−</m:t>
                            </m:r>
                            <m:sSub>
                              <m:sSubPr>
                                <m:ctrlPr>
                                  <a:rPr lang="en-US" sz="2000" i="1">
                                    <a:latin typeface="Cambria Math" panose="02040503050406030204" pitchFamily="18" charset="0"/>
                                  </a:rPr>
                                </m:ctrlPr>
                              </m:sSubPr>
                              <m:e>
                                <m:r>
                                  <a:rPr lang="en-US" sz="2000" i="1">
                                    <a:latin typeface="Cambria Math" charset="0"/>
                                  </a:rPr>
                                  <m:t>𝑦</m:t>
                                </m:r>
                              </m:e>
                              <m:sub>
                                <m:r>
                                  <a:rPr lang="en-US" sz="2000" i="1">
                                    <a:latin typeface="Cambria Math" charset="0"/>
                                  </a:rPr>
                                  <m:t>𝑙</m:t>
                                </m:r>
                              </m:sub>
                            </m:sSub>
                          </m:e>
                        </m:d>
                        <m:r>
                          <a:rPr lang="en-US" sz="2000" i="1">
                            <a:latin typeface="Cambria Math" charset="0"/>
                          </a:rPr>
                          <m:t>𝑓</m:t>
                        </m:r>
                        <m:r>
                          <a:rPr lang="en-US" sz="2000" i="1">
                            <a:latin typeface="Cambria Math" charset="0"/>
                          </a:rPr>
                          <m:t>′</m:t>
                        </m:r>
                        <m:d>
                          <m:dPr>
                            <m:ctrlPr>
                              <a:rPr lang="mr-IN" sz="2000" i="1">
                                <a:latin typeface="Cambria Math" panose="02040503050406030204" pitchFamily="18" charset="0"/>
                              </a:rPr>
                            </m:ctrlPr>
                          </m:dPr>
                          <m:e>
                            <m:nary>
                              <m:naryPr>
                                <m:chr m:val="∑"/>
                                <m:ctrlPr>
                                  <a:rPr lang="is-IS" sz="2000" i="1">
                                    <a:latin typeface="Cambria Math" panose="02040503050406030204" pitchFamily="18" charset="0"/>
                                  </a:rPr>
                                </m:ctrlPr>
                              </m:naryPr>
                              <m:sub>
                                <m:r>
                                  <m:rPr>
                                    <m:brk m:alnAt="23"/>
                                  </m:rPr>
                                  <a:rPr lang="en-US" sz="2000" i="1">
                                    <a:latin typeface="Cambria Math" charset="0"/>
                                  </a:rPr>
                                  <m:t>𝑗</m:t>
                                </m:r>
                                <m:r>
                                  <a:rPr lang="en-US" sz="2000" i="1">
                                    <a:latin typeface="Cambria Math" charset="0"/>
                                  </a:rPr>
                                  <m:t>=1</m:t>
                                </m:r>
                              </m:sub>
                              <m:sup>
                                <m:r>
                                  <a:rPr lang="en-US" sz="2000" i="1">
                                    <a:latin typeface="Cambria Math" charset="0"/>
                                  </a:rPr>
                                  <m:t>𝑀</m:t>
                                </m:r>
                              </m:sup>
                              <m:e>
                                <m:sSubSup>
                                  <m:sSubSupPr>
                                    <m:ctrlPr>
                                      <a:rPr lang="en-US" sz="2000" i="1">
                                        <a:latin typeface="Cambria Math" panose="02040503050406030204" pitchFamily="18" charset="0"/>
                                      </a:rPr>
                                    </m:ctrlPr>
                                  </m:sSubSupPr>
                                  <m:e>
                                    <m:r>
                                      <a:rPr lang="en-US" sz="2000" i="1">
                                        <a:latin typeface="Cambria Math" charset="0"/>
                                      </a:rPr>
                                      <m:t>𝑤</m:t>
                                    </m:r>
                                  </m:e>
                                  <m:sub>
                                    <m:r>
                                      <a:rPr lang="en-US" sz="2000" i="1">
                                        <a:latin typeface="Cambria Math" charset="0"/>
                                      </a:rPr>
                                      <m:t>𝑗</m:t>
                                    </m:r>
                                  </m:sub>
                                  <m:sup>
                                    <m:r>
                                      <a:rPr lang="en-US" sz="2000" i="1">
                                        <a:latin typeface="Cambria Math" charset="0"/>
                                      </a:rPr>
                                      <m:t>(2)</m:t>
                                    </m:r>
                                  </m:sup>
                                </m:sSubSup>
                              </m:e>
                            </m:nary>
                            <m:sSubSup>
                              <m:sSubSupPr>
                                <m:ctrlPr>
                                  <a:rPr lang="en-US" sz="2000" i="1">
                                    <a:latin typeface="Cambria Math" panose="02040503050406030204" pitchFamily="18" charset="0"/>
                                  </a:rPr>
                                </m:ctrlPr>
                              </m:sSubSupPr>
                              <m:e>
                                <m:r>
                                  <a:rPr lang="en-US" sz="2000" i="1">
                                    <a:latin typeface="Cambria Math" panose="02040503050406030204" pitchFamily="18" charset="0"/>
                                  </a:rPr>
                                  <m:t>𝑎</m:t>
                                </m:r>
                              </m:e>
                              <m:sub>
                                <m:r>
                                  <a:rPr lang="en-US" sz="2000" i="1">
                                    <a:latin typeface="Cambria Math" charset="0"/>
                                  </a:rPr>
                                  <m:t>𝑗</m:t>
                                </m:r>
                              </m:sub>
                              <m:sup>
                                <m:r>
                                  <a:rPr lang="en-US" sz="2000" i="1">
                                    <a:latin typeface="Cambria Math" charset="0"/>
                                  </a:rPr>
                                  <m:t>(</m:t>
                                </m:r>
                                <m:r>
                                  <a:rPr lang="en-US" sz="2000" i="1">
                                    <a:latin typeface="Cambria Math" panose="02040503050406030204" pitchFamily="18" charset="0"/>
                                  </a:rPr>
                                  <m:t>1</m:t>
                                </m:r>
                                <m:r>
                                  <a:rPr lang="en-US" sz="2000" i="1">
                                    <a:latin typeface="Cambria Math" charset="0"/>
                                  </a:rPr>
                                  <m:t>)</m:t>
                                </m:r>
                              </m:sup>
                            </m:sSubSup>
                          </m:e>
                        </m:d>
                        <m:sSubSup>
                          <m:sSubSupPr>
                            <m:ctrlPr>
                              <a:rPr lang="en-US" sz="2000" i="1">
                                <a:latin typeface="Cambria Math" panose="02040503050406030204" pitchFamily="18" charset="0"/>
                              </a:rPr>
                            </m:ctrlPr>
                          </m:sSubSupPr>
                          <m:e>
                            <m:r>
                              <a:rPr lang="en-US" sz="2000" i="1">
                                <a:latin typeface="Cambria Math" charset="0"/>
                              </a:rPr>
                              <m:t>𝑤</m:t>
                            </m:r>
                          </m:e>
                          <m:sub>
                            <m:r>
                              <a:rPr lang="en-US" sz="2000" i="1">
                                <a:latin typeface="Cambria Math" charset="0"/>
                              </a:rPr>
                              <m:t>𝑗</m:t>
                            </m:r>
                          </m:sub>
                          <m:sup>
                            <m:r>
                              <a:rPr lang="en-US" sz="2000" i="1">
                                <a:latin typeface="Cambria Math" charset="0"/>
                              </a:rPr>
                              <m:t>(2)</m:t>
                            </m:r>
                          </m:sup>
                        </m:sSubSup>
                        <m:r>
                          <a:rPr lang="en-US" sz="2000" i="1">
                            <a:latin typeface="Cambria Math" charset="0"/>
                          </a:rPr>
                          <m:t>𝑓</m:t>
                        </m:r>
                        <m:r>
                          <a:rPr lang="en-US" sz="2000" i="1">
                            <a:latin typeface="Cambria Math" charset="0"/>
                          </a:rPr>
                          <m:t>′</m:t>
                        </m:r>
                        <m:d>
                          <m:dPr>
                            <m:ctrlPr>
                              <a:rPr lang="mr-IN" sz="2000" i="1">
                                <a:latin typeface="Cambria Math" panose="02040503050406030204" pitchFamily="18" charset="0"/>
                              </a:rPr>
                            </m:ctrlPr>
                          </m:dPr>
                          <m:e>
                            <m:nary>
                              <m:naryPr>
                                <m:chr m:val="∑"/>
                                <m:ctrlPr>
                                  <a:rPr lang="is-IS" sz="2000" i="1">
                                    <a:latin typeface="Cambria Math" panose="02040503050406030204" pitchFamily="18" charset="0"/>
                                  </a:rPr>
                                </m:ctrlPr>
                              </m:naryPr>
                              <m:sub>
                                <m:r>
                                  <a:rPr lang="en-US" sz="2000" i="1">
                                    <a:latin typeface="Cambria Math" charset="0"/>
                                  </a:rPr>
                                  <m:t>𝑖</m:t>
                                </m:r>
                                <m:r>
                                  <a:rPr lang="en-US" sz="2000" i="1">
                                    <a:latin typeface="Cambria Math" charset="0"/>
                                  </a:rPr>
                                  <m:t>=1</m:t>
                                </m:r>
                              </m:sub>
                              <m:sup>
                                <m:r>
                                  <a:rPr lang="en-US" sz="2000" i="1">
                                    <a:latin typeface="Cambria Math" charset="0"/>
                                  </a:rPr>
                                  <m:t>𝑁</m:t>
                                </m:r>
                              </m:sup>
                              <m:e>
                                <m:sSubSup>
                                  <m:sSubSupPr>
                                    <m:ctrlPr>
                                      <a:rPr lang="en-US" sz="2000" i="1">
                                        <a:latin typeface="Cambria Math" panose="02040503050406030204" pitchFamily="18" charset="0"/>
                                      </a:rPr>
                                    </m:ctrlPr>
                                  </m:sSubSupPr>
                                  <m:e>
                                    <m:r>
                                      <a:rPr lang="en-US" sz="2000" i="1">
                                        <a:latin typeface="Cambria Math" charset="0"/>
                                      </a:rPr>
                                      <m:t>𝑤</m:t>
                                    </m:r>
                                  </m:e>
                                  <m:sub>
                                    <m:r>
                                      <a:rPr lang="en-US" sz="2000" i="1">
                                        <a:latin typeface="Cambria Math" charset="0"/>
                                      </a:rPr>
                                      <m:t>𝑖𝑗</m:t>
                                    </m:r>
                                  </m:sub>
                                  <m:sup>
                                    <m:r>
                                      <a:rPr lang="en-US" sz="2000" i="1">
                                        <a:latin typeface="Cambria Math" charset="0"/>
                                      </a:rPr>
                                      <m:t>(1)</m:t>
                                    </m:r>
                                  </m:sup>
                                </m:sSubSup>
                              </m:e>
                            </m:nary>
                            <m:sSub>
                              <m:sSubPr>
                                <m:ctrlPr>
                                  <a:rPr lang="en-US" sz="2000" i="1">
                                    <a:latin typeface="Cambria Math" panose="02040503050406030204" pitchFamily="18" charset="0"/>
                                  </a:rPr>
                                </m:ctrlPr>
                              </m:sSubPr>
                              <m:e>
                                <m:r>
                                  <a:rPr lang="en-US" sz="2000" i="1">
                                    <a:latin typeface="Cambria Math" charset="0"/>
                                  </a:rPr>
                                  <m:t>𝑥</m:t>
                                </m:r>
                              </m:e>
                              <m:sub>
                                <m:r>
                                  <a:rPr lang="en-US" sz="2000" i="1">
                                    <a:latin typeface="Cambria Math" charset="0"/>
                                  </a:rPr>
                                  <m:t>𝑖</m:t>
                                </m:r>
                              </m:sub>
                            </m:sSub>
                          </m:e>
                        </m:d>
                        <m:sSub>
                          <m:sSubPr>
                            <m:ctrlPr>
                              <a:rPr lang="en-US" sz="2000" i="1">
                                <a:latin typeface="Cambria Math" panose="02040503050406030204" pitchFamily="18" charset="0"/>
                              </a:rPr>
                            </m:ctrlPr>
                          </m:sSubPr>
                          <m:e>
                            <m:r>
                              <a:rPr lang="en-US" sz="2000" i="1">
                                <a:latin typeface="Cambria Math" charset="0"/>
                              </a:rPr>
                              <m:t>𝑥</m:t>
                            </m:r>
                          </m:e>
                          <m:sub>
                            <m:r>
                              <a:rPr lang="en-US" sz="2000" i="1">
                                <a:latin typeface="Cambria Math" charset="0"/>
                              </a:rPr>
                              <m:t>𝑖</m:t>
                            </m:r>
                          </m:sub>
                        </m:sSub>
                      </m:oMath>
                    </m:oMathPara>
                  </a14:m>
                  <a:endParaRPr lang="en-US" sz="2000" dirty="0"/>
                </a:p>
              </p:txBody>
            </p:sp>
          </mc:Choice>
          <mc:Fallback xmlns="">
            <p:sp>
              <p:nvSpPr>
                <p:cNvPr id="15" name="TextBox 14"/>
                <p:cNvSpPr txBox="1">
                  <a:spLocks noRot="1" noChangeAspect="1" noMove="1" noResize="1" noEditPoints="1" noAdjustHandles="1" noChangeArrowheads="1" noChangeShapeType="1" noTextEdit="1"/>
                </p:cNvSpPr>
                <p:nvPr/>
              </p:nvSpPr>
              <p:spPr>
                <a:xfrm>
                  <a:off x="754577" y="3223395"/>
                  <a:ext cx="6517553" cy="990849"/>
                </a:xfrm>
                <a:prstGeom prst="rect">
                  <a:avLst/>
                </a:prstGeom>
                <a:blipFill>
                  <a:blip r:embed="rId4"/>
                  <a:stretch>
                    <a:fillRect l="-388" t="-93671" b="-143038"/>
                  </a:stretch>
                </a:blipFill>
              </p:spPr>
              <p:txBody>
                <a:bodyPr/>
                <a:lstStyle/>
                <a:p>
                  <a:r>
                    <a:rPr lang="en-US">
                      <a:noFill/>
                    </a:rPr>
                    <a:t> </a:t>
                  </a:r>
                </a:p>
              </p:txBody>
            </p:sp>
          </mc:Fallback>
        </mc:AlternateContent>
        <p:sp>
          <p:nvSpPr>
            <p:cNvPr id="21" name="TextBox 20"/>
            <p:cNvSpPr txBox="1"/>
            <p:nvPr/>
          </p:nvSpPr>
          <p:spPr>
            <a:xfrm>
              <a:off x="7718466" y="3518764"/>
              <a:ext cx="974947" cy="400110"/>
            </a:xfrm>
            <a:prstGeom prst="rect">
              <a:avLst/>
            </a:prstGeom>
            <a:noFill/>
          </p:spPr>
          <p:txBody>
            <a:bodyPr wrap="none" rtlCol="0">
              <a:spAutoFit/>
            </a:bodyPr>
            <a:lstStyle/>
            <a:p>
              <a:r>
                <a:rPr lang="en-US" sz="2000">
                  <a:latin typeface="Times New Roman" charset="0"/>
                  <a:ea typeface="Times New Roman" charset="0"/>
                  <a:cs typeface="Times New Roman" charset="0"/>
                </a:rPr>
                <a:t>Layer 1</a:t>
              </a:r>
            </a:p>
          </p:txBody>
        </p:sp>
      </p:grpSp>
      <p:sp>
        <p:nvSpPr>
          <p:cNvPr id="24" name="TextBox 23"/>
          <p:cNvSpPr txBox="1"/>
          <p:nvPr/>
        </p:nvSpPr>
        <p:spPr>
          <a:xfrm>
            <a:off x="3380390" y="4595244"/>
            <a:ext cx="2754280" cy="523220"/>
          </a:xfrm>
          <a:prstGeom prst="rect">
            <a:avLst/>
          </a:prstGeom>
          <a:noFill/>
        </p:spPr>
        <p:txBody>
          <a:bodyPr wrap="none" rtlCol="0">
            <a:spAutoFit/>
          </a:bodyPr>
          <a:lstStyle/>
          <a:p>
            <a:r>
              <a:rPr lang="en-US" sz="2800" dirty="0">
                <a:solidFill>
                  <a:srgbClr val="00B0F0"/>
                </a:solidFill>
                <a:latin typeface="Times New Roman" charset="0"/>
                <a:ea typeface="Times New Roman" charset="0"/>
                <a:cs typeface="Times New Roman" charset="0"/>
              </a:rPr>
              <a:t>Back-propagation</a:t>
            </a:r>
          </a:p>
        </p:txBody>
      </p:sp>
      <p:sp>
        <p:nvSpPr>
          <p:cNvPr id="11" name="TextBox 10">
            <a:extLst>
              <a:ext uri="{FF2B5EF4-FFF2-40B4-BE49-F238E27FC236}">
                <a16:creationId xmlns:a16="http://schemas.microsoft.com/office/drawing/2014/main" id="{E40FEA08-329E-D24D-8FD0-8EF7B9CBD09B}"/>
              </a:ext>
            </a:extLst>
          </p:cNvPr>
          <p:cNvSpPr txBox="1"/>
          <p:nvPr/>
        </p:nvSpPr>
        <p:spPr>
          <a:xfrm>
            <a:off x="6048717" y="5815414"/>
            <a:ext cx="4479368" cy="523220"/>
          </a:xfrm>
          <a:prstGeom prst="rect">
            <a:avLst/>
          </a:prstGeom>
          <a:noFill/>
        </p:spPr>
        <p:txBody>
          <a:bodyPr wrap="none" rtlCol="0">
            <a:spAutoFit/>
          </a:bodyPr>
          <a:lstStyle/>
          <a:p>
            <a:r>
              <a:rPr lang="en-US" sz="2800" dirty="0">
                <a:solidFill>
                  <a:srgbClr val="C00000"/>
                </a:solidFill>
                <a:latin typeface="Times New Roman" charset="0"/>
                <a:ea typeface="Times New Roman" charset="0"/>
                <a:cs typeface="Times New Roman" charset="0"/>
              </a:rPr>
              <a:t>Exploding/vanishing gradient</a:t>
            </a:r>
          </a:p>
        </p:txBody>
      </p:sp>
    </p:spTree>
    <p:extLst>
      <p:ext uri="{BB962C8B-B14F-4D97-AF65-F5344CB8AC3E}">
        <p14:creationId xmlns:p14="http://schemas.microsoft.com/office/powerpoint/2010/main" val="1695661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4" grpId="0"/>
      <p:bldP spid="11"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15432E-D8A6-4446-8687-B88FF2B40863}"/>
              </a:ext>
            </a:extLst>
          </p:cNvPr>
          <p:cNvSpPr>
            <a:spLocks noGrp="1"/>
          </p:cNvSpPr>
          <p:nvPr>
            <p:ph type="title"/>
          </p:nvPr>
        </p:nvSpPr>
        <p:spPr/>
        <p:txBody>
          <a:bodyPr/>
          <a:lstStyle/>
          <a:p>
            <a:pPr algn="l"/>
            <a:r>
              <a:rPr lang="en-US" b="0" i="0" dirty="0">
                <a:solidFill>
                  <a:srgbClr val="000000"/>
                </a:solidFill>
                <a:effectLst/>
                <a:latin typeface="Ubuntu"/>
              </a:rPr>
              <a:t>Stochastic Gradient Descent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E6617E1-E78E-4AAD-8FCC-31D79541A6C0}"/>
                  </a:ext>
                </a:extLst>
              </p:cNvPr>
              <p:cNvSpPr>
                <a:spLocks noGrp="1"/>
              </p:cNvSpPr>
              <p:nvPr>
                <p:ph idx="1"/>
              </p:nvPr>
            </p:nvSpPr>
            <p:spPr>
              <a:xfrm>
                <a:off x="838199" y="1817158"/>
                <a:ext cx="10515600" cy="4351338"/>
              </a:xfrm>
            </p:spPr>
            <p:txBody>
              <a:bodyPr/>
              <a:lstStyle/>
              <a:p>
                <a:pPr algn="l">
                  <a:buFont typeface="Arial" panose="020B0604020202020204" pitchFamily="34" charset="0"/>
                  <a:buChar char="•"/>
                </a:pPr>
                <a:r>
                  <a:rPr lang="en-US" b="0" i="0" dirty="0">
                    <a:solidFill>
                      <a:srgbClr val="000000"/>
                    </a:solidFill>
                    <a:effectLst/>
                    <a:latin typeface="Ubuntu"/>
                  </a:rPr>
                  <a:t>Initialize </a:t>
                </a:r>
                <a14:m>
                  <m:oMath xmlns:m="http://schemas.openxmlformats.org/officeDocument/2006/math">
                    <m:r>
                      <a:rPr lang="en-US" b="0" i="1" smtClean="0">
                        <a:solidFill>
                          <a:srgbClr val="000000"/>
                        </a:solidFill>
                        <a:effectLst/>
                        <a:latin typeface="Cambria Math" panose="02040503050406030204" pitchFamily="18" charset="0"/>
                      </a:rPr>
                      <m:t>𝜃</m:t>
                    </m:r>
                  </m:oMath>
                </a14:m>
                <a:r>
                  <a:rPr lang="en-US" b="0" i="0" dirty="0">
                    <a:solidFill>
                      <a:srgbClr val="000000"/>
                    </a:solidFill>
                    <a:effectLst/>
                    <a:latin typeface="Ubuntu"/>
                  </a:rPr>
                  <a:t> randomly</a:t>
                </a:r>
              </a:p>
              <a:p>
                <a:pPr algn="l">
                  <a:buFont typeface="Arial" panose="020B0604020202020204" pitchFamily="34" charset="0"/>
                  <a:buChar char="•"/>
                </a:pPr>
                <a:endParaRPr lang="en-US" b="0" i="0" dirty="0">
                  <a:solidFill>
                    <a:srgbClr val="000000"/>
                  </a:solidFill>
                  <a:effectLst/>
                  <a:latin typeface="Ubuntu"/>
                </a:endParaRPr>
              </a:p>
            </p:txBody>
          </p:sp>
        </mc:Choice>
        <mc:Fallback xmlns="">
          <p:sp>
            <p:nvSpPr>
              <p:cNvPr id="3" name="Content Placeholder 2">
                <a:extLst>
                  <a:ext uri="{FF2B5EF4-FFF2-40B4-BE49-F238E27FC236}">
                    <a16:creationId xmlns:a16="http://schemas.microsoft.com/office/drawing/2014/main" id="{0E6617E1-E78E-4AAD-8FCC-31D79541A6C0}"/>
                  </a:ext>
                </a:extLst>
              </p:cNvPr>
              <p:cNvSpPr>
                <a:spLocks noGrp="1" noRot="1" noChangeAspect="1" noMove="1" noResize="1" noEditPoints="1" noAdjustHandles="1" noChangeArrowheads="1" noChangeShapeType="1" noTextEdit="1"/>
              </p:cNvSpPr>
              <p:nvPr>
                <p:ph idx="1"/>
              </p:nvPr>
            </p:nvSpPr>
            <p:spPr>
              <a:xfrm>
                <a:off x="838199" y="1817158"/>
                <a:ext cx="10515600" cy="4351338"/>
              </a:xfrm>
              <a:blipFill>
                <a:blip r:embed="rId3"/>
                <a:stretch>
                  <a:fillRect l="-986" t="-2241"/>
                </a:stretch>
              </a:blipFill>
            </p:spPr>
            <p:txBody>
              <a:bodyPr/>
              <a:lstStyle/>
              <a:p>
                <a:r>
                  <a:rPr lang="en-US">
                    <a:noFill/>
                  </a:rPr>
                  <a:t> </a:t>
                </a:r>
              </a:p>
            </p:txBody>
          </p:sp>
        </mc:Fallback>
      </mc:AlternateContent>
    </p:spTree>
    <p:extLst>
      <p:ext uri="{BB962C8B-B14F-4D97-AF65-F5344CB8AC3E}">
        <p14:creationId xmlns:p14="http://schemas.microsoft.com/office/powerpoint/2010/main" val="321327369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15432E-D8A6-4446-8687-B88FF2B40863}"/>
              </a:ext>
            </a:extLst>
          </p:cNvPr>
          <p:cNvSpPr>
            <a:spLocks noGrp="1"/>
          </p:cNvSpPr>
          <p:nvPr>
            <p:ph type="title"/>
          </p:nvPr>
        </p:nvSpPr>
        <p:spPr/>
        <p:txBody>
          <a:bodyPr/>
          <a:lstStyle/>
          <a:p>
            <a:pPr algn="l"/>
            <a:r>
              <a:rPr lang="en-US" b="0" i="0" dirty="0">
                <a:solidFill>
                  <a:srgbClr val="000000"/>
                </a:solidFill>
                <a:effectLst/>
                <a:latin typeface="Ubuntu"/>
              </a:rPr>
              <a:t>Stochastic Gradient Descent (SGD)</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E6617E1-E78E-4AAD-8FCC-31D79541A6C0}"/>
                  </a:ext>
                </a:extLst>
              </p:cNvPr>
              <p:cNvSpPr>
                <a:spLocks noGrp="1"/>
              </p:cNvSpPr>
              <p:nvPr>
                <p:ph idx="1"/>
              </p:nvPr>
            </p:nvSpPr>
            <p:spPr>
              <a:xfrm>
                <a:off x="838199" y="1817158"/>
                <a:ext cx="10515600" cy="4351338"/>
              </a:xfrm>
            </p:spPr>
            <p:txBody>
              <a:bodyPr/>
              <a:lstStyle/>
              <a:p>
                <a:pPr algn="l">
                  <a:buFont typeface="Arial" panose="020B0604020202020204" pitchFamily="34" charset="0"/>
                  <a:buChar char="•"/>
                </a:pPr>
                <a:r>
                  <a:rPr lang="en-US" b="0" i="0" dirty="0">
                    <a:solidFill>
                      <a:srgbClr val="000000"/>
                    </a:solidFill>
                    <a:effectLst/>
                    <a:latin typeface="Ubuntu"/>
                  </a:rPr>
                  <a:t>Initialize </a:t>
                </a:r>
                <a14:m>
                  <m:oMath xmlns:m="http://schemas.openxmlformats.org/officeDocument/2006/math">
                    <m:r>
                      <a:rPr lang="en-US" b="0" i="1" smtClean="0">
                        <a:solidFill>
                          <a:srgbClr val="000000"/>
                        </a:solidFill>
                        <a:effectLst/>
                        <a:latin typeface="Cambria Math" panose="02040503050406030204" pitchFamily="18" charset="0"/>
                      </a:rPr>
                      <m:t>𝜃</m:t>
                    </m:r>
                  </m:oMath>
                </a14:m>
                <a:r>
                  <a:rPr lang="en-US" b="0" i="0" dirty="0">
                    <a:solidFill>
                      <a:srgbClr val="000000"/>
                    </a:solidFill>
                    <a:effectLst/>
                    <a:latin typeface="Ubuntu"/>
                  </a:rPr>
                  <a:t> randomly</a:t>
                </a:r>
              </a:p>
              <a:p>
                <a:pPr algn="l">
                  <a:buFont typeface="Arial" panose="020B0604020202020204" pitchFamily="34" charset="0"/>
                  <a:buChar char="•"/>
                </a:pPr>
                <a:r>
                  <a:rPr lang="en-US" dirty="0">
                    <a:solidFill>
                      <a:srgbClr val="000000"/>
                    </a:solidFill>
                    <a:latin typeface="Ubuntu"/>
                  </a:rPr>
                  <a:t>For </a:t>
                </a:r>
                <a14:m>
                  <m:oMath xmlns:m="http://schemas.openxmlformats.org/officeDocument/2006/math">
                    <m:r>
                      <a:rPr lang="en-US" i="1" dirty="0" smtClean="0">
                        <a:solidFill>
                          <a:srgbClr val="000000"/>
                        </a:solidFill>
                        <a:latin typeface="Cambria Math" panose="02040503050406030204" pitchFamily="18" charset="0"/>
                      </a:rPr>
                      <m:t>𝐸</m:t>
                    </m:r>
                  </m:oMath>
                </a14:m>
                <a:r>
                  <a:rPr lang="en-US" b="0" i="0" dirty="0">
                    <a:solidFill>
                      <a:srgbClr val="000000"/>
                    </a:solidFill>
                    <a:effectLst/>
                    <a:latin typeface="Ubuntu"/>
                  </a:rPr>
                  <a:t> epochs perform:</a:t>
                </a:r>
              </a:p>
              <a:p>
                <a:pPr lvl="1"/>
                <a:r>
                  <a:rPr lang="en-US" dirty="0">
                    <a:solidFill>
                      <a:srgbClr val="000000"/>
                    </a:solidFill>
                    <a:latin typeface="Ubuntu"/>
                  </a:rPr>
                  <a:t>Randomly select a small batch of samples (</a:t>
                </a:r>
                <a14:m>
                  <m:oMath xmlns:m="http://schemas.openxmlformats.org/officeDocument/2006/math">
                    <m:r>
                      <a:rPr lang="en-US" i="1" dirty="0" smtClean="0">
                        <a:solidFill>
                          <a:srgbClr val="000000"/>
                        </a:solidFill>
                        <a:latin typeface="Cambria Math" panose="02040503050406030204" pitchFamily="18" charset="0"/>
                      </a:rPr>
                      <m:t>𝐵</m:t>
                    </m:r>
                    <m:r>
                      <a:rPr lang="en-US" b="0" i="1" dirty="0" smtClean="0">
                        <a:solidFill>
                          <a:srgbClr val="000000"/>
                        </a:solidFill>
                        <a:latin typeface="Cambria Math" panose="02040503050406030204" pitchFamily="18" charset="0"/>
                      </a:rPr>
                      <m:t>⊂</m:t>
                    </m:r>
                    <m:r>
                      <a:rPr lang="en-US" b="0" i="1" dirty="0" smtClean="0">
                        <a:solidFill>
                          <a:srgbClr val="000000"/>
                        </a:solidFill>
                        <a:latin typeface="Cambria Math" panose="02040503050406030204" pitchFamily="18" charset="0"/>
                      </a:rPr>
                      <m:t>𝑆</m:t>
                    </m:r>
                  </m:oMath>
                </a14:m>
                <a:r>
                  <a:rPr lang="en-US" dirty="0">
                    <a:solidFill>
                      <a:srgbClr val="000000"/>
                    </a:solidFill>
                    <a:latin typeface="Ubuntu"/>
                  </a:rPr>
                  <a:t>)</a:t>
                </a:r>
              </a:p>
            </p:txBody>
          </p:sp>
        </mc:Choice>
        <mc:Fallback xmlns="">
          <p:sp>
            <p:nvSpPr>
              <p:cNvPr id="3" name="Content Placeholder 2">
                <a:extLst>
                  <a:ext uri="{FF2B5EF4-FFF2-40B4-BE49-F238E27FC236}">
                    <a16:creationId xmlns:a16="http://schemas.microsoft.com/office/drawing/2014/main" id="{0E6617E1-E78E-4AAD-8FCC-31D79541A6C0}"/>
                  </a:ext>
                </a:extLst>
              </p:cNvPr>
              <p:cNvSpPr>
                <a:spLocks noGrp="1" noRot="1" noChangeAspect="1" noMove="1" noResize="1" noEditPoints="1" noAdjustHandles="1" noChangeArrowheads="1" noChangeShapeType="1" noTextEdit="1"/>
              </p:cNvSpPr>
              <p:nvPr>
                <p:ph idx="1"/>
              </p:nvPr>
            </p:nvSpPr>
            <p:spPr>
              <a:xfrm>
                <a:off x="838199" y="1817158"/>
                <a:ext cx="10515600" cy="4351338"/>
              </a:xfrm>
              <a:blipFill>
                <a:blip r:embed="rId3"/>
                <a:stretch>
                  <a:fillRect l="-986" t="-2241"/>
                </a:stretch>
              </a:blipFill>
            </p:spPr>
            <p:txBody>
              <a:bodyPr/>
              <a:lstStyle/>
              <a:p>
                <a:r>
                  <a:rPr lang="en-US">
                    <a:noFill/>
                  </a:rPr>
                  <a:t> </a:t>
                </a:r>
              </a:p>
            </p:txBody>
          </p:sp>
        </mc:Fallback>
      </mc:AlternateContent>
    </p:spTree>
    <p:extLst>
      <p:ext uri="{BB962C8B-B14F-4D97-AF65-F5344CB8AC3E}">
        <p14:creationId xmlns:p14="http://schemas.microsoft.com/office/powerpoint/2010/main" val="180844372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15432E-D8A6-4446-8687-B88FF2B40863}"/>
              </a:ext>
            </a:extLst>
          </p:cNvPr>
          <p:cNvSpPr>
            <a:spLocks noGrp="1"/>
          </p:cNvSpPr>
          <p:nvPr>
            <p:ph type="title"/>
          </p:nvPr>
        </p:nvSpPr>
        <p:spPr/>
        <p:txBody>
          <a:bodyPr/>
          <a:lstStyle/>
          <a:p>
            <a:pPr algn="l"/>
            <a:r>
              <a:rPr lang="en-US" b="0" i="0" dirty="0">
                <a:solidFill>
                  <a:srgbClr val="000000"/>
                </a:solidFill>
                <a:effectLst/>
                <a:latin typeface="Ubuntu"/>
              </a:rPr>
              <a:t>Stochastic Gradient Descent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E6617E1-E78E-4AAD-8FCC-31D79541A6C0}"/>
                  </a:ext>
                </a:extLst>
              </p:cNvPr>
              <p:cNvSpPr>
                <a:spLocks noGrp="1"/>
              </p:cNvSpPr>
              <p:nvPr>
                <p:ph idx="1"/>
              </p:nvPr>
            </p:nvSpPr>
            <p:spPr>
              <a:xfrm>
                <a:off x="838199" y="1817158"/>
                <a:ext cx="10515600" cy="4351338"/>
              </a:xfrm>
            </p:spPr>
            <p:txBody>
              <a:bodyPr/>
              <a:lstStyle/>
              <a:p>
                <a:pPr algn="l">
                  <a:buFont typeface="Arial" panose="020B0604020202020204" pitchFamily="34" charset="0"/>
                  <a:buChar char="•"/>
                </a:pPr>
                <a:r>
                  <a:rPr lang="en-US" b="0" i="0" dirty="0">
                    <a:solidFill>
                      <a:srgbClr val="000000"/>
                    </a:solidFill>
                    <a:effectLst/>
                    <a:latin typeface="Ubuntu"/>
                  </a:rPr>
                  <a:t>Initialize </a:t>
                </a:r>
                <a14:m>
                  <m:oMath xmlns:m="http://schemas.openxmlformats.org/officeDocument/2006/math">
                    <m:r>
                      <a:rPr lang="en-US" b="0" i="1" smtClean="0">
                        <a:solidFill>
                          <a:srgbClr val="000000"/>
                        </a:solidFill>
                        <a:effectLst/>
                        <a:latin typeface="Cambria Math" panose="02040503050406030204" pitchFamily="18" charset="0"/>
                      </a:rPr>
                      <m:t>𝜃</m:t>
                    </m:r>
                  </m:oMath>
                </a14:m>
                <a:r>
                  <a:rPr lang="en-US" b="0" i="0" dirty="0">
                    <a:solidFill>
                      <a:srgbClr val="000000"/>
                    </a:solidFill>
                    <a:effectLst/>
                    <a:latin typeface="Ubuntu"/>
                  </a:rPr>
                  <a:t> randomly</a:t>
                </a:r>
              </a:p>
              <a:p>
                <a:pPr algn="l">
                  <a:buFont typeface="Arial" panose="020B0604020202020204" pitchFamily="34" charset="0"/>
                  <a:buChar char="•"/>
                </a:pPr>
                <a:r>
                  <a:rPr lang="en-US" dirty="0">
                    <a:solidFill>
                      <a:srgbClr val="000000"/>
                    </a:solidFill>
                    <a:latin typeface="Ubuntu"/>
                  </a:rPr>
                  <a:t>For </a:t>
                </a:r>
                <a14:m>
                  <m:oMath xmlns:m="http://schemas.openxmlformats.org/officeDocument/2006/math">
                    <m:r>
                      <a:rPr lang="en-US" i="1" dirty="0" smtClean="0">
                        <a:solidFill>
                          <a:srgbClr val="000000"/>
                        </a:solidFill>
                        <a:latin typeface="Cambria Math" panose="02040503050406030204" pitchFamily="18" charset="0"/>
                      </a:rPr>
                      <m:t>𝐸</m:t>
                    </m:r>
                  </m:oMath>
                </a14:m>
                <a:r>
                  <a:rPr lang="en-US" b="0" i="0" dirty="0">
                    <a:solidFill>
                      <a:srgbClr val="000000"/>
                    </a:solidFill>
                    <a:effectLst/>
                    <a:latin typeface="Ubuntu"/>
                  </a:rPr>
                  <a:t> epochs perform:</a:t>
                </a:r>
              </a:p>
              <a:p>
                <a:pPr lvl="1"/>
                <a:r>
                  <a:rPr lang="en-US" dirty="0">
                    <a:solidFill>
                      <a:srgbClr val="000000"/>
                    </a:solidFill>
                    <a:latin typeface="Ubuntu"/>
                  </a:rPr>
                  <a:t>Randomly select a small batch of samples (</a:t>
                </a:r>
                <a14:m>
                  <m:oMath xmlns:m="http://schemas.openxmlformats.org/officeDocument/2006/math">
                    <m:r>
                      <a:rPr lang="en-US" i="1" dirty="0" smtClean="0">
                        <a:solidFill>
                          <a:srgbClr val="000000"/>
                        </a:solidFill>
                        <a:latin typeface="Cambria Math" panose="02040503050406030204" pitchFamily="18" charset="0"/>
                      </a:rPr>
                      <m:t>𝐵</m:t>
                    </m:r>
                    <m:r>
                      <a:rPr lang="en-US" b="0" i="1" dirty="0" smtClean="0">
                        <a:solidFill>
                          <a:srgbClr val="000000"/>
                        </a:solidFill>
                        <a:latin typeface="Cambria Math" panose="02040503050406030204" pitchFamily="18" charset="0"/>
                      </a:rPr>
                      <m:t>⊂</m:t>
                    </m:r>
                    <m:r>
                      <a:rPr lang="en-US" b="0" i="1" dirty="0" smtClean="0">
                        <a:solidFill>
                          <a:srgbClr val="000000"/>
                        </a:solidFill>
                        <a:latin typeface="Cambria Math" panose="02040503050406030204" pitchFamily="18" charset="0"/>
                      </a:rPr>
                      <m:t>𝑆</m:t>
                    </m:r>
                  </m:oMath>
                </a14:m>
                <a:r>
                  <a:rPr lang="en-US" dirty="0">
                    <a:solidFill>
                      <a:srgbClr val="000000"/>
                    </a:solidFill>
                    <a:latin typeface="Ubuntu"/>
                  </a:rPr>
                  <a:t>)</a:t>
                </a:r>
              </a:p>
              <a:p>
                <a:pPr lvl="2"/>
                <a:r>
                  <a:rPr lang="en-US" b="0" i="0" dirty="0">
                    <a:solidFill>
                      <a:srgbClr val="000000"/>
                    </a:solidFill>
                    <a:effectLst/>
                    <a:latin typeface="Ubuntu"/>
                  </a:rPr>
                  <a:t>Comput</a:t>
                </a:r>
                <a:r>
                  <a:rPr lang="en-US" dirty="0">
                    <a:solidFill>
                      <a:srgbClr val="000000"/>
                    </a:solidFill>
                    <a:latin typeface="Ubuntu"/>
                  </a:rPr>
                  <a:t>e gradients: </a:t>
                </a:r>
                <a14:m>
                  <m:oMath xmlns:m="http://schemas.openxmlformats.org/officeDocument/2006/math">
                    <m:r>
                      <m:rPr>
                        <m:sty m:val="p"/>
                      </m:rPr>
                      <a:rPr lang="en-US" b="0" i="0" smtClean="0">
                        <a:solidFill>
                          <a:srgbClr val="000000"/>
                        </a:solidFill>
                        <a:latin typeface="Cambria Math" panose="02040503050406030204" pitchFamily="18" charset="0"/>
                      </a:rPr>
                      <m:t>Δ</m:t>
                    </m:r>
                    <m:r>
                      <a:rPr lang="en-US" b="0" i="1" smtClean="0">
                        <a:solidFill>
                          <a:srgbClr val="000000"/>
                        </a:solidFill>
                        <a:latin typeface="Cambria Math" panose="02040503050406030204" pitchFamily="18" charset="0"/>
                      </a:rPr>
                      <m:t>=</m:t>
                    </m:r>
                    <m:sSub>
                      <m:sSubPr>
                        <m:ctrlPr>
                          <a:rPr lang="en-US" b="0" i="1" smtClean="0">
                            <a:solidFill>
                              <a:srgbClr val="000000"/>
                            </a:solidFill>
                            <a:latin typeface="Cambria Math" panose="02040503050406030204" pitchFamily="18" charset="0"/>
                          </a:rPr>
                        </m:ctrlPr>
                      </m:sSubPr>
                      <m:e>
                        <m:r>
                          <m:rPr>
                            <m:sty m:val="p"/>
                          </m:rPr>
                          <a:rPr lang="en-US" b="0" i="0" smtClean="0">
                            <a:solidFill>
                              <a:srgbClr val="000000"/>
                            </a:solidFill>
                            <a:latin typeface="Cambria Math" panose="02040503050406030204" pitchFamily="18" charset="0"/>
                          </a:rPr>
                          <m:t>∇</m:t>
                        </m:r>
                      </m:e>
                      <m:sub>
                        <m:r>
                          <a:rPr lang="en-US" b="0" i="1" smtClean="0">
                            <a:solidFill>
                              <a:srgbClr val="000000"/>
                            </a:solidFill>
                            <a:latin typeface="Cambria Math" panose="02040503050406030204" pitchFamily="18" charset="0"/>
                          </a:rPr>
                          <m:t>𝜃</m:t>
                        </m:r>
                      </m:sub>
                    </m:sSub>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𝐿</m:t>
                        </m:r>
                      </m:e>
                      <m:sub>
                        <m:r>
                          <a:rPr lang="en-US" b="0" i="1" smtClean="0">
                            <a:solidFill>
                              <a:srgbClr val="000000"/>
                            </a:solidFill>
                            <a:latin typeface="Cambria Math" panose="02040503050406030204" pitchFamily="18" charset="0"/>
                          </a:rPr>
                          <m:t>𝐵</m:t>
                        </m:r>
                      </m:sub>
                    </m:sSub>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𝜃</m:t>
                    </m:r>
                    <m:r>
                      <a:rPr lang="en-US" b="0" i="1" smtClean="0">
                        <a:solidFill>
                          <a:srgbClr val="000000"/>
                        </a:solidFill>
                        <a:latin typeface="Cambria Math" panose="02040503050406030204" pitchFamily="18" charset="0"/>
                      </a:rPr>
                      <m:t>)</m:t>
                    </m:r>
                  </m:oMath>
                </a14:m>
                <a:endParaRPr lang="en-US" b="0" i="0" dirty="0">
                  <a:solidFill>
                    <a:srgbClr val="000000"/>
                  </a:solidFill>
                  <a:effectLst/>
                  <a:latin typeface="Ubuntu"/>
                </a:endParaRPr>
              </a:p>
              <a:p>
                <a:pPr lvl="2"/>
                <a:endParaRPr lang="en-US" b="0" i="0" dirty="0">
                  <a:solidFill>
                    <a:srgbClr val="000000"/>
                  </a:solidFill>
                  <a:effectLst/>
                  <a:latin typeface="Ubuntu"/>
                </a:endParaRPr>
              </a:p>
            </p:txBody>
          </p:sp>
        </mc:Choice>
        <mc:Fallback xmlns="">
          <p:sp>
            <p:nvSpPr>
              <p:cNvPr id="3" name="Content Placeholder 2">
                <a:extLst>
                  <a:ext uri="{FF2B5EF4-FFF2-40B4-BE49-F238E27FC236}">
                    <a16:creationId xmlns:a16="http://schemas.microsoft.com/office/drawing/2014/main" id="{0E6617E1-E78E-4AAD-8FCC-31D79541A6C0}"/>
                  </a:ext>
                </a:extLst>
              </p:cNvPr>
              <p:cNvSpPr>
                <a:spLocks noGrp="1" noRot="1" noChangeAspect="1" noMove="1" noResize="1" noEditPoints="1" noAdjustHandles="1" noChangeArrowheads="1" noChangeShapeType="1" noTextEdit="1"/>
              </p:cNvSpPr>
              <p:nvPr>
                <p:ph idx="1"/>
              </p:nvPr>
            </p:nvSpPr>
            <p:spPr>
              <a:xfrm>
                <a:off x="838199" y="1817158"/>
                <a:ext cx="10515600" cy="4351338"/>
              </a:xfrm>
              <a:blipFill>
                <a:blip r:embed="rId3"/>
                <a:stretch>
                  <a:fillRect l="-986" t="-2241"/>
                </a:stretch>
              </a:blipFill>
            </p:spPr>
            <p:txBody>
              <a:bodyPr/>
              <a:lstStyle/>
              <a:p>
                <a:r>
                  <a:rPr lang="en-US">
                    <a:noFill/>
                  </a:rPr>
                  <a:t> </a:t>
                </a:r>
              </a:p>
            </p:txBody>
          </p:sp>
        </mc:Fallback>
      </mc:AlternateContent>
    </p:spTree>
    <p:extLst>
      <p:ext uri="{BB962C8B-B14F-4D97-AF65-F5344CB8AC3E}">
        <p14:creationId xmlns:p14="http://schemas.microsoft.com/office/powerpoint/2010/main" val="333448543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15432E-D8A6-4446-8687-B88FF2B40863}"/>
              </a:ext>
            </a:extLst>
          </p:cNvPr>
          <p:cNvSpPr>
            <a:spLocks noGrp="1"/>
          </p:cNvSpPr>
          <p:nvPr>
            <p:ph type="title"/>
          </p:nvPr>
        </p:nvSpPr>
        <p:spPr/>
        <p:txBody>
          <a:bodyPr/>
          <a:lstStyle/>
          <a:p>
            <a:pPr algn="l"/>
            <a:r>
              <a:rPr lang="en-US" b="0" i="0" dirty="0">
                <a:solidFill>
                  <a:srgbClr val="000000"/>
                </a:solidFill>
                <a:effectLst/>
                <a:latin typeface="Ubuntu"/>
              </a:rPr>
              <a:t>Stochastic Gradient Descent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E6617E1-E78E-4AAD-8FCC-31D79541A6C0}"/>
                  </a:ext>
                </a:extLst>
              </p:cNvPr>
              <p:cNvSpPr>
                <a:spLocks noGrp="1"/>
              </p:cNvSpPr>
              <p:nvPr>
                <p:ph idx="1"/>
              </p:nvPr>
            </p:nvSpPr>
            <p:spPr>
              <a:xfrm>
                <a:off x="838199" y="1817158"/>
                <a:ext cx="10515600" cy="4351338"/>
              </a:xfrm>
            </p:spPr>
            <p:txBody>
              <a:bodyPr/>
              <a:lstStyle/>
              <a:p>
                <a:pPr algn="l">
                  <a:buFont typeface="Arial" panose="020B0604020202020204" pitchFamily="34" charset="0"/>
                  <a:buChar char="•"/>
                </a:pPr>
                <a:r>
                  <a:rPr lang="en-US" b="0" i="0" dirty="0">
                    <a:solidFill>
                      <a:srgbClr val="000000"/>
                    </a:solidFill>
                    <a:effectLst/>
                    <a:latin typeface="Ubuntu"/>
                  </a:rPr>
                  <a:t>Initialize </a:t>
                </a:r>
                <a14:m>
                  <m:oMath xmlns:m="http://schemas.openxmlformats.org/officeDocument/2006/math">
                    <m:r>
                      <a:rPr lang="en-US" b="0" i="1" smtClean="0">
                        <a:solidFill>
                          <a:srgbClr val="000000"/>
                        </a:solidFill>
                        <a:effectLst/>
                        <a:latin typeface="Cambria Math" panose="02040503050406030204" pitchFamily="18" charset="0"/>
                      </a:rPr>
                      <m:t>𝜃</m:t>
                    </m:r>
                  </m:oMath>
                </a14:m>
                <a:r>
                  <a:rPr lang="en-US" b="0" i="0" dirty="0">
                    <a:solidFill>
                      <a:srgbClr val="000000"/>
                    </a:solidFill>
                    <a:effectLst/>
                    <a:latin typeface="Ubuntu"/>
                  </a:rPr>
                  <a:t> randomly</a:t>
                </a:r>
              </a:p>
              <a:p>
                <a:pPr algn="l">
                  <a:buFont typeface="Arial" panose="020B0604020202020204" pitchFamily="34" charset="0"/>
                  <a:buChar char="•"/>
                </a:pPr>
                <a:r>
                  <a:rPr lang="en-US" dirty="0">
                    <a:solidFill>
                      <a:srgbClr val="000000"/>
                    </a:solidFill>
                    <a:latin typeface="Ubuntu"/>
                  </a:rPr>
                  <a:t>For </a:t>
                </a:r>
                <a14:m>
                  <m:oMath xmlns:m="http://schemas.openxmlformats.org/officeDocument/2006/math">
                    <m:r>
                      <a:rPr lang="en-US" i="1" dirty="0" smtClean="0">
                        <a:solidFill>
                          <a:srgbClr val="000000"/>
                        </a:solidFill>
                        <a:latin typeface="Cambria Math" panose="02040503050406030204" pitchFamily="18" charset="0"/>
                      </a:rPr>
                      <m:t>𝐸</m:t>
                    </m:r>
                  </m:oMath>
                </a14:m>
                <a:r>
                  <a:rPr lang="en-US" b="0" i="0" dirty="0">
                    <a:solidFill>
                      <a:srgbClr val="000000"/>
                    </a:solidFill>
                    <a:effectLst/>
                    <a:latin typeface="Ubuntu"/>
                  </a:rPr>
                  <a:t> epochs perform:</a:t>
                </a:r>
              </a:p>
              <a:p>
                <a:pPr lvl="1"/>
                <a:r>
                  <a:rPr lang="en-US" dirty="0">
                    <a:solidFill>
                      <a:srgbClr val="000000"/>
                    </a:solidFill>
                    <a:latin typeface="Ubuntu"/>
                  </a:rPr>
                  <a:t>Randomly select a small batch of samples (</a:t>
                </a:r>
                <a14:m>
                  <m:oMath xmlns:m="http://schemas.openxmlformats.org/officeDocument/2006/math">
                    <m:r>
                      <a:rPr lang="en-US" i="1" dirty="0" smtClean="0">
                        <a:solidFill>
                          <a:srgbClr val="000000"/>
                        </a:solidFill>
                        <a:latin typeface="Cambria Math" panose="02040503050406030204" pitchFamily="18" charset="0"/>
                      </a:rPr>
                      <m:t>𝐵</m:t>
                    </m:r>
                    <m:r>
                      <a:rPr lang="en-US" b="0" i="1" dirty="0" smtClean="0">
                        <a:solidFill>
                          <a:srgbClr val="000000"/>
                        </a:solidFill>
                        <a:latin typeface="Cambria Math" panose="02040503050406030204" pitchFamily="18" charset="0"/>
                      </a:rPr>
                      <m:t>⊂</m:t>
                    </m:r>
                    <m:r>
                      <a:rPr lang="en-US" b="0" i="1" dirty="0" smtClean="0">
                        <a:solidFill>
                          <a:srgbClr val="000000"/>
                        </a:solidFill>
                        <a:latin typeface="Cambria Math" panose="02040503050406030204" pitchFamily="18" charset="0"/>
                      </a:rPr>
                      <m:t>𝑆</m:t>
                    </m:r>
                  </m:oMath>
                </a14:m>
                <a:r>
                  <a:rPr lang="en-US" dirty="0">
                    <a:solidFill>
                      <a:srgbClr val="000000"/>
                    </a:solidFill>
                    <a:latin typeface="Ubuntu"/>
                  </a:rPr>
                  <a:t>)</a:t>
                </a:r>
              </a:p>
              <a:p>
                <a:pPr lvl="2"/>
                <a:r>
                  <a:rPr lang="en-US" b="0" i="0" dirty="0">
                    <a:solidFill>
                      <a:srgbClr val="000000"/>
                    </a:solidFill>
                    <a:effectLst/>
                    <a:latin typeface="Ubuntu"/>
                  </a:rPr>
                  <a:t>Comput</a:t>
                </a:r>
                <a:r>
                  <a:rPr lang="en-US" dirty="0">
                    <a:solidFill>
                      <a:srgbClr val="000000"/>
                    </a:solidFill>
                    <a:latin typeface="Ubuntu"/>
                  </a:rPr>
                  <a:t>e gradients: </a:t>
                </a:r>
                <a14:m>
                  <m:oMath xmlns:m="http://schemas.openxmlformats.org/officeDocument/2006/math">
                    <m:r>
                      <m:rPr>
                        <m:sty m:val="p"/>
                      </m:rPr>
                      <a:rPr lang="en-US" b="0" i="0" smtClean="0">
                        <a:solidFill>
                          <a:srgbClr val="000000"/>
                        </a:solidFill>
                        <a:latin typeface="Cambria Math" panose="02040503050406030204" pitchFamily="18" charset="0"/>
                      </a:rPr>
                      <m:t>Δ</m:t>
                    </m:r>
                    <m:r>
                      <a:rPr lang="en-US" b="0" i="1" smtClean="0">
                        <a:solidFill>
                          <a:srgbClr val="000000"/>
                        </a:solidFill>
                        <a:latin typeface="Cambria Math" panose="02040503050406030204" pitchFamily="18" charset="0"/>
                      </a:rPr>
                      <m:t>=</m:t>
                    </m:r>
                    <m:sSub>
                      <m:sSubPr>
                        <m:ctrlPr>
                          <a:rPr lang="en-US" b="0" i="1" smtClean="0">
                            <a:solidFill>
                              <a:srgbClr val="000000"/>
                            </a:solidFill>
                            <a:latin typeface="Cambria Math" panose="02040503050406030204" pitchFamily="18" charset="0"/>
                          </a:rPr>
                        </m:ctrlPr>
                      </m:sSubPr>
                      <m:e>
                        <m:r>
                          <m:rPr>
                            <m:sty m:val="p"/>
                          </m:rPr>
                          <a:rPr lang="en-US" b="0" i="0" smtClean="0">
                            <a:solidFill>
                              <a:srgbClr val="000000"/>
                            </a:solidFill>
                            <a:latin typeface="Cambria Math" panose="02040503050406030204" pitchFamily="18" charset="0"/>
                          </a:rPr>
                          <m:t>∇</m:t>
                        </m:r>
                      </m:e>
                      <m:sub>
                        <m:r>
                          <a:rPr lang="en-US" b="0" i="1" smtClean="0">
                            <a:solidFill>
                              <a:srgbClr val="000000"/>
                            </a:solidFill>
                            <a:latin typeface="Cambria Math" panose="02040503050406030204" pitchFamily="18" charset="0"/>
                          </a:rPr>
                          <m:t>𝜃</m:t>
                        </m:r>
                      </m:sub>
                    </m:sSub>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𝐿</m:t>
                        </m:r>
                      </m:e>
                      <m:sub>
                        <m:r>
                          <a:rPr lang="en-US" b="0" i="1" smtClean="0">
                            <a:solidFill>
                              <a:srgbClr val="000000"/>
                            </a:solidFill>
                            <a:latin typeface="Cambria Math" panose="02040503050406030204" pitchFamily="18" charset="0"/>
                          </a:rPr>
                          <m:t>𝐵</m:t>
                        </m:r>
                      </m:sub>
                    </m:sSub>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𝜃</m:t>
                    </m:r>
                    <m:r>
                      <a:rPr lang="en-US" b="0" i="1" smtClean="0">
                        <a:solidFill>
                          <a:srgbClr val="000000"/>
                        </a:solidFill>
                        <a:latin typeface="Cambria Math" panose="02040503050406030204" pitchFamily="18" charset="0"/>
                      </a:rPr>
                      <m:t>)</m:t>
                    </m:r>
                  </m:oMath>
                </a14:m>
                <a:endParaRPr lang="en-US" b="0" i="0" dirty="0">
                  <a:solidFill>
                    <a:srgbClr val="000000"/>
                  </a:solidFill>
                  <a:effectLst/>
                  <a:latin typeface="Ubuntu"/>
                </a:endParaRPr>
              </a:p>
              <a:p>
                <a:pPr lvl="2"/>
                <a:r>
                  <a:rPr lang="en-US" dirty="0">
                    <a:solidFill>
                      <a:srgbClr val="000000"/>
                    </a:solidFill>
                    <a:latin typeface="Ubuntu"/>
                  </a:rPr>
                  <a:t>Update parameters: </a:t>
                </a:r>
                <a14:m>
                  <m:oMath xmlns:m="http://schemas.openxmlformats.org/officeDocument/2006/math">
                    <m:r>
                      <a:rPr lang="en-US" b="0" i="1" smtClean="0">
                        <a:solidFill>
                          <a:srgbClr val="000000"/>
                        </a:solidFill>
                        <a:latin typeface="Cambria Math" panose="02040503050406030204" pitchFamily="18" charset="0"/>
                      </a:rPr>
                      <m:t>𝜃</m:t>
                    </m:r>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𝜃</m:t>
                    </m:r>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𝜂</m:t>
                    </m:r>
                    <m:r>
                      <m:rPr>
                        <m:sty m:val="p"/>
                      </m:rPr>
                      <a:rPr lang="en-US" b="0" i="0" smtClean="0">
                        <a:solidFill>
                          <a:srgbClr val="000000"/>
                        </a:solidFill>
                        <a:latin typeface="Cambria Math" panose="02040503050406030204" pitchFamily="18" charset="0"/>
                      </a:rPr>
                      <m:t>Δ</m:t>
                    </m:r>
                  </m:oMath>
                </a14:m>
                <a:endParaRPr lang="en-US" b="0" dirty="0">
                  <a:solidFill>
                    <a:srgbClr val="000000"/>
                  </a:solidFill>
                  <a:latin typeface="Ubuntu"/>
                </a:endParaRPr>
              </a:p>
              <a:p>
                <a:pPr lvl="2"/>
                <a14:m>
                  <m:oMath xmlns:m="http://schemas.openxmlformats.org/officeDocument/2006/math">
                    <m:r>
                      <a:rPr lang="en-US" b="0" i="1" smtClean="0">
                        <a:solidFill>
                          <a:srgbClr val="000000"/>
                        </a:solidFill>
                        <a:effectLst/>
                        <a:latin typeface="Cambria Math" panose="02040503050406030204" pitchFamily="18" charset="0"/>
                      </a:rPr>
                      <m:t>𝜂</m:t>
                    </m:r>
                    <m:r>
                      <a:rPr lang="en-US" b="0" i="1" smtClean="0">
                        <a:solidFill>
                          <a:srgbClr val="000000"/>
                        </a:solidFill>
                        <a:effectLst/>
                        <a:latin typeface="Cambria Math" panose="02040503050406030204" pitchFamily="18" charset="0"/>
                      </a:rPr>
                      <m:t>&gt;0</m:t>
                    </m:r>
                  </m:oMath>
                </a14:m>
                <a:r>
                  <a:rPr lang="en-US" b="0" i="0" dirty="0">
                    <a:solidFill>
                      <a:srgbClr val="000000"/>
                    </a:solidFill>
                    <a:effectLst/>
                    <a:latin typeface="Ubuntu"/>
                  </a:rPr>
                  <a:t> is called the learning rate</a:t>
                </a:r>
              </a:p>
            </p:txBody>
          </p:sp>
        </mc:Choice>
        <mc:Fallback xmlns="">
          <p:sp>
            <p:nvSpPr>
              <p:cNvPr id="3" name="Content Placeholder 2">
                <a:extLst>
                  <a:ext uri="{FF2B5EF4-FFF2-40B4-BE49-F238E27FC236}">
                    <a16:creationId xmlns:a16="http://schemas.microsoft.com/office/drawing/2014/main" id="{0E6617E1-E78E-4AAD-8FCC-31D79541A6C0}"/>
                  </a:ext>
                </a:extLst>
              </p:cNvPr>
              <p:cNvSpPr>
                <a:spLocks noGrp="1" noRot="1" noChangeAspect="1" noMove="1" noResize="1" noEditPoints="1" noAdjustHandles="1" noChangeArrowheads="1" noChangeShapeType="1" noTextEdit="1"/>
              </p:cNvSpPr>
              <p:nvPr>
                <p:ph idx="1"/>
              </p:nvPr>
            </p:nvSpPr>
            <p:spPr>
              <a:xfrm>
                <a:off x="838199" y="1817158"/>
                <a:ext cx="10515600" cy="4351338"/>
              </a:xfrm>
              <a:blipFill>
                <a:blip r:embed="rId3"/>
                <a:stretch>
                  <a:fillRect l="-986" t="-2241"/>
                </a:stretch>
              </a:blipFill>
            </p:spPr>
            <p:txBody>
              <a:bodyPr/>
              <a:lstStyle/>
              <a:p>
                <a:r>
                  <a:rPr lang="en-US">
                    <a:noFill/>
                  </a:rPr>
                  <a:t> </a:t>
                </a:r>
              </a:p>
            </p:txBody>
          </p:sp>
        </mc:Fallback>
      </mc:AlternateContent>
    </p:spTree>
    <p:extLst>
      <p:ext uri="{BB962C8B-B14F-4D97-AF65-F5344CB8AC3E}">
        <p14:creationId xmlns:p14="http://schemas.microsoft.com/office/powerpoint/2010/main" val="326589611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15432E-D8A6-4446-8687-B88FF2B40863}"/>
              </a:ext>
            </a:extLst>
          </p:cNvPr>
          <p:cNvSpPr>
            <a:spLocks noGrp="1"/>
          </p:cNvSpPr>
          <p:nvPr>
            <p:ph type="title"/>
          </p:nvPr>
        </p:nvSpPr>
        <p:spPr/>
        <p:txBody>
          <a:bodyPr/>
          <a:lstStyle/>
          <a:p>
            <a:pPr algn="l"/>
            <a:r>
              <a:rPr lang="en-US" b="0" i="0" dirty="0">
                <a:solidFill>
                  <a:srgbClr val="000000"/>
                </a:solidFill>
                <a:effectLst/>
                <a:latin typeface="Ubuntu"/>
              </a:rPr>
              <a:t>Stochastic Gradient Descent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E6617E1-E78E-4AAD-8FCC-31D79541A6C0}"/>
                  </a:ext>
                </a:extLst>
              </p:cNvPr>
              <p:cNvSpPr>
                <a:spLocks noGrp="1"/>
              </p:cNvSpPr>
              <p:nvPr>
                <p:ph idx="1"/>
              </p:nvPr>
            </p:nvSpPr>
            <p:spPr>
              <a:xfrm>
                <a:off x="838199" y="1817158"/>
                <a:ext cx="10515600" cy="4351338"/>
              </a:xfrm>
            </p:spPr>
            <p:txBody>
              <a:bodyPr/>
              <a:lstStyle/>
              <a:p>
                <a:pPr algn="l">
                  <a:buFont typeface="Arial" panose="020B0604020202020204" pitchFamily="34" charset="0"/>
                  <a:buChar char="•"/>
                </a:pPr>
                <a:r>
                  <a:rPr lang="en-US" b="0" i="0" dirty="0">
                    <a:solidFill>
                      <a:srgbClr val="000000"/>
                    </a:solidFill>
                    <a:effectLst/>
                    <a:latin typeface="Ubuntu"/>
                  </a:rPr>
                  <a:t>Initialize </a:t>
                </a:r>
                <a14:m>
                  <m:oMath xmlns:m="http://schemas.openxmlformats.org/officeDocument/2006/math">
                    <m:r>
                      <a:rPr lang="en-US" b="0" i="1" smtClean="0">
                        <a:solidFill>
                          <a:srgbClr val="000000"/>
                        </a:solidFill>
                        <a:effectLst/>
                        <a:latin typeface="Cambria Math" panose="02040503050406030204" pitchFamily="18" charset="0"/>
                      </a:rPr>
                      <m:t>𝜃</m:t>
                    </m:r>
                  </m:oMath>
                </a14:m>
                <a:r>
                  <a:rPr lang="en-US" b="0" i="0" dirty="0">
                    <a:solidFill>
                      <a:srgbClr val="000000"/>
                    </a:solidFill>
                    <a:effectLst/>
                    <a:latin typeface="Ubuntu"/>
                  </a:rPr>
                  <a:t> randomly</a:t>
                </a:r>
              </a:p>
              <a:p>
                <a:pPr algn="l">
                  <a:buFont typeface="Arial" panose="020B0604020202020204" pitchFamily="34" charset="0"/>
                  <a:buChar char="•"/>
                </a:pPr>
                <a:r>
                  <a:rPr lang="en-US" dirty="0">
                    <a:solidFill>
                      <a:srgbClr val="000000"/>
                    </a:solidFill>
                    <a:latin typeface="Ubuntu"/>
                  </a:rPr>
                  <a:t>For </a:t>
                </a:r>
                <a14:m>
                  <m:oMath xmlns:m="http://schemas.openxmlformats.org/officeDocument/2006/math">
                    <m:r>
                      <a:rPr lang="en-US" i="1" dirty="0" smtClean="0">
                        <a:solidFill>
                          <a:srgbClr val="000000"/>
                        </a:solidFill>
                        <a:latin typeface="Cambria Math" panose="02040503050406030204" pitchFamily="18" charset="0"/>
                      </a:rPr>
                      <m:t>𝐸</m:t>
                    </m:r>
                  </m:oMath>
                </a14:m>
                <a:r>
                  <a:rPr lang="en-US" b="0" i="0" dirty="0">
                    <a:solidFill>
                      <a:srgbClr val="000000"/>
                    </a:solidFill>
                    <a:effectLst/>
                    <a:latin typeface="Ubuntu"/>
                  </a:rPr>
                  <a:t> epochs perform:</a:t>
                </a:r>
              </a:p>
              <a:p>
                <a:pPr lvl="1"/>
                <a:r>
                  <a:rPr lang="en-US" dirty="0">
                    <a:solidFill>
                      <a:srgbClr val="000000"/>
                    </a:solidFill>
                    <a:latin typeface="Ubuntu"/>
                  </a:rPr>
                  <a:t>Randomly select a small batch of samples (</a:t>
                </a:r>
                <a14:m>
                  <m:oMath xmlns:m="http://schemas.openxmlformats.org/officeDocument/2006/math">
                    <m:r>
                      <a:rPr lang="en-US" i="1" dirty="0" smtClean="0">
                        <a:solidFill>
                          <a:srgbClr val="000000"/>
                        </a:solidFill>
                        <a:latin typeface="Cambria Math" panose="02040503050406030204" pitchFamily="18" charset="0"/>
                      </a:rPr>
                      <m:t>𝐵</m:t>
                    </m:r>
                    <m:r>
                      <a:rPr lang="en-US" b="0" i="1" dirty="0" smtClean="0">
                        <a:solidFill>
                          <a:srgbClr val="000000"/>
                        </a:solidFill>
                        <a:latin typeface="Cambria Math" panose="02040503050406030204" pitchFamily="18" charset="0"/>
                      </a:rPr>
                      <m:t>⊂</m:t>
                    </m:r>
                    <m:r>
                      <a:rPr lang="en-US" b="0" i="1" dirty="0" smtClean="0">
                        <a:solidFill>
                          <a:srgbClr val="000000"/>
                        </a:solidFill>
                        <a:latin typeface="Cambria Math" panose="02040503050406030204" pitchFamily="18" charset="0"/>
                      </a:rPr>
                      <m:t>𝑆</m:t>
                    </m:r>
                  </m:oMath>
                </a14:m>
                <a:r>
                  <a:rPr lang="en-US" dirty="0">
                    <a:solidFill>
                      <a:srgbClr val="000000"/>
                    </a:solidFill>
                    <a:latin typeface="Ubuntu"/>
                  </a:rPr>
                  <a:t>)</a:t>
                </a:r>
              </a:p>
              <a:p>
                <a:pPr lvl="2"/>
                <a:r>
                  <a:rPr lang="en-US" b="0" i="0" dirty="0">
                    <a:solidFill>
                      <a:srgbClr val="000000"/>
                    </a:solidFill>
                    <a:effectLst/>
                    <a:latin typeface="Ubuntu"/>
                  </a:rPr>
                  <a:t>Comput</a:t>
                </a:r>
                <a:r>
                  <a:rPr lang="en-US" dirty="0">
                    <a:solidFill>
                      <a:srgbClr val="000000"/>
                    </a:solidFill>
                    <a:latin typeface="Ubuntu"/>
                  </a:rPr>
                  <a:t>e gradients: </a:t>
                </a:r>
                <a14:m>
                  <m:oMath xmlns:m="http://schemas.openxmlformats.org/officeDocument/2006/math">
                    <m:r>
                      <m:rPr>
                        <m:sty m:val="p"/>
                      </m:rPr>
                      <a:rPr lang="en-US" b="0" i="0" smtClean="0">
                        <a:solidFill>
                          <a:srgbClr val="000000"/>
                        </a:solidFill>
                        <a:latin typeface="Cambria Math" panose="02040503050406030204" pitchFamily="18" charset="0"/>
                      </a:rPr>
                      <m:t>Δ</m:t>
                    </m:r>
                    <m:r>
                      <a:rPr lang="en-US" b="0" i="1" smtClean="0">
                        <a:solidFill>
                          <a:srgbClr val="000000"/>
                        </a:solidFill>
                        <a:latin typeface="Cambria Math" panose="02040503050406030204" pitchFamily="18" charset="0"/>
                      </a:rPr>
                      <m:t>=</m:t>
                    </m:r>
                    <m:sSub>
                      <m:sSubPr>
                        <m:ctrlPr>
                          <a:rPr lang="en-US" b="0" i="1" smtClean="0">
                            <a:solidFill>
                              <a:srgbClr val="000000"/>
                            </a:solidFill>
                            <a:latin typeface="Cambria Math" panose="02040503050406030204" pitchFamily="18" charset="0"/>
                          </a:rPr>
                        </m:ctrlPr>
                      </m:sSubPr>
                      <m:e>
                        <m:r>
                          <m:rPr>
                            <m:sty m:val="p"/>
                          </m:rPr>
                          <a:rPr lang="en-US" b="0" i="0" smtClean="0">
                            <a:solidFill>
                              <a:srgbClr val="000000"/>
                            </a:solidFill>
                            <a:latin typeface="Cambria Math" panose="02040503050406030204" pitchFamily="18" charset="0"/>
                          </a:rPr>
                          <m:t>∇</m:t>
                        </m:r>
                      </m:e>
                      <m:sub>
                        <m:r>
                          <a:rPr lang="en-US" b="0" i="1" smtClean="0">
                            <a:solidFill>
                              <a:srgbClr val="000000"/>
                            </a:solidFill>
                            <a:latin typeface="Cambria Math" panose="02040503050406030204" pitchFamily="18" charset="0"/>
                          </a:rPr>
                          <m:t>𝜃</m:t>
                        </m:r>
                      </m:sub>
                    </m:sSub>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𝐿</m:t>
                        </m:r>
                      </m:e>
                      <m:sub>
                        <m:r>
                          <a:rPr lang="en-US" b="0" i="1" smtClean="0">
                            <a:solidFill>
                              <a:srgbClr val="000000"/>
                            </a:solidFill>
                            <a:latin typeface="Cambria Math" panose="02040503050406030204" pitchFamily="18" charset="0"/>
                          </a:rPr>
                          <m:t>𝐵</m:t>
                        </m:r>
                      </m:sub>
                    </m:sSub>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𝜃</m:t>
                    </m:r>
                    <m:r>
                      <a:rPr lang="en-US" b="0" i="1" smtClean="0">
                        <a:solidFill>
                          <a:srgbClr val="000000"/>
                        </a:solidFill>
                        <a:latin typeface="Cambria Math" panose="02040503050406030204" pitchFamily="18" charset="0"/>
                      </a:rPr>
                      <m:t>)</m:t>
                    </m:r>
                  </m:oMath>
                </a14:m>
                <a:endParaRPr lang="en-US" b="0" i="0" dirty="0">
                  <a:solidFill>
                    <a:srgbClr val="000000"/>
                  </a:solidFill>
                  <a:effectLst/>
                  <a:latin typeface="Ubuntu"/>
                </a:endParaRPr>
              </a:p>
              <a:p>
                <a:pPr lvl="2"/>
                <a:r>
                  <a:rPr lang="en-US" dirty="0">
                    <a:solidFill>
                      <a:srgbClr val="000000"/>
                    </a:solidFill>
                    <a:latin typeface="Ubuntu"/>
                  </a:rPr>
                  <a:t>Update parameters: </a:t>
                </a:r>
                <a14:m>
                  <m:oMath xmlns:m="http://schemas.openxmlformats.org/officeDocument/2006/math">
                    <m:r>
                      <a:rPr lang="en-US" b="0" i="1" smtClean="0">
                        <a:solidFill>
                          <a:srgbClr val="000000"/>
                        </a:solidFill>
                        <a:latin typeface="Cambria Math" panose="02040503050406030204" pitchFamily="18" charset="0"/>
                      </a:rPr>
                      <m:t>𝜃</m:t>
                    </m:r>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𝜃</m:t>
                    </m:r>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𝜂</m:t>
                    </m:r>
                    <m:r>
                      <m:rPr>
                        <m:sty m:val="p"/>
                      </m:rPr>
                      <a:rPr lang="en-US" b="0" i="0" smtClean="0">
                        <a:solidFill>
                          <a:srgbClr val="000000"/>
                        </a:solidFill>
                        <a:latin typeface="Cambria Math" panose="02040503050406030204" pitchFamily="18" charset="0"/>
                      </a:rPr>
                      <m:t>Δ</m:t>
                    </m:r>
                  </m:oMath>
                </a14:m>
                <a:endParaRPr lang="en-US" b="0" dirty="0">
                  <a:solidFill>
                    <a:srgbClr val="000000"/>
                  </a:solidFill>
                  <a:latin typeface="Ubuntu"/>
                </a:endParaRPr>
              </a:p>
              <a:p>
                <a:pPr lvl="2"/>
                <a14:m>
                  <m:oMath xmlns:m="http://schemas.openxmlformats.org/officeDocument/2006/math">
                    <m:r>
                      <a:rPr lang="en-US" b="0" i="1" smtClean="0">
                        <a:solidFill>
                          <a:srgbClr val="000000"/>
                        </a:solidFill>
                        <a:effectLst/>
                        <a:latin typeface="Cambria Math" panose="02040503050406030204" pitchFamily="18" charset="0"/>
                      </a:rPr>
                      <m:t>𝜂</m:t>
                    </m:r>
                    <m:r>
                      <a:rPr lang="en-US" b="0" i="1" smtClean="0">
                        <a:solidFill>
                          <a:srgbClr val="000000"/>
                        </a:solidFill>
                        <a:effectLst/>
                        <a:latin typeface="Cambria Math" panose="02040503050406030204" pitchFamily="18" charset="0"/>
                      </a:rPr>
                      <m:t>&gt;0</m:t>
                    </m:r>
                  </m:oMath>
                </a14:m>
                <a:r>
                  <a:rPr lang="en-US" b="0" i="0" dirty="0">
                    <a:solidFill>
                      <a:srgbClr val="000000"/>
                    </a:solidFill>
                    <a:effectLst/>
                    <a:latin typeface="Ubuntu"/>
                  </a:rPr>
                  <a:t> is called the learning rate</a:t>
                </a:r>
              </a:p>
              <a:p>
                <a:pPr lvl="1"/>
                <a:r>
                  <a:rPr lang="en-US" dirty="0">
                    <a:solidFill>
                      <a:srgbClr val="000000"/>
                    </a:solidFill>
                    <a:latin typeface="Ubuntu"/>
                  </a:rPr>
                  <a:t>Repeat until the epoch is completed (all of </a:t>
                </a:r>
                <a14:m>
                  <m:oMath xmlns:m="http://schemas.openxmlformats.org/officeDocument/2006/math">
                    <m:r>
                      <a:rPr lang="en-US" b="0" i="1" dirty="0" smtClean="0">
                        <a:solidFill>
                          <a:srgbClr val="000000"/>
                        </a:solidFill>
                        <a:latin typeface="Cambria Math" panose="02040503050406030204" pitchFamily="18" charset="0"/>
                      </a:rPr>
                      <m:t>𝑆</m:t>
                    </m:r>
                  </m:oMath>
                </a14:m>
                <a:r>
                  <a:rPr lang="en-US" dirty="0">
                    <a:solidFill>
                      <a:srgbClr val="000000"/>
                    </a:solidFill>
                    <a:latin typeface="Ubuntu"/>
                  </a:rPr>
                  <a:t> is covered)</a:t>
                </a:r>
              </a:p>
            </p:txBody>
          </p:sp>
        </mc:Choice>
        <mc:Fallback xmlns="">
          <p:sp>
            <p:nvSpPr>
              <p:cNvPr id="3" name="Content Placeholder 2">
                <a:extLst>
                  <a:ext uri="{FF2B5EF4-FFF2-40B4-BE49-F238E27FC236}">
                    <a16:creationId xmlns:a16="http://schemas.microsoft.com/office/drawing/2014/main" id="{0E6617E1-E78E-4AAD-8FCC-31D79541A6C0}"/>
                  </a:ext>
                </a:extLst>
              </p:cNvPr>
              <p:cNvSpPr>
                <a:spLocks noGrp="1" noRot="1" noChangeAspect="1" noMove="1" noResize="1" noEditPoints="1" noAdjustHandles="1" noChangeArrowheads="1" noChangeShapeType="1" noTextEdit="1"/>
              </p:cNvSpPr>
              <p:nvPr>
                <p:ph idx="1"/>
              </p:nvPr>
            </p:nvSpPr>
            <p:spPr>
              <a:xfrm>
                <a:off x="838199" y="1817158"/>
                <a:ext cx="10515600" cy="4351338"/>
              </a:xfrm>
              <a:blipFill>
                <a:blip r:embed="rId3"/>
                <a:stretch>
                  <a:fillRect l="-986" t="-2241"/>
                </a:stretch>
              </a:blipFill>
            </p:spPr>
            <p:txBody>
              <a:bodyPr/>
              <a:lstStyle/>
              <a:p>
                <a:r>
                  <a:rPr lang="en-US">
                    <a:noFill/>
                  </a:rPr>
                  <a:t> </a:t>
                </a:r>
              </a:p>
            </p:txBody>
          </p:sp>
        </mc:Fallback>
      </mc:AlternateContent>
    </p:spTree>
    <p:extLst>
      <p:ext uri="{BB962C8B-B14F-4D97-AF65-F5344CB8AC3E}">
        <p14:creationId xmlns:p14="http://schemas.microsoft.com/office/powerpoint/2010/main" val="52937578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15432E-D8A6-4446-8687-B88FF2B40863}"/>
              </a:ext>
            </a:extLst>
          </p:cNvPr>
          <p:cNvSpPr>
            <a:spLocks noGrp="1"/>
          </p:cNvSpPr>
          <p:nvPr>
            <p:ph type="title"/>
          </p:nvPr>
        </p:nvSpPr>
        <p:spPr/>
        <p:txBody>
          <a:bodyPr/>
          <a:lstStyle/>
          <a:p>
            <a:pPr algn="l"/>
            <a:r>
              <a:rPr lang="en-US" b="0" i="0" dirty="0">
                <a:solidFill>
                  <a:srgbClr val="000000"/>
                </a:solidFill>
                <a:effectLst/>
                <a:latin typeface="Ubuntu"/>
              </a:rPr>
              <a:t>Stochastic Gradient Descent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E6617E1-E78E-4AAD-8FCC-31D79541A6C0}"/>
                  </a:ext>
                </a:extLst>
              </p:cNvPr>
              <p:cNvSpPr>
                <a:spLocks noGrp="1"/>
              </p:cNvSpPr>
              <p:nvPr>
                <p:ph idx="1"/>
              </p:nvPr>
            </p:nvSpPr>
            <p:spPr>
              <a:xfrm>
                <a:off x="838199" y="1817158"/>
                <a:ext cx="10515600" cy="4351338"/>
              </a:xfrm>
            </p:spPr>
            <p:txBody>
              <a:bodyPr/>
              <a:lstStyle/>
              <a:p>
                <a:pPr algn="l">
                  <a:buFont typeface="Arial" panose="020B0604020202020204" pitchFamily="34" charset="0"/>
                  <a:buChar char="•"/>
                </a:pPr>
                <a:r>
                  <a:rPr lang="en-US" b="0" i="0" dirty="0">
                    <a:solidFill>
                      <a:srgbClr val="000000"/>
                    </a:solidFill>
                    <a:effectLst/>
                    <a:latin typeface="Ubuntu"/>
                  </a:rPr>
                  <a:t>Initialize </a:t>
                </a:r>
                <a14:m>
                  <m:oMath xmlns:m="http://schemas.openxmlformats.org/officeDocument/2006/math">
                    <m:r>
                      <a:rPr lang="en-US" b="0" i="1" smtClean="0">
                        <a:solidFill>
                          <a:srgbClr val="000000"/>
                        </a:solidFill>
                        <a:effectLst/>
                        <a:latin typeface="Cambria Math" panose="02040503050406030204" pitchFamily="18" charset="0"/>
                      </a:rPr>
                      <m:t>𝜃</m:t>
                    </m:r>
                  </m:oMath>
                </a14:m>
                <a:r>
                  <a:rPr lang="en-US" b="0" i="0" dirty="0">
                    <a:solidFill>
                      <a:srgbClr val="000000"/>
                    </a:solidFill>
                    <a:effectLst/>
                    <a:latin typeface="Ubuntu"/>
                  </a:rPr>
                  <a:t> randomly</a:t>
                </a:r>
              </a:p>
              <a:p>
                <a:pPr algn="l">
                  <a:buFont typeface="Arial" panose="020B0604020202020204" pitchFamily="34" charset="0"/>
                  <a:buChar char="•"/>
                </a:pPr>
                <a:r>
                  <a:rPr lang="en-US" dirty="0">
                    <a:solidFill>
                      <a:srgbClr val="000000"/>
                    </a:solidFill>
                    <a:latin typeface="Ubuntu"/>
                  </a:rPr>
                  <a:t>For </a:t>
                </a:r>
                <a14:m>
                  <m:oMath xmlns:m="http://schemas.openxmlformats.org/officeDocument/2006/math">
                    <m:r>
                      <a:rPr lang="en-US" i="1" dirty="0" smtClean="0">
                        <a:solidFill>
                          <a:srgbClr val="000000"/>
                        </a:solidFill>
                        <a:latin typeface="Cambria Math" panose="02040503050406030204" pitchFamily="18" charset="0"/>
                      </a:rPr>
                      <m:t>𝐸</m:t>
                    </m:r>
                  </m:oMath>
                </a14:m>
                <a:r>
                  <a:rPr lang="en-US" b="0" i="0" dirty="0">
                    <a:solidFill>
                      <a:srgbClr val="000000"/>
                    </a:solidFill>
                    <a:effectLst/>
                    <a:latin typeface="Ubuntu"/>
                  </a:rPr>
                  <a:t> epochs perform:</a:t>
                </a:r>
              </a:p>
              <a:p>
                <a:pPr lvl="1"/>
                <a:r>
                  <a:rPr lang="en-US" dirty="0">
                    <a:solidFill>
                      <a:srgbClr val="000000"/>
                    </a:solidFill>
                    <a:latin typeface="Ubuntu"/>
                  </a:rPr>
                  <a:t>Randomly select a small batch of samples (</a:t>
                </a:r>
                <a14:m>
                  <m:oMath xmlns:m="http://schemas.openxmlformats.org/officeDocument/2006/math">
                    <m:r>
                      <a:rPr lang="en-US" i="1" dirty="0" smtClean="0">
                        <a:solidFill>
                          <a:srgbClr val="000000"/>
                        </a:solidFill>
                        <a:latin typeface="Cambria Math" panose="02040503050406030204" pitchFamily="18" charset="0"/>
                      </a:rPr>
                      <m:t>𝐵</m:t>
                    </m:r>
                    <m:r>
                      <a:rPr lang="en-US" b="0" i="1" dirty="0" smtClean="0">
                        <a:solidFill>
                          <a:srgbClr val="000000"/>
                        </a:solidFill>
                        <a:latin typeface="Cambria Math" panose="02040503050406030204" pitchFamily="18" charset="0"/>
                      </a:rPr>
                      <m:t>⊂</m:t>
                    </m:r>
                    <m:r>
                      <a:rPr lang="en-US" b="0" i="1" dirty="0" smtClean="0">
                        <a:solidFill>
                          <a:srgbClr val="000000"/>
                        </a:solidFill>
                        <a:latin typeface="Cambria Math" panose="02040503050406030204" pitchFamily="18" charset="0"/>
                      </a:rPr>
                      <m:t>𝑆</m:t>
                    </m:r>
                  </m:oMath>
                </a14:m>
                <a:r>
                  <a:rPr lang="en-US" dirty="0">
                    <a:solidFill>
                      <a:srgbClr val="000000"/>
                    </a:solidFill>
                    <a:latin typeface="Ubuntu"/>
                  </a:rPr>
                  <a:t>)</a:t>
                </a:r>
              </a:p>
              <a:p>
                <a:pPr lvl="2"/>
                <a:r>
                  <a:rPr lang="en-US" b="0" i="0" dirty="0">
                    <a:solidFill>
                      <a:srgbClr val="000000"/>
                    </a:solidFill>
                    <a:effectLst/>
                    <a:latin typeface="Ubuntu"/>
                  </a:rPr>
                  <a:t>Comput</a:t>
                </a:r>
                <a:r>
                  <a:rPr lang="en-US" dirty="0">
                    <a:solidFill>
                      <a:srgbClr val="000000"/>
                    </a:solidFill>
                    <a:latin typeface="Ubuntu"/>
                  </a:rPr>
                  <a:t>e gradients: </a:t>
                </a:r>
                <a14:m>
                  <m:oMath xmlns:m="http://schemas.openxmlformats.org/officeDocument/2006/math">
                    <m:r>
                      <m:rPr>
                        <m:sty m:val="p"/>
                      </m:rPr>
                      <a:rPr lang="en-US" b="0" i="0" smtClean="0">
                        <a:solidFill>
                          <a:srgbClr val="000000"/>
                        </a:solidFill>
                        <a:latin typeface="Cambria Math" panose="02040503050406030204" pitchFamily="18" charset="0"/>
                      </a:rPr>
                      <m:t>Δ</m:t>
                    </m:r>
                    <m:r>
                      <a:rPr lang="en-US" b="0" i="1" smtClean="0">
                        <a:solidFill>
                          <a:srgbClr val="000000"/>
                        </a:solidFill>
                        <a:latin typeface="Cambria Math" panose="02040503050406030204" pitchFamily="18" charset="0"/>
                      </a:rPr>
                      <m:t>=</m:t>
                    </m:r>
                    <m:sSub>
                      <m:sSubPr>
                        <m:ctrlPr>
                          <a:rPr lang="en-US" b="0" i="1" smtClean="0">
                            <a:solidFill>
                              <a:srgbClr val="000000"/>
                            </a:solidFill>
                            <a:latin typeface="Cambria Math" panose="02040503050406030204" pitchFamily="18" charset="0"/>
                          </a:rPr>
                        </m:ctrlPr>
                      </m:sSubPr>
                      <m:e>
                        <m:r>
                          <m:rPr>
                            <m:sty m:val="p"/>
                          </m:rPr>
                          <a:rPr lang="en-US" b="0" i="0" smtClean="0">
                            <a:solidFill>
                              <a:srgbClr val="000000"/>
                            </a:solidFill>
                            <a:latin typeface="Cambria Math" panose="02040503050406030204" pitchFamily="18" charset="0"/>
                          </a:rPr>
                          <m:t>∇</m:t>
                        </m:r>
                      </m:e>
                      <m:sub>
                        <m:r>
                          <a:rPr lang="en-US" b="0" i="1" smtClean="0">
                            <a:solidFill>
                              <a:srgbClr val="000000"/>
                            </a:solidFill>
                            <a:latin typeface="Cambria Math" panose="02040503050406030204" pitchFamily="18" charset="0"/>
                          </a:rPr>
                          <m:t>𝜃</m:t>
                        </m:r>
                      </m:sub>
                    </m:sSub>
                    <m:sSub>
                      <m:sSubPr>
                        <m:ctrlPr>
                          <a:rPr lang="en-US" b="0" i="1" smtClean="0">
                            <a:solidFill>
                              <a:srgbClr val="000000"/>
                            </a:solidFill>
                            <a:latin typeface="Cambria Math" panose="02040503050406030204" pitchFamily="18" charset="0"/>
                          </a:rPr>
                        </m:ctrlPr>
                      </m:sSubPr>
                      <m:e>
                        <m:r>
                          <a:rPr lang="en-US" b="0" i="1" smtClean="0">
                            <a:solidFill>
                              <a:srgbClr val="000000"/>
                            </a:solidFill>
                            <a:latin typeface="Cambria Math" panose="02040503050406030204" pitchFamily="18" charset="0"/>
                          </a:rPr>
                          <m:t>𝐿</m:t>
                        </m:r>
                      </m:e>
                      <m:sub>
                        <m:r>
                          <a:rPr lang="en-US" b="0" i="1" smtClean="0">
                            <a:solidFill>
                              <a:srgbClr val="000000"/>
                            </a:solidFill>
                            <a:latin typeface="Cambria Math" panose="02040503050406030204" pitchFamily="18" charset="0"/>
                          </a:rPr>
                          <m:t>𝐵</m:t>
                        </m:r>
                      </m:sub>
                    </m:sSub>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𝜃</m:t>
                    </m:r>
                    <m:r>
                      <a:rPr lang="en-US" b="0" i="1" smtClean="0">
                        <a:solidFill>
                          <a:srgbClr val="000000"/>
                        </a:solidFill>
                        <a:latin typeface="Cambria Math" panose="02040503050406030204" pitchFamily="18" charset="0"/>
                      </a:rPr>
                      <m:t>)</m:t>
                    </m:r>
                  </m:oMath>
                </a14:m>
                <a:endParaRPr lang="en-US" b="0" i="0" dirty="0">
                  <a:solidFill>
                    <a:srgbClr val="000000"/>
                  </a:solidFill>
                  <a:effectLst/>
                  <a:latin typeface="Ubuntu"/>
                </a:endParaRPr>
              </a:p>
              <a:p>
                <a:pPr lvl="2"/>
                <a:r>
                  <a:rPr lang="en-US" dirty="0">
                    <a:solidFill>
                      <a:srgbClr val="000000"/>
                    </a:solidFill>
                    <a:latin typeface="Ubuntu"/>
                  </a:rPr>
                  <a:t>Update parameters: </a:t>
                </a:r>
                <a14:m>
                  <m:oMath xmlns:m="http://schemas.openxmlformats.org/officeDocument/2006/math">
                    <m:r>
                      <a:rPr lang="en-US" b="0" i="1" smtClean="0">
                        <a:solidFill>
                          <a:srgbClr val="000000"/>
                        </a:solidFill>
                        <a:latin typeface="Cambria Math" panose="02040503050406030204" pitchFamily="18" charset="0"/>
                      </a:rPr>
                      <m:t>𝜃</m:t>
                    </m:r>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𝜃</m:t>
                    </m:r>
                    <m:r>
                      <a:rPr lang="en-US" b="0" i="1" smtClean="0">
                        <a:solidFill>
                          <a:srgbClr val="000000"/>
                        </a:solidFill>
                        <a:latin typeface="Cambria Math" panose="02040503050406030204" pitchFamily="18" charset="0"/>
                      </a:rPr>
                      <m:t>−</m:t>
                    </m:r>
                    <m:r>
                      <a:rPr lang="en-US" b="0" i="1" smtClean="0">
                        <a:solidFill>
                          <a:srgbClr val="000000"/>
                        </a:solidFill>
                        <a:latin typeface="Cambria Math" panose="02040503050406030204" pitchFamily="18" charset="0"/>
                      </a:rPr>
                      <m:t>𝜂</m:t>
                    </m:r>
                    <m:r>
                      <m:rPr>
                        <m:sty m:val="p"/>
                      </m:rPr>
                      <a:rPr lang="en-US" b="0" i="0" smtClean="0">
                        <a:solidFill>
                          <a:srgbClr val="000000"/>
                        </a:solidFill>
                        <a:latin typeface="Cambria Math" panose="02040503050406030204" pitchFamily="18" charset="0"/>
                      </a:rPr>
                      <m:t>Δ</m:t>
                    </m:r>
                  </m:oMath>
                </a14:m>
                <a:endParaRPr lang="en-US" b="0" dirty="0">
                  <a:solidFill>
                    <a:srgbClr val="000000"/>
                  </a:solidFill>
                  <a:latin typeface="Ubuntu"/>
                </a:endParaRPr>
              </a:p>
              <a:p>
                <a:pPr lvl="2"/>
                <a14:m>
                  <m:oMath xmlns:m="http://schemas.openxmlformats.org/officeDocument/2006/math">
                    <m:r>
                      <a:rPr lang="en-US" b="0" i="1" smtClean="0">
                        <a:solidFill>
                          <a:srgbClr val="000000"/>
                        </a:solidFill>
                        <a:effectLst/>
                        <a:latin typeface="Cambria Math" panose="02040503050406030204" pitchFamily="18" charset="0"/>
                      </a:rPr>
                      <m:t>𝜂</m:t>
                    </m:r>
                    <m:r>
                      <a:rPr lang="en-US" b="0" i="1" smtClean="0">
                        <a:solidFill>
                          <a:srgbClr val="000000"/>
                        </a:solidFill>
                        <a:effectLst/>
                        <a:latin typeface="Cambria Math" panose="02040503050406030204" pitchFamily="18" charset="0"/>
                      </a:rPr>
                      <m:t>&gt;0</m:t>
                    </m:r>
                  </m:oMath>
                </a14:m>
                <a:r>
                  <a:rPr lang="en-US" b="0" i="0" dirty="0">
                    <a:solidFill>
                      <a:srgbClr val="000000"/>
                    </a:solidFill>
                    <a:effectLst/>
                    <a:latin typeface="Ubuntu"/>
                  </a:rPr>
                  <a:t> is called the learning rate</a:t>
                </a:r>
              </a:p>
              <a:p>
                <a:pPr lvl="1"/>
                <a:r>
                  <a:rPr lang="en-US" dirty="0">
                    <a:solidFill>
                      <a:srgbClr val="000000"/>
                    </a:solidFill>
                    <a:latin typeface="Ubuntu"/>
                  </a:rPr>
                  <a:t>Repeat until the epoch is completed (all of </a:t>
                </a:r>
                <a14:m>
                  <m:oMath xmlns:m="http://schemas.openxmlformats.org/officeDocument/2006/math">
                    <m:r>
                      <a:rPr lang="en-US" b="0" i="1" dirty="0" smtClean="0">
                        <a:solidFill>
                          <a:srgbClr val="000000"/>
                        </a:solidFill>
                        <a:latin typeface="Cambria Math" panose="02040503050406030204" pitchFamily="18" charset="0"/>
                      </a:rPr>
                      <m:t>𝑆</m:t>
                    </m:r>
                  </m:oMath>
                </a14:m>
                <a:r>
                  <a:rPr lang="en-US" dirty="0">
                    <a:solidFill>
                      <a:srgbClr val="000000"/>
                    </a:solidFill>
                    <a:latin typeface="Ubuntu"/>
                  </a:rPr>
                  <a:t> is covered)</a:t>
                </a:r>
              </a:p>
              <a:p>
                <a:r>
                  <a:rPr lang="en-US" b="0" i="0" dirty="0">
                    <a:solidFill>
                      <a:srgbClr val="000000"/>
                    </a:solidFill>
                    <a:effectLst/>
                    <a:latin typeface="Ubuntu"/>
                  </a:rPr>
                  <a:t>Stop when reaching criterion:</a:t>
                </a:r>
              </a:p>
              <a:p>
                <a:pPr lvl="1"/>
                <a:r>
                  <a:rPr lang="en-US" dirty="0">
                    <a:solidFill>
                      <a:srgbClr val="000000"/>
                    </a:solidFill>
                    <a:latin typeface="Ubuntu"/>
                  </a:rPr>
                  <a:t>a</a:t>
                </a:r>
                <a:r>
                  <a:rPr lang="en-US" b="0" i="0" dirty="0">
                    <a:solidFill>
                      <a:srgbClr val="000000"/>
                    </a:solidFill>
                    <a:effectLst/>
                    <a:latin typeface="Ubuntu"/>
                  </a:rPr>
                  <a:t>ll stops decreasing when computed on validation set</a:t>
                </a:r>
              </a:p>
            </p:txBody>
          </p:sp>
        </mc:Choice>
        <mc:Fallback xmlns="">
          <p:sp>
            <p:nvSpPr>
              <p:cNvPr id="3" name="Content Placeholder 2">
                <a:extLst>
                  <a:ext uri="{FF2B5EF4-FFF2-40B4-BE49-F238E27FC236}">
                    <a16:creationId xmlns:a16="http://schemas.microsoft.com/office/drawing/2014/main" id="{0E6617E1-E78E-4AAD-8FCC-31D79541A6C0}"/>
                  </a:ext>
                </a:extLst>
              </p:cNvPr>
              <p:cNvSpPr>
                <a:spLocks noGrp="1" noRot="1" noChangeAspect="1" noMove="1" noResize="1" noEditPoints="1" noAdjustHandles="1" noChangeArrowheads="1" noChangeShapeType="1" noTextEdit="1"/>
              </p:cNvSpPr>
              <p:nvPr>
                <p:ph idx="1"/>
              </p:nvPr>
            </p:nvSpPr>
            <p:spPr>
              <a:xfrm>
                <a:off x="838199" y="1817158"/>
                <a:ext cx="10515600" cy="4351338"/>
              </a:xfrm>
              <a:blipFill>
                <a:blip r:embed="rId3"/>
                <a:stretch>
                  <a:fillRect l="-986" t="-2241"/>
                </a:stretch>
              </a:blipFill>
            </p:spPr>
            <p:txBody>
              <a:bodyPr/>
              <a:lstStyle/>
              <a:p>
                <a:r>
                  <a:rPr lang="en-US">
                    <a:noFill/>
                  </a:rPr>
                  <a:t> </a:t>
                </a:r>
              </a:p>
            </p:txBody>
          </p:sp>
        </mc:Fallback>
      </mc:AlternateContent>
    </p:spTree>
    <p:extLst>
      <p:ext uri="{BB962C8B-B14F-4D97-AF65-F5344CB8AC3E}">
        <p14:creationId xmlns:p14="http://schemas.microsoft.com/office/powerpoint/2010/main" val="279356023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15432E-D8A6-4446-8687-B88FF2B40863}"/>
              </a:ext>
            </a:extLst>
          </p:cNvPr>
          <p:cNvSpPr>
            <a:spLocks noGrp="1"/>
          </p:cNvSpPr>
          <p:nvPr>
            <p:ph type="title"/>
          </p:nvPr>
        </p:nvSpPr>
        <p:spPr>
          <a:xfrm>
            <a:off x="838200" y="2550115"/>
            <a:ext cx="10515600" cy="1325563"/>
          </a:xfrm>
        </p:spPr>
        <p:txBody>
          <a:bodyPr/>
          <a:lstStyle/>
          <a:p>
            <a:pPr algn="ctr"/>
            <a:r>
              <a:rPr lang="en-US" b="0" i="0" dirty="0">
                <a:solidFill>
                  <a:srgbClr val="000000"/>
                </a:solidFill>
                <a:effectLst/>
                <a:latin typeface="Ubuntu"/>
              </a:rPr>
              <a:t>Loss, Initialization and Learning Tricks</a:t>
            </a:r>
          </a:p>
        </p:txBody>
      </p:sp>
    </p:spTree>
    <p:extLst>
      <p:ext uri="{BB962C8B-B14F-4D97-AF65-F5344CB8AC3E}">
        <p14:creationId xmlns:p14="http://schemas.microsoft.com/office/powerpoint/2010/main" val="70022811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A89E26-A686-4692-B538-93648AD0EB60}"/>
              </a:ext>
            </a:extLst>
          </p:cNvPr>
          <p:cNvSpPr>
            <a:spLocks noGrp="1"/>
          </p:cNvSpPr>
          <p:nvPr>
            <p:ph type="title"/>
          </p:nvPr>
        </p:nvSpPr>
        <p:spPr/>
        <p:txBody>
          <a:bodyPr/>
          <a:lstStyle/>
          <a:p>
            <a:pPr algn="l"/>
            <a:r>
              <a:rPr lang="en-US" b="0" i="0" dirty="0">
                <a:solidFill>
                  <a:srgbClr val="000000"/>
                </a:solidFill>
                <a:effectLst/>
                <a:latin typeface="Ubuntu"/>
              </a:rPr>
              <a:t>Discrete output (classification)</a:t>
            </a:r>
          </a:p>
        </p:txBody>
      </p:sp>
      <p:pic>
        <p:nvPicPr>
          <p:cNvPr id="6" name="Picture 5">
            <a:extLst>
              <a:ext uri="{FF2B5EF4-FFF2-40B4-BE49-F238E27FC236}">
                <a16:creationId xmlns:a16="http://schemas.microsoft.com/office/drawing/2014/main" id="{82039047-8CAA-465D-89B2-1BA9B6F4E9EB}"/>
              </a:ext>
            </a:extLst>
          </p:cNvPr>
          <p:cNvPicPr>
            <a:picLocks noChangeAspect="1"/>
          </p:cNvPicPr>
          <p:nvPr/>
        </p:nvPicPr>
        <p:blipFill>
          <a:blip r:embed="rId3"/>
          <a:stretch>
            <a:fillRect/>
          </a:stretch>
        </p:blipFill>
        <p:spPr>
          <a:xfrm>
            <a:off x="2271684" y="1365489"/>
            <a:ext cx="7648631" cy="5381664"/>
          </a:xfrm>
          <a:prstGeom prst="rect">
            <a:avLst/>
          </a:prstGeom>
        </p:spPr>
      </p:pic>
    </p:spTree>
    <p:extLst>
      <p:ext uri="{BB962C8B-B14F-4D97-AF65-F5344CB8AC3E}">
        <p14:creationId xmlns:p14="http://schemas.microsoft.com/office/powerpoint/2010/main" val="73316782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6978ADF-081D-4714-AEEE-CF6AF807B11D}"/>
              </a:ext>
            </a:extLst>
          </p:cNvPr>
          <p:cNvPicPr>
            <a:picLocks noChangeAspect="1"/>
          </p:cNvPicPr>
          <p:nvPr/>
        </p:nvPicPr>
        <p:blipFill>
          <a:blip r:embed="rId3"/>
          <a:stretch>
            <a:fillRect/>
          </a:stretch>
        </p:blipFill>
        <p:spPr>
          <a:xfrm>
            <a:off x="2126512" y="1187226"/>
            <a:ext cx="7676515" cy="5670774"/>
          </a:xfrm>
          <a:prstGeom prst="rect">
            <a:avLst/>
          </a:prstGeom>
        </p:spPr>
      </p:pic>
      <p:sp>
        <p:nvSpPr>
          <p:cNvPr id="2" name="Title 1">
            <a:extLst>
              <a:ext uri="{FF2B5EF4-FFF2-40B4-BE49-F238E27FC236}">
                <a16:creationId xmlns:a16="http://schemas.microsoft.com/office/drawing/2014/main" id="{4E0CAA54-5FCD-4E5B-A1D6-398DB25986C7}"/>
              </a:ext>
            </a:extLst>
          </p:cNvPr>
          <p:cNvSpPr>
            <a:spLocks noGrp="1"/>
          </p:cNvSpPr>
          <p:nvPr>
            <p:ph type="title"/>
          </p:nvPr>
        </p:nvSpPr>
        <p:spPr/>
        <p:txBody>
          <a:bodyPr/>
          <a:lstStyle/>
          <a:p>
            <a:pPr algn="l"/>
            <a:r>
              <a:rPr lang="en-US" b="0" i="0" dirty="0">
                <a:solidFill>
                  <a:srgbClr val="000000"/>
                </a:solidFill>
                <a:effectLst/>
                <a:latin typeface="Ubuntu"/>
              </a:rPr>
              <a:t>Continuous output (regression)</a:t>
            </a:r>
          </a:p>
        </p:txBody>
      </p:sp>
    </p:spTree>
    <p:extLst>
      <p:ext uri="{BB962C8B-B14F-4D97-AF65-F5344CB8AC3E}">
        <p14:creationId xmlns:p14="http://schemas.microsoft.com/office/powerpoint/2010/main" val="4765464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1905000" y="152400"/>
            <a:ext cx="8280400" cy="533400"/>
          </a:xfrm>
        </p:spPr>
        <p:txBody>
          <a:bodyPr>
            <a:normAutofit fontScale="90000"/>
          </a:bodyPr>
          <a:lstStyle/>
          <a:p>
            <a:r>
              <a:rPr lang="en-US"/>
              <a:t>Common features</a:t>
            </a:r>
            <a:endParaRPr lang="en-US" sz="2800"/>
          </a:p>
        </p:txBody>
      </p:sp>
      <p:grpSp>
        <p:nvGrpSpPr>
          <p:cNvPr id="2" name="Group 5"/>
          <p:cNvGrpSpPr>
            <a:grpSpLocks noChangeAspect="1"/>
          </p:cNvGrpSpPr>
          <p:nvPr/>
        </p:nvGrpSpPr>
        <p:grpSpPr bwMode="auto">
          <a:xfrm>
            <a:off x="2098676" y="1143000"/>
            <a:ext cx="7959725" cy="5181600"/>
            <a:chOff x="384" y="720"/>
            <a:chExt cx="5014" cy="3264"/>
          </a:xfrm>
        </p:grpSpPr>
        <p:sp>
          <p:nvSpPr>
            <p:cNvPr id="15368" name="AutoShape 4"/>
            <p:cNvSpPr>
              <a:spLocks noChangeAspect="1" noChangeArrowheads="1" noTextEdit="1"/>
            </p:cNvSpPr>
            <p:nvPr/>
          </p:nvSpPr>
          <p:spPr bwMode="auto">
            <a:xfrm>
              <a:off x="384" y="720"/>
              <a:ext cx="5014" cy="3264"/>
            </a:xfrm>
            <a:prstGeom prst="rect">
              <a:avLst/>
            </a:prstGeom>
            <a:noFill/>
            <a:ln w="9525">
              <a:noFill/>
              <a:miter lim="800000"/>
              <a:headEnd/>
              <a:tailEnd/>
            </a:ln>
          </p:spPr>
          <p:txBody>
            <a:bodyPr/>
            <a:lstStyle/>
            <a:p>
              <a:endParaRPr lang="en-US"/>
            </a:p>
          </p:txBody>
        </p:sp>
        <p:pic>
          <p:nvPicPr>
            <p:cNvPr id="15369" name="Picture 6"/>
            <p:cNvPicPr>
              <a:picLocks noChangeAspect="1" noChangeArrowheads="1"/>
            </p:cNvPicPr>
            <p:nvPr/>
          </p:nvPicPr>
          <p:blipFill>
            <a:blip r:embed="rId3" cstate="print"/>
            <a:srcRect/>
            <a:stretch>
              <a:fillRect/>
            </a:stretch>
          </p:blipFill>
          <p:spPr bwMode="auto">
            <a:xfrm>
              <a:off x="384" y="720"/>
              <a:ext cx="5021" cy="3272"/>
            </a:xfrm>
            <a:prstGeom prst="rect">
              <a:avLst/>
            </a:prstGeom>
            <a:noFill/>
            <a:ln w="9525">
              <a:noFill/>
              <a:miter lim="800000"/>
              <a:headEnd/>
              <a:tailEnd/>
            </a:ln>
          </p:spPr>
        </p:pic>
      </p:grpSp>
      <p:sp>
        <p:nvSpPr>
          <p:cNvPr id="15367" name="Line 10"/>
          <p:cNvSpPr>
            <a:spLocks noChangeShapeType="1"/>
          </p:cNvSpPr>
          <p:nvPr/>
        </p:nvSpPr>
        <p:spPr bwMode="auto">
          <a:xfrm flipH="1">
            <a:off x="3886200" y="5410200"/>
            <a:ext cx="838200" cy="0"/>
          </a:xfrm>
          <a:prstGeom prst="line">
            <a:avLst/>
          </a:prstGeom>
          <a:noFill/>
          <a:ln w="28575">
            <a:solidFill>
              <a:schemeClr val="bg1"/>
            </a:solidFill>
            <a:round/>
            <a:headEnd/>
            <a:tailEnd type="triangle" w="lg" len="lg"/>
          </a:ln>
        </p:spPr>
        <p:txBody>
          <a:bodyPr/>
          <a:lstStyle/>
          <a:p>
            <a:endParaRPr lang="en-US"/>
          </a:p>
        </p:txBody>
      </p:sp>
      <p:sp>
        <p:nvSpPr>
          <p:cNvPr id="3" name="TextBox 2">
            <a:extLst>
              <a:ext uri="{FF2B5EF4-FFF2-40B4-BE49-F238E27FC236}">
                <a16:creationId xmlns:a16="http://schemas.microsoft.com/office/drawing/2014/main" id="{07E2FB7A-005C-DA45-AED4-2DA1DEFEB96B}"/>
              </a:ext>
            </a:extLst>
          </p:cNvPr>
          <p:cNvSpPr txBox="1"/>
          <p:nvPr/>
        </p:nvSpPr>
        <p:spPr>
          <a:xfrm>
            <a:off x="3765484" y="3886200"/>
            <a:ext cx="916661" cy="338554"/>
          </a:xfrm>
          <a:prstGeom prst="rect">
            <a:avLst/>
          </a:prstGeom>
          <a:noFill/>
        </p:spPr>
        <p:txBody>
          <a:bodyPr wrap="none" rtlCol="0">
            <a:spAutoFit/>
          </a:bodyPr>
          <a:lstStyle/>
          <a:p>
            <a:r>
              <a:rPr lang="en-US" sz="1600">
                <a:solidFill>
                  <a:srgbClr val="7030A0"/>
                </a:solidFill>
              </a:rPr>
              <a:t>Dendrite</a:t>
            </a:r>
          </a:p>
        </p:txBody>
      </p:sp>
      <p:cxnSp>
        <p:nvCxnSpPr>
          <p:cNvPr id="6" name="Straight Connector 5">
            <a:extLst>
              <a:ext uri="{FF2B5EF4-FFF2-40B4-BE49-F238E27FC236}">
                <a16:creationId xmlns:a16="http://schemas.microsoft.com/office/drawing/2014/main" id="{477044B0-7ADF-FD45-AEE3-99759CFA9805}"/>
              </a:ext>
            </a:extLst>
          </p:cNvPr>
          <p:cNvCxnSpPr>
            <a:cxnSpLocks/>
          </p:cNvCxnSpPr>
          <p:nvPr/>
        </p:nvCxnSpPr>
        <p:spPr bwMode="auto">
          <a:xfrm flipH="1">
            <a:off x="3625918" y="4055478"/>
            <a:ext cx="184083" cy="169277"/>
          </a:xfrm>
          <a:prstGeom prst="line">
            <a:avLst/>
          </a:prstGeom>
          <a:solidFill>
            <a:schemeClr val="accent1"/>
          </a:solidFill>
          <a:ln w="12700" cap="flat" cmpd="sng" algn="ctr">
            <a:solidFill>
              <a:srgbClr val="7030A0"/>
            </a:solidFill>
            <a:prstDash val="solid"/>
            <a:round/>
            <a:headEnd type="none" w="med" len="med"/>
            <a:tailEnd type="none" w="med" len="med"/>
          </a:ln>
          <a:effectLst/>
        </p:spPr>
      </p:cxnSp>
      <p:sp>
        <p:nvSpPr>
          <p:cNvPr id="13" name="TextBox 12">
            <a:extLst>
              <a:ext uri="{FF2B5EF4-FFF2-40B4-BE49-F238E27FC236}">
                <a16:creationId xmlns:a16="http://schemas.microsoft.com/office/drawing/2014/main" id="{B9A64457-4FE6-A644-B59F-2FED011D1C2B}"/>
              </a:ext>
            </a:extLst>
          </p:cNvPr>
          <p:cNvSpPr txBox="1"/>
          <p:nvPr/>
        </p:nvSpPr>
        <p:spPr>
          <a:xfrm>
            <a:off x="3854977" y="4532710"/>
            <a:ext cx="952505" cy="338554"/>
          </a:xfrm>
          <a:prstGeom prst="rect">
            <a:avLst/>
          </a:prstGeom>
          <a:noFill/>
        </p:spPr>
        <p:txBody>
          <a:bodyPr wrap="none" rtlCol="0">
            <a:spAutoFit/>
          </a:bodyPr>
          <a:lstStyle/>
          <a:p>
            <a:r>
              <a:rPr lang="en-US" sz="1600">
                <a:solidFill>
                  <a:srgbClr val="7030A0"/>
                </a:solidFill>
              </a:rPr>
              <a:t>Cell body</a:t>
            </a:r>
          </a:p>
        </p:txBody>
      </p:sp>
      <p:cxnSp>
        <p:nvCxnSpPr>
          <p:cNvPr id="14" name="Straight Connector 13">
            <a:extLst>
              <a:ext uri="{FF2B5EF4-FFF2-40B4-BE49-F238E27FC236}">
                <a16:creationId xmlns:a16="http://schemas.microsoft.com/office/drawing/2014/main" id="{00D1D410-D35F-E64D-AD50-200285ABC999}"/>
              </a:ext>
            </a:extLst>
          </p:cNvPr>
          <p:cNvCxnSpPr>
            <a:cxnSpLocks/>
            <a:stCxn id="13" idx="1"/>
          </p:cNvCxnSpPr>
          <p:nvPr/>
        </p:nvCxnSpPr>
        <p:spPr bwMode="auto">
          <a:xfrm flipH="1" flipV="1">
            <a:off x="3416682" y="4681953"/>
            <a:ext cx="438294" cy="20034"/>
          </a:xfrm>
          <a:prstGeom prst="line">
            <a:avLst/>
          </a:prstGeom>
          <a:solidFill>
            <a:schemeClr val="accent1"/>
          </a:solidFill>
          <a:ln w="12700" cap="flat" cmpd="sng" algn="ctr">
            <a:solidFill>
              <a:srgbClr val="7030A0"/>
            </a:solidFill>
            <a:prstDash val="solid"/>
            <a:round/>
            <a:headEnd type="none" w="med" len="med"/>
            <a:tailEnd type="none" w="med" len="med"/>
          </a:ln>
          <a:effectLst/>
        </p:spPr>
      </p:cxnSp>
      <p:sp>
        <p:nvSpPr>
          <p:cNvPr id="19" name="TextBox 18">
            <a:extLst>
              <a:ext uri="{FF2B5EF4-FFF2-40B4-BE49-F238E27FC236}">
                <a16:creationId xmlns:a16="http://schemas.microsoft.com/office/drawing/2014/main" id="{3734C64B-9B22-B343-B9F5-6E153311C548}"/>
              </a:ext>
            </a:extLst>
          </p:cNvPr>
          <p:cNvSpPr txBox="1"/>
          <p:nvPr/>
        </p:nvSpPr>
        <p:spPr>
          <a:xfrm>
            <a:off x="3886505" y="5397500"/>
            <a:ext cx="602344" cy="338554"/>
          </a:xfrm>
          <a:prstGeom prst="rect">
            <a:avLst/>
          </a:prstGeom>
          <a:noFill/>
        </p:spPr>
        <p:txBody>
          <a:bodyPr wrap="none" rtlCol="0">
            <a:spAutoFit/>
          </a:bodyPr>
          <a:lstStyle/>
          <a:p>
            <a:r>
              <a:rPr lang="en-US" sz="1600">
                <a:solidFill>
                  <a:srgbClr val="7030A0"/>
                </a:solidFill>
              </a:rPr>
              <a:t>Axon</a:t>
            </a:r>
          </a:p>
        </p:txBody>
      </p:sp>
      <p:cxnSp>
        <p:nvCxnSpPr>
          <p:cNvPr id="20" name="Straight Connector 19">
            <a:extLst>
              <a:ext uri="{FF2B5EF4-FFF2-40B4-BE49-F238E27FC236}">
                <a16:creationId xmlns:a16="http://schemas.microsoft.com/office/drawing/2014/main" id="{53B31018-B776-E745-8D85-CBD65FD7E221}"/>
              </a:ext>
            </a:extLst>
          </p:cNvPr>
          <p:cNvCxnSpPr>
            <a:cxnSpLocks/>
            <a:stCxn id="19" idx="1"/>
          </p:cNvCxnSpPr>
          <p:nvPr/>
        </p:nvCxnSpPr>
        <p:spPr bwMode="auto">
          <a:xfrm flipH="1" flipV="1">
            <a:off x="3448211" y="5546743"/>
            <a:ext cx="438294" cy="20034"/>
          </a:xfrm>
          <a:prstGeom prst="line">
            <a:avLst/>
          </a:prstGeom>
          <a:solidFill>
            <a:schemeClr val="accent1"/>
          </a:solidFill>
          <a:ln w="12700" cap="flat" cmpd="sng" algn="ctr">
            <a:solidFill>
              <a:srgbClr val="7030A0"/>
            </a:solidFill>
            <a:prstDash val="solid"/>
            <a:round/>
            <a:headEnd type="none" w="med" len="med"/>
            <a:tailEnd type="none" w="med" len="med"/>
          </a:ln>
          <a:effectLst/>
        </p:spPr>
      </p:cxnSp>
      <p:sp>
        <p:nvSpPr>
          <p:cNvPr id="22" name="Rectangle 21">
            <a:extLst>
              <a:ext uri="{FF2B5EF4-FFF2-40B4-BE49-F238E27FC236}">
                <a16:creationId xmlns:a16="http://schemas.microsoft.com/office/drawing/2014/main" id="{ED458582-8138-2845-9E03-9841576C774C}"/>
              </a:ext>
            </a:extLst>
          </p:cNvPr>
          <p:cNvSpPr/>
          <p:nvPr/>
        </p:nvSpPr>
        <p:spPr bwMode="auto">
          <a:xfrm>
            <a:off x="4495801" y="1295400"/>
            <a:ext cx="3082355" cy="2454258"/>
          </a:xfrm>
          <a:prstGeom prst="rect">
            <a:avLst/>
          </a:prstGeom>
          <a:solidFill>
            <a:schemeClr val="bg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1400" b="1">
              <a:latin typeface="Arial" charset="0"/>
            </a:endParaRPr>
          </a:p>
        </p:txBody>
      </p:sp>
    </p:spTree>
    <p:extLst>
      <p:ext uri="{BB962C8B-B14F-4D97-AF65-F5344CB8AC3E}">
        <p14:creationId xmlns:p14="http://schemas.microsoft.com/office/powerpoint/2010/main" val="21999292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DC7355-8DF8-4FDB-92A2-E57E152BC806}"/>
              </a:ext>
            </a:extLst>
          </p:cNvPr>
          <p:cNvSpPr>
            <a:spLocks noGrp="1"/>
          </p:cNvSpPr>
          <p:nvPr>
            <p:ph type="title"/>
          </p:nvPr>
        </p:nvSpPr>
        <p:spPr/>
        <p:txBody>
          <a:bodyPr>
            <a:normAutofit/>
          </a:bodyPr>
          <a:lstStyle/>
          <a:p>
            <a:pPr algn="l"/>
            <a:r>
              <a:rPr lang="en-US" b="0" i="0" dirty="0">
                <a:solidFill>
                  <a:srgbClr val="000000"/>
                </a:solidFill>
                <a:effectLst/>
                <a:latin typeface="Ubuntu"/>
              </a:rPr>
              <a:t>Initialization and normalization</a:t>
            </a:r>
          </a:p>
        </p:txBody>
      </p:sp>
      <p:sp>
        <p:nvSpPr>
          <p:cNvPr id="7" name="TextBox 6">
            <a:extLst>
              <a:ext uri="{FF2B5EF4-FFF2-40B4-BE49-F238E27FC236}">
                <a16:creationId xmlns:a16="http://schemas.microsoft.com/office/drawing/2014/main" id="{F6823AE1-5C2B-4E47-B2CB-0126869276C1}"/>
              </a:ext>
            </a:extLst>
          </p:cNvPr>
          <p:cNvSpPr txBox="1"/>
          <p:nvPr/>
        </p:nvSpPr>
        <p:spPr>
          <a:xfrm>
            <a:off x="1912752" y="1404626"/>
            <a:ext cx="8366495" cy="4524315"/>
          </a:xfrm>
          <a:prstGeom prst="rect">
            <a:avLst/>
          </a:prstGeom>
          <a:noFill/>
        </p:spPr>
        <p:txBody>
          <a:bodyPr wrap="square">
            <a:spAutoFit/>
          </a:bodyPr>
          <a:lstStyle/>
          <a:p>
            <a:pPr algn="l">
              <a:buFont typeface="Arial" panose="020B0604020202020204" pitchFamily="34" charset="0"/>
              <a:buChar char="•"/>
            </a:pPr>
            <a:r>
              <a:rPr lang="en-US" sz="2400" b="0" i="0" dirty="0">
                <a:solidFill>
                  <a:srgbClr val="000000"/>
                </a:solidFill>
                <a:effectLst/>
                <a:latin typeface="Ubuntu"/>
              </a:rPr>
              <a:t>Input data should be normalized to have approx. same range:</a:t>
            </a:r>
          </a:p>
          <a:p>
            <a:pPr lvl="1">
              <a:buFont typeface="Arial" panose="020B0604020202020204" pitchFamily="34" charset="0"/>
              <a:buChar char="•"/>
            </a:pPr>
            <a:r>
              <a:rPr lang="en-US" sz="2400" b="0" i="0" dirty="0">
                <a:solidFill>
                  <a:srgbClr val="000000"/>
                </a:solidFill>
                <a:effectLst/>
                <a:latin typeface="Ubuntu"/>
              </a:rPr>
              <a:t>standardization or quantile normalization</a:t>
            </a:r>
          </a:p>
          <a:p>
            <a:pPr algn="l"/>
            <a:endParaRPr lang="en-US" sz="2400" dirty="0">
              <a:solidFill>
                <a:srgbClr val="000000"/>
              </a:solidFill>
              <a:latin typeface="Ubuntu"/>
            </a:endParaRPr>
          </a:p>
          <a:p>
            <a:pPr algn="l">
              <a:buFont typeface="Arial" panose="020B0604020202020204" pitchFamily="34" charset="0"/>
              <a:buChar char="•"/>
            </a:pPr>
            <a:endParaRPr lang="en-US" sz="2400" dirty="0">
              <a:solidFill>
                <a:srgbClr val="000000"/>
              </a:solidFill>
              <a:latin typeface="Ubuntu"/>
            </a:endParaRPr>
          </a:p>
          <a:p>
            <a:pPr algn="l">
              <a:buFont typeface="Arial" panose="020B0604020202020204" pitchFamily="34" charset="0"/>
              <a:buChar char="•"/>
            </a:pPr>
            <a:endParaRPr lang="en-US" sz="2400" dirty="0">
              <a:solidFill>
                <a:srgbClr val="000000"/>
              </a:solidFill>
              <a:latin typeface="Ubuntu"/>
            </a:endParaRPr>
          </a:p>
          <a:p>
            <a:pPr lvl="1">
              <a:buFont typeface="Arial" panose="020B0604020202020204" pitchFamily="34" charset="0"/>
              <a:buChar char="•"/>
            </a:pPr>
            <a:endParaRPr lang="en-US" sz="2400" b="0" i="0" dirty="0">
              <a:solidFill>
                <a:srgbClr val="000000"/>
              </a:solidFill>
              <a:effectLst/>
              <a:latin typeface="Ubuntu"/>
            </a:endParaRPr>
          </a:p>
          <a:p>
            <a:pPr algn="l">
              <a:buFont typeface="Arial" panose="020B0604020202020204" pitchFamily="34" charset="0"/>
              <a:buChar char="•"/>
            </a:pPr>
            <a:endParaRPr lang="en-US" sz="2400" dirty="0">
              <a:solidFill>
                <a:srgbClr val="000000"/>
              </a:solidFill>
              <a:latin typeface="Ubuntu"/>
            </a:endParaRPr>
          </a:p>
          <a:p>
            <a:pPr algn="l">
              <a:buFont typeface="Arial" panose="020B0604020202020204" pitchFamily="34" charset="0"/>
              <a:buChar char="•"/>
            </a:pPr>
            <a:endParaRPr lang="en-US" sz="2400" b="0" i="0" dirty="0">
              <a:solidFill>
                <a:srgbClr val="000000"/>
              </a:solidFill>
              <a:effectLst/>
              <a:latin typeface="Ubuntu"/>
            </a:endParaRPr>
          </a:p>
          <a:p>
            <a:pPr algn="l">
              <a:buFont typeface="Arial" panose="020B0604020202020204" pitchFamily="34" charset="0"/>
              <a:buChar char="•"/>
            </a:pPr>
            <a:endParaRPr lang="en-US" sz="2400" dirty="0">
              <a:solidFill>
                <a:srgbClr val="000000"/>
              </a:solidFill>
              <a:latin typeface="Ubuntu"/>
            </a:endParaRPr>
          </a:p>
          <a:p>
            <a:pPr algn="l">
              <a:buFont typeface="Arial" panose="020B0604020202020204" pitchFamily="34" charset="0"/>
              <a:buChar char="•"/>
            </a:pPr>
            <a:endParaRPr lang="en-US" sz="2400" b="0" i="0" dirty="0">
              <a:solidFill>
                <a:srgbClr val="000000"/>
              </a:solidFill>
              <a:effectLst/>
              <a:latin typeface="Ubuntu"/>
            </a:endParaRPr>
          </a:p>
          <a:p>
            <a:pPr algn="l">
              <a:buFont typeface="Arial" panose="020B0604020202020204" pitchFamily="34" charset="0"/>
              <a:buChar char="•"/>
            </a:pPr>
            <a:endParaRPr lang="en-US" sz="2400" b="0" i="0" dirty="0">
              <a:solidFill>
                <a:srgbClr val="000000"/>
              </a:solidFill>
              <a:effectLst/>
              <a:latin typeface="Ubuntu"/>
            </a:endParaRPr>
          </a:p>
          <a:p>
            <a:pPr lvl="1" algn="l"/>
            <a:endParaRPr lang="en-US" sz="2400" b="0" i="0" dirty="0">
              <a:solidFill>
                <a:srgbClr val="000000"/>
              </a:solidFill>
              <a:effectLst/>
              <a:latin typeface="Ubuntu"/>
            </a:endParaRPr>
          </a:p>
        </p:txBody>
      </p:sp>
    </p:spTree>
    <p:extLst>
      <p:ext uri="{BB962C8B-B14F-4D97-AF65-F5344CB8AC3E}">
        <p14:creationId xmlns:p14="http://schemas.microsoft.com/office/powerpoint/2010/main" val="33498999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DC7355-8DF8-4FDB-92A2-E57E152BC806}"/>
              </a:ext>
            </a:extLst>
          </p:cNvPr>
          <p:cNvSpPr>
            <a:spLocks noGrp="1"/>
          </p:cNvSpPr>
          <p:nvPr>
            <p:ph type="title"/>
          </p:nvPr>
        </p:nvSpPr>
        <p:spPr/>
        <p:txBody>
          <a:bodyPr>
            <a:normAutofit/>
          </a:bodyPr>
          <a:lstStyle/>
          <a:p>
            <a:pPr algn="l"/>
            <a:r>
              <a:rPr lang="en-US" b="0" i="0" dirty="0">
                <a:solidFill>
                  <a:srgbClr val="000000"/>
                </a:solidFill>
                <a:effectLst/>
                <a:latin typeface="Ubuntu"/>
              </a:rPr>
              <a:t>Initialization and normalization</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6823AE1-5C2B-4E47-B2CB-0126869276C1}"/>
                  </a:ext>
                </a:extLst>
              </p:cNvPr>
              <p:cNvSpPr txBox="1"/>
              <p:nvPr/>
            </p:nvSpPr>
            <p:spPr>
              <a:xfrm>
                <a:off x="1912752" y="1404626"/>
                <a:ext cx="8366495" cy="5638851"/>
              </a:xfrm>
              <a:prstGeom prst="rect">
                <a:avLst/>
              </a:prstGeom>
              <a:noFill/>
            </p:spPr>
            <p:txBody>
              <a:bodyPr wrap="square">
                <a:spAutoFit/>
              </a:bodyPr>
              <a:lstStyle/>
              <a:p>
                <a:pPr algn="l">
                  <a:buFont typeface="Arial" panose="020B0604020202020204" pitchFamily="34" charset="0"/>
                  <a:buChar char="•"/>
                </a:pPr>
                <a:r>
                  <a:rPr lang="en-US" sz="2400" b="0" i="0" dirty="0">
                    <a:solidFill>
                      <a:srgbClr val="000000"/>
                    </a:solidFill>
                    <a:effectLst/>
                    <a:latin typeface="Ubuntu"/>
                  </a:rPr>
                  <a:t>Input data should be normalized to have approx. same range:</a:t>
                </a:r>
              </a:p>
              <a:p>
                <a:pPr lvl="1">
                  <a:buFont typeface="Arial" panose="020B0604020202020204" pitchFamily="34" charset="0"/>
                  <a:buChar char="•"/>
                </a:pPr>
                <a:r>
                  <a:rPr lang="en-US" sz="2400" b="0" i="0" dirty="0">
                    <a:solidFill>
                      <a:srgbClr val="000000"/>
                    </a:solidFill>
                    <a:effectLst/>
                    <a:latin typeface="Ubuntu"/>
                  </a:rPr>
                  <a:t>standardization or quantile normalization</a:t>
                </a:r>
              </a:p>
              <a:p>
                <a:pPr lvl="1">
                  <a:buFont typeface="Arial" panose="020B0604020202020204" pitchFamily="34" charset="0"/>
                  <a:buChar char="•"/>
                </a:pPr>
                <a:endParaRPr lang="en-US" sz="2400" dirty="0">
                  <a:solidFill>
                    <a:srgbClr val="000000"/>
                  </a:solidFill>
                  <a:latin typeface="Ubuntu"/>
                </a:endParaRPr>
              </a:p>
              <a:p>
                <a:pPr algn="l">
                  <a:buFont typeface="Arial" panose="020B0604020202020204" pitchFamily="34" charset="0"/>
                  <a:buChar char="•"/>
                </a:pPr>
                <a:r>
                  <a:rPr lang="en-US" sz="2400" b="0" i="0" dirty="0">
                    <a:solidFill>
                      <a:srgbClr val="000000"/>
                    </a:solidFill>
                    <a:effectLst/>
                    <a:latin typeface="Ubuntu"/>
                  </a:rPr>
                  <a:t>Initializing </a:t>
                </a:r>
                <a14:m>
                  <m:oMath xmlns:m="http://schemas.openxmlformats.org/officeDocument/2006/math">
                    <m:sSup>
                      <m:sSupPr>
                        <m:ctrlPr>
                          <a:rPr lang="en-US" altLang="zh-CN" sz="2400" b="0" i="1" dirty="0" smtClean="0">
                            <a:solidFill>
                              <a:srgbClr val="000000"/>
                            </a:solidFill>
                            <a:effectLst/>
                            <a:latin typeface="Cambria Math" panose="02040503050406030204" pitchFamily="18" charset="0"/>
                          </a:rPr>
                        </m:ctrlPr>
                      </m:sSupPr>
                      <m:e>
                        <m:r>
                          <a:rPr lang="en-US" sz="2400" b="0" i="1" dirty="0" smtClean="0">
                            <a:solidFill>
                              <a:srgbClr val="000000"/>
                            </a:solidFill>
                            <a:effectLst/>
                            <a:latin typeface="Cambria Math" panose="02040503050406030204" pitchFamily="18" charset="0"/>
                          </a:rPr>
                          <m:t>𝑊</m:t>
                        </m:r>
                      </m:e>
                      <m:sup>
                        <m:r>
                          <a:rPr lang="en-US" sz="2400" b="0" i="1" dirty="0" smtClean="0">
                            <a:solidFill>
                              <a:srgbClr val="000000"/>
                            </a:solidFill>
                            <a:effectLst/>
                            <a:latin typeface="Cambria Math" panose="02040503050406030204" pitchFamily="18" charset="0"/>
                          </a:rPr>
                          <m:t>h</m:t>
                        </m:r>
                      </m:sup>
                    </m:sSup>
                  </m:oMath>
                </a14:m>
                <a:r>
                  <a:rPr lang="en-US" sz="2400" b="0" i="0" dirty="0">
                    <a:solidFill>
                      <a:srgbClr val="000000"/>
                    </a:solidFill>
                    <a:effectLst/>
                    <a:latin typeface="Ubuntu"/>
                  </a:rPr>
                  <a:t> and </a:t>
                </a:r>
                <a14:m>
                  <m:oMath xmlns:m="http://schemas.openxmlformats.org/officeDocument/2006/math">
                    <m:sSup>
                      <m:sSupPr>
                        <m:ctrlPr>
                          <a:rPr lang="en-US" altLang="zh-CN" sz="2400" b="0" i="1" dirty="0" smtClean="0">
                            <a:solidFill>
                              <a:srgbClr val="000000"/>
                            </a:solidFill>
                            <a:effectLst/>
                            <a:latin typeface="Cambria Math" panose="02040503050406030204" pitchFamily="18" charset="0"/>
                          </a:rPr>
                        </m:ctrlPr>
                      </m:sSupPr>
                      <m:e>
                        <m:r>
                          <a:rPr lang="en-US" sz="2400" b="0" i="1" dirty="0" smtClean="0">
                            <a:solidFill>
                              <a:srgbClr val="000000"/>
                            </a:solidFill>
                            <a:effectLst/>
                            <a:latin typeface="Cambria Math" panose="02040503050406030204" pitchFamily="18" charset="0"/>
                          </a:rPr>
                          <m:t>𝑊</m:t>
                        </m:r>
                      </m:e>
                      <m:sup>
                        <m:r>
                          <a:rPr lang="en-US" sz="2400" b="0" i="1" dirty="0" smtClean="0">
                            <a:solidFill>
                              <a:srgbClr val="000000"/>
                            </a:solidFill>
                            <a:effectLst/>
                            <a:latin typeface="Cambria Math" panose="02040503050406030204" pitchFamily="18" charset="0"/>
                          </a:rPr>
                          <m:t>𝑜</m:t>
                        </m:r>
                      </m:sup>
                    </m:sSup>
                  </m:oMath>
                </a14:m>
                <a:r>
                  <a:rPr lang="en-US" sz="2400" b="0" i="0" dirty="0">
                    <a:solidFill>
                      <a:srgbClr val="000000"/>
                    </a:solidFill>
                    <a:effectLst/>
                    <a:latin typeface="Ubuntu"/>
                  </a:rPr>
                  <a:t>:</a:t>
                </a:r>
              </a:p>
              <a:p>
                <a:pPr lvl="1">
                  <a:buFont typeface="Arial" panose="020B0604020202020204" pitchFamily="34" charset="0"/>
                  <a:buChar char="•"/>
                </a:pPr>
                <a:r>
                  <a:rPr lang="en-US" sz="2400" b="0" i="0" dirty="0">
                    <a:solidFill>
                      <a:srgbClr val="000000"/>
                    </a:solidFill>
                    <a:effectLst/>
                    <a:latin typeface="Ubuntu"/>
                  </a:rPr>
                  <a:t>Zero is a saddle point: no gradient, no learning</a:t>
                </a:r>
              </a:p>
              <a:p>
                <a:pPr algn="l">
                  <a:buFont typeface="Arial" panose="020B0604020202020204" pitchFamily="34" charset="0"/>
                  <a:buChar char="•"/>
                </a:pPr>
                <a:endParaRPr lang="en-US" sz="2400" dirty="0">
                  <a:solidFill>
                    <a:srgbClr val="000000"/>
                  </a:solidFill>
                  <a:latin typeface="Ubuntu"/>
                </a:endParaRPr>
              </a:p>
              <a:p>
                <a:pPr algn="l">
                  <a:buFont typeface="Arial" panose="020B0604020202020204" pitchFamily="34" charset="0"/>
                  <a:buChar char="•"/>
                </a:pPr>
                <a:endParaRPr lang="en-US" sz="2400" dirty="0">
                  <a:solidFill>
                    <a:srgbClr val="000000"/>
                  </a:solidFill>
                  <a:latin typeface="Ubuntu"/>
                </a:endParaRPr>
              </a:p>
              <a:p>
                <a:pPr algn="l">
                  <a:buFont typeface="Arial" panose="020B0604020202020204" pitchFamily="34" charset="0"/>
                  <a:buChar char="•"/>
                </a:pPr>
                <a:endParaRPr lang="en-US" sz="2400" dirty="0">
                  <a:solidFill>
                    <a:srgbClr val="000000"/>
                  </a:solidFill>
                  <a:latin typeface="Ubuntu"/>
                </a:endParaRPr>
              </a:p>
              <a:p>
                <a:pPr lvl="1">
                  <a:buFont typeface="Arial" panose="020B0604020202020204" pitchFamily="34" charset="0"/>
                  <a:buChar char="•"/>
                </a:pPr>
                <a:endParaRPr lang="en-US" sz="2400" b="0" i="0" dirty="0">
                  <a:solidFill>
                    <a:srgbClr val="000000"/>
                  </a:solidFill>
                  <a:effectLst/>
                  <a:latin typeface="Ubuntu"/>
                </a:endParaRPr>
              </a:p>
              <a:p>
                <a:pPr algn="l">
                  <a:buFont typeface="Arial" panose="020B0604020202020204" pitchFamily="34" charset="0"/>
                  <a:buChar char="•"/>
                </a:pPr>
                <a:endParaRPr lang="en-US" sz="2400" dirty="0">
                  <a:solidFill>
                    <a:srgbClr val="000000"/>
                  </a:solidFill>
                  <a:latin typeface="Ubuntu"/>
                </a:endParaRPr>
              </a:p>
              <a:p>
                <a:pPr algn="l">
                  <a:buFont typeface="Arial" panose="020B0604020202020204" pitchFamily="34" charset="0"/>
                  <a:buChar char="•"/>
                </a:pPr>
                <a:endParaRPr lang="en-US" sz="2400" b="0" i="0" dirty="0">
                  <a:solidFill>
                    <a:srgbClr val="000000"/>
                  </a:solidFill>
                  <a:effectLst/>
                  <a:latin typeface="Ubuntu"/>
                </a:endParaRPr>
              </a:p>
              <a:p>
                <a:pPr algn="l">
                  <a:buFont typeface="Arial" panose="020B0604020202020204" pitchFamily="34" charset="0"/>
                  <a:buChar char="•"/>
                </a:pPr>
                <a:endParaRPr lang="en-US" sz="2400" dirty="0">
                  <a:solidFill>
                    <a:srgbClr val="000000"/>
                  </a:solidFill>
                  <a:latin typeface="Ubuntu"/>
                </a:endParaRPr>
              </a:p>
              <a:p>
                <a:pPr algn="l">
                  <a:buFont typeface="Arial" panose="020B0604020202020204" pitchFamily="34" charset="0"/>
                  <a:buChar char="•"/>
                </a:pPr>
                <a:endParaRPr lang="en-US" sz="2400" b="0" i="0" dirty="0">
                  <a:solidFill>
                    <a:srgbClr val="000000"/>
                  </a:solidFill>
                  <a:effectLst/>
                  <a:latin typeface="Ubuntu"/>
                </a:endParaRPr>
              </a:p>
              <a:p>
                <a:pPr algn="l">
                  <a:buFont typeface="Arial" panose="020B0604020202020204" pitchFamily="34" charset="0"/>
                  <a:buChar char="•"/>
                </a:pPr>
                <a:endParaRPr lang="en-US" sz="2400" b="0" i="0" dirty="0">
                  <a:solidFill>
                    <a:srgbClr val="000000"/>
                  </a:solidFill>
                  <a:effectLst/>
                  <a:latin typeface="Ubuntu"/>
                </a:endParaRPr>
              </a:p>
              <a:p>
                <a:pPr lvl="1" algn="l"/>
                <a:endParaRPr lang="en-US" sz="2400" b="0" i="0" dirty="0">
                  <a:solidFill>
                    <a:srgbClr val="000000"/>
                  </a:solidFill>
                  <a:effectLst/>
                  <a:latin typeface="Ubuntu"/>
                </a:endParaRPr>
              </a:p>
            </p:txBody>
          </p:sp>
        </mc:Choice>
        <mc:Fallback xmlns="">
          <p:sp>
            <p:nvSpPr>
              <p:cNvPr id="7" name="TextBox 6">
                <a:extLst>
                  <a:ext uri="{FF2B5EF4-FFF2-40B4-BE49-F238E27FC236}">
                    <a16:creationId xmlns:a16="http://schemas.microsoft.com/office/drawing/2014/main" id="{F6823AE1-5C2B-4E47-B2CB-0126869276C1}"/>
                  </a:ext>
                </a:extLst>
              </p:cNvPr>
              <p:cNvSpPr txBox="1">
                <a:spLocks noRot="1" noChangeAspect="1" noMove="1" noResize="1" noEditPoints="1" noAdjustHandles="1" noChangeArrowheads="1" noChangeShapeType="1" noTextEdit="1"/>
              </p:cNvSpPr>
              <p:nvPr/>
            </p:nvSpPr>
            <p:spPr>
              <a:xfrm>
                <a:off x="1912752" y="1404626"/>
                <a:ext cx="8366495" cy="5638851"/>
              </a:xfrm>
              <a:prstGeom prst="rect">
                <a:avLst/>
              </a:prstGeom>
              <a:blipFill>
                <a:blip r:embed="rId3"/>
                <a:stretch>
                  <a:fillRect l="-1020" t="-865"/>
                </a:stretch>
              </a:blipFill>
            </p:spPr>
            <p:txBody>
              <a:bodyPr/>
              <a:lstStyle/>
              <a:p>
                <a:r>
                  <a:rPr lang="en-US">
                    <a:noFill/>
                  </a:rPr>
                  <a:t> </a:t>
                </a:r>
              </a:p>
            </p:txBody>
          </p:sp>
        </mc:Fallback>
      </mc:AlternateContent>
    </p:spTree>
    <p:extLst>
      <p:ext uri="{BB962C8B-B14F-4D97-AF65-F5344CB8AC3E}">
        <p14:creationId xmlns:p14="http://schemas.microsoft.com/office/powerpoint/2010/main" val="361654954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DC7355-8DF8-4FDB-92A2-E57E152BC806}"/>
              </a:ext>
            </a:extLst>
          </p:cNvPr>
          <p:cNvSpPr>
            <a:spLocks noGrp="1"/>
          </p:cNvSpPr>
          <p:nvPr>
            <p:ph type="title"/>
          </p:nvPr>
        </p:nvSpPr>
        <p:spPr/>
        <p:txBody>
          <a:bodyPr>
            <a:normAutofit/>
          </a:bodyPr>
          <a:lstStyle/>
          <a:p>
            <a:pPr algn="l"/>
            <a:r>
              <a:rPr lang="en-US" b="0" i="0" dirty="0">
                <a:solidFill>
                  <a:srgbClr val="000000"/>
                </a:solidFill>
                <a:effectLst/>
                <a:latin typeface="Ubuntu"/>
              </a:rPr>
              <a:t>Initialization and normalization</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6823AE1-5C2B-4E47-B2CB-0126869276C1}"/>
                  </a:ext>
                </a:extLst>
              </p:cNvPr>
              <p:cNvSpPr txBox="1"/>
              <p:nvPr/>
            </p:nvSpPr>
            <p:spPr>
              <a:xfrm>
                <a:off x="1912752" y="1404626"/>
                <a:ext cx="8366495" cy="6008183"/>
              </a:xfrm>
              <a:prstGeom prst="rect">
                <a:avLst/>
              </a:prstGeom>
              <a:noFill/>
            </p:spPr>
            <p:txBody>
              <a:bodyPr wrap="square">
                <a:spAutoFit/>
              </a:bodyPr>
              <a:lstStyle/>
              <a:p>
                <a:pPr algn="l">
                  <a:buFont typeface="Arial" panose="020B0604020202020204" pitchFamily="34" charset="0"/>
                  <a:buChar char="•"/>
                </a:pPr>
                <a:r>
                  <a:rPr lang="en-US" sz="2400" b="0" i="0" dirty="0">
                    <a:solidFill>
                      <a:srgbClr val="000000"/>
                    </a:solidFill>
                    <a:effectLst/>
                    <a:latin typeface="Ubuntu"/>
                  </a:rPr>
                  <a:t>Input data should be normalized to have approx. same range:</a:t>
                </a:r>
              </a:p>
              <a:p>
                <a:pPr lvl="1">
                  <a:buFont typeface="Arial" panose="020B0604020202020204" pitchFamily="34" charset="0"/>
                  <a:buChar char="•"/>
                </a:pPr>
                <a:r>
                  <a:rPr lang="en-US" sz="2400" b="0" i="0" dirty="0">
                    <a:solidFill>
                      <a:srgbClr val="000000"/>
                    </a:solidFill>
                    <a:effectLst/>
                    <a:latin typeface="Ubuntu"/>
                  </a:rPr>
                  <a:t>standardization or quantile normalization</a:t>
                </a:r>
              </a:p>
              <a:p>
                <a:pPr lvl="1">
                  <a:buFont typeface="Arial" panose="020B0604020202020204" pitchFamily="34" charset="0"/>
                  <a:buChar char="•"/>
                </a:pPr>
                <a:endParaRPr lang="en-US" sz="2400" dirty="0">
                  <a:solidFill>
                    <a:srgbClr val="000000"/>
                  </a:solidFill>
                  <a:latin typeface="Ubuntu"/>
                </a:endParaRPr>
              </a:p>
              <a:p>
                <a:pPr algn="l">
                  <a:buFont typeface="Arial" panose="020B0604020202020204" pitchFamily="34" charset="0"/>
                  <a:buChar char="•"/>
                </a:pPr>
                <a:r>
                  <a:rPr lang="en-US" sz="2400" b="0" i="0" dirty="0">
                    <a:solidFill>
                      <a:srgbClr val="000000"/>
                    </a:solidFill>
                    <a:effectLst/>
                    <a:latin typeface="Ubuntu"/>
                  </a:rPr>
                  <a:t>Initializing </a:t>
                </a:r>
                <a14:m>
                  <m:oMath xmlns:m="http://schemas.openxmlformats.org/officeDocument/2006/math">
                    <m:sSup>
                      <m:sSupPr>
                        <m:ctrlPr>
                          <a:rPr lang="en-US" altLang="zh-CN" sz="2400" b="0" i="1" dirty="0" smtClean="0">
                            <a:solidFill>
                              <a:srgbClr val="000000"/>
                            </a:solidFill>
                            <a:effectLst/>
                            <a:latin typeface="Cambria Math" panose="02040503050406030204" pitchFamily="18" charset="0"/>
                          </a:rPr>
                        </m:ctrlPr>
                      </m:sSupPr>
                      <m:e>
                        <m:r>
                          <a:rPr lang="en-US" sz="2400" b="0" i="1" dirty="0" smtClean="0">
                            <a:solidFill>
                              <a:srgbClr val="000000"/>
                            </a:solidFill>
                            <a:effectLst/>
                            <a:latin typeface="Cambria Math" panose="02040503050406030204" pitchFamily="18" charset="0"/>
                          </a:rPr>
                          <m:t>𝑊</m:t>
                        </m:r>
                      </m:e>
                      <m:sup>
                        <m:r>
                          <a:rPr lang="en-US" sz="2400" b="0" i="1" dirty="0" smtClean="0">
                            <a:solidFill>
                              <a:srgbClr val="000000"/>
                            </a:solidFill>
                            <a:effectLst/>
                            <a:latin typeface="Cambria Math" panose="02040503050406030204" pitchFamily="18" charset="0"/>
                          </a:rPr>
                          <m:t>h</m:t>
                        </m:r>
                      </m:sup>
                    </m:sSup>
                  </m:oMath>
                </a14:m>
                <a:r>
                  <a:rPr lang="en-US" sz="2400" b="0" i="0" dirty="0">
                    <a:solidFill>
                      <a:srgbClr val="000000"/>
                    </a:solidFill>
                    <a:effectLst/>
                    <a:latin typeface="Ubuntu"/>
                  </a:rPr>
                  <a:t> and </a:t>
                </a:r>
                <a14:m>
                  <m:oMath xmlns:m="http://schemas.openxmlformats.org/officeDocument/2006/math">
                    <m:sSup>
                      <m:sSupPr>
                        <m:ctrlPr>
                          <a:rPr lang="en-US" altLang="zh-CN" sz="2400" b="0" i="1" dirty="0" smtClean="0">
                            <a:solidFill>
                              <a:srgbClr val="000000"/>
                            </a:solidFill>
                            <a:effectLst/>
                            <a:latin typeface="Cambria Math" panose="02040503050406030204" pitchFamily="18" charset="0"/>
                          </a:rPr>
                        </m:ctrlPr>
                      </m:sSupPr>
                      <m:e>
                        <m:r>
                          <a:rPr lang="en-US" sz="2400" b="0" i="1" dirty="0" smtClean="0">
                            <a:solidFill>
                              <a:srgbClr val="000000"/>
                            </a:solidFill>
                            <a:effectLst/>
                            <a:latin typeface="Cambria Math" panose="02040503050406030204" pitchFamily="18" charset="0"/>
                          </a:rPr>
                          <m:t>𝑊</m:t>
                        </m:r>
                      </m:e>
                      <m:sup>
                        <m:r>
                          <a:rPr lang="en-US" sz="2400" b="0" i="1" dirty="0" smtClean="0">
                            <a:solidFill>
                              <a:srgbClr val="000000"/>
                            </a:solidFill>
                            <a:effectLst/>
                            <a:latin typeface="Cambria Math" panose="02040503050406030204" pitchFamily="18" charset="0"/>
                          </a:rPr>
                          <m:t>𝑜</m:t>
                        </m:r>
                      </m:sup>
                    </m:sSup>
                  </m:oMath>
                </a14:m>
                <a:r>
                  <a:rPr lang="en-US" sz="2400" b="0" i="0" dirty="0">
                    <a:solidFill>
                      <a:srgbClr val="000000"/>
                    </a:solidFill>
                    <a:effectLst/>
                    <a:latin typeface="Ubuntu"/>
                  </a:rPr>
                  <a:t>:</a:t>
                </a:r>
              </a:p>
              <a:p>
                <a:pPr lvl="1">
                  <a:buFont typeface="Arial" panose="020B0604020202020204" pitchFamily="34" charset="0"/>
                  <a:buChar char="•"/>
                </a:pPr>
                <a:r>
                  <a:rPr lang="en-US" sz="2400" b="0" i="0" dirty="0">
                    <a:solidFill>
                      <a:srgbClr val="000000"/>
                    </a:solidFill>
                    <a:effectLst/>
                    <a:latin typeface="Ubuntu"/>
                  </a:rPr>
                  <a:t>Zero is a saddle point: no gradient, no learning</a:t>
                </a:r>
              </a:p>
              <a:p>
                <a:pPr lvl="1">
                  <a:buFont typeface="Arial" panose="020B0604020202020204" pitchFamily="34" charset="0"/>
                  <a:buChar char="•"/>
                </a:pPr>
                <a:r>
                  <a:rPr lang="en-US" sz="2400" b="0" i="0" dirty="0">
                    <a:solidFill>
                      <a:srgbClr val="000000"/>
                    </a:solidFill>
                    <a:effectLst/>
                    <a:latin typeface="Ubuntu"/>
                  </a:rPr>
                  <a:t>Constant </a:t>
                </a:r>
                <a:r>
                  <a:rPr lang="en-US" sz="2400" b="0" i="0" dirty="0" err="1">
                    <a:solidFill>
                      <a:srgbClr val="000000"/>
                    </a:solidFill>
                    <a:effectLst/>
                    <a:latin typeface="Ubuntu"/>
                  </a:rPr>
                  <a:t>init</a:t>
                </a:r>
                <a:r>
                  <a:rPr lang="en-US" sz="2400" b="0" i="0" dirty="0">
                    <a:solidFill>
                      <a:srgbClr val="000000"/>
                    </a:solidFill>
                    <a:effectLst/>
                    <a:latin typeface="Ubuntu"/>
                  </a:rPr>
                  <a:t>: hidden units collapse by symmetry</a:t>
                </a:r>
              </a:p>
              <a:p>
                <a:pPr algn="l">
                  <a:buFont typeface="Arial" panose="020B0604020202020204" pitchFamily="34" charset="0"/>
                  <a:buChar char="•"/>
                </a:pPr>
                <a:endParaRPr lang="en-US" sz="2400" dirty="0">
                  <a:solidFill>
                    <a:srgbClr val="000000"/>
                  </a:solidFill>
                  <a:latin typeface="Ubuntu"/>
                </a:endParaRPr>
              </a:p>
              <a:p>
                <a:pPr algn="l">
                  <a:buFont typeface="Arial" panose="020B0604020202020204" pitchFamily="34" charset="0"/>
                  <a:buChar char="•"/>
                </a:pPr>
                <a:endParaRPr lang="en-US" sz="2400" dirty="0">
                  <a:solidFill>
                    <a:srgbClr val="000000"/>
                  </a:solidFill>
                  <a:latin typeface="Ubuntu"/>
                </a:endParaRPr>
              </a:p>
              <a:p>
                <a:pPr algn="l">
                  <a:buFont typeface="Arial" panose="020B0604020202020204" pitchFamily="34" charset="0"/>
                  <a:buChar char="•"/>
                </a:pPr>
                <a:endParaRPr lang="en-US" sz="2400" dirty="0">
                  <a:solidFill>
                    <a:srgbClr val="000000"/>
                  </a:solidFill>
                  <a:latin typeface="Ubuntu"/>
                </a:endParaRPr>
              </a:p>
              <a:p>
                <a:pPr lvl="1">
                  <a:buFont typeface="Arial" panose="020B0604020202020204" pitchFamily="34" charset="0"/>
                  <a:buChar char="•"/>
                </a:pPr>
                <a:endParaRPr lang="en-US" sz="2400" b="0" i="0" dirty="0">
                  <a:solidFill>
                    <a:srgbClr val="000000"/>
                  </a:solidFill>
                  <a:effectLst/>
                  <a:latin typeface="Ubuntu"/>
                </a:endParaRPr>
              </a:p>
              <a:p>
                <a:pPr algn="l">
                  <a:buFont typeface="Arial" panose="020B0604020202020204" pitchFamily="34" charset="0"/>
                  <a:buChar char="•"/>
                </a:pPr>
                <a:endParaRPr lang="en-US" sz="2400" dirty="0">
                  <a:solidFill>
                    <a:srgbClr val="000000"/>
                  </a:solidFill>
                  <a:latin typeface="Ubuntu"/>
                </a:endParaRPr>
              </a:p>
              <a:p>
                <a:pPr algn="l">
                  <a:buFont typeface="Arial" panose="020B0604020202020204" pitchFamily="34" charset="0"/>
                  <a:buChar char="•"/>
                </a:pPr>
                <a:endParaRPr lang="en-US" sz="2400" b="0" i="0" dirty="0">
                  <a:solidFill>
                    <a:srgbClr val="000000"/>
                  </a:solidFill>
                  <a:effectLst/>
                  <a:latin typeface="Ubuntu"/>
                </a:endParaRPr>
              </a:p>
              <a:p>
                <a:pPr algn="l">
                  <a:buFont typeface="Arial" panose="020B0604020202020204" pitchFamily="34" charset="0"/>
                  <a:buChar char="•"/>
                </a:pPr>
                <a:endParaRPr lang="en-US" sz="2400" dirty="0">
                  <a:solidFill>
                    <a:srgbClr val="000000"/>
                  </a:solidFill>
                  <a:latin typeface="Ubuntu"/>
                </a:endParaRPr>
              </a:p>
              <a:p>
                <a:pPr algn="l">
                  <a:buFont typeface="Arial" panose="020B0604020202020204" pitchFamily="34" charset="0"/>
                  <a:buChar char="•"/>
                </a:pPr>
                <a:endParaRPr lang="en-US" sz="2400" b="0" i="0" dirty="0">
                  <a:solidFill>
                    <a:srgbClr val="000000"/>
                  </a:solidFill>
                  <a:effectLst/>
                  <a:latin typeface="Ubuntu"/>
                </a:endParaRPr>
              </a:p>
              <a:p>
                <a:pPr algn="l">
                  <a:buFont typeface="Arial" panose="020B0604020202020204" pitchFamily="34" charset="0"/>
                  <a:buChar char="•"/>
                </a:pPr>
                <a:endParaRPr lang="en-US" sz="2400" b="0" i="0" dirty="0">
                  <a:solidFill>
                    <a:srgbClr val="000000"/>
                  </a:solidFill>
                  <a:effectLst/>
                  <a:latin typeface="Ubuntu"/>
                </a:endParaRPr>
              </a:p>
              <a:p>
                <a:pPr lvl="1" algn="l"/>
                <a:endParaRPr lang="en-US" sz="2400" b="0" i="0" dirty="0">
                  <a:solidFill>
                    <a:srgbClr val="000000"/>
                  </a:solidFill>
                  <a:effectLst/>
                  <a:latin typeface="Ubuntu"/>
                </a:endParaRPr>
              </a:p>
            </p:txBody>
          </p:sp>
        </mc:Choice>
        <mc:Fallback xmlns="">
          <p:sp>
            <p:nvSpPr>
              <p:cNvPr id="7" name="TextBox 6">
                <a:extLst>
                  <a:ext uri="{FF2B5EF4-FFF2-40B4-BE49-F238E27FC236}">
                    <a16:creationId xmlns:a16="http://schemas.microsoft.com/office/drawing/2014/main" id="{F6823AE1-5C2B-4E47-B2CB-0126869276C1}"/>
                  </a:ext>
                </a:extLst>
              </p:cNvPr>
              <p:cNvSpPr txBox="1">
                <a:spLocks noRot="1" noChangeAspect="1" noMove="1" noResize="1" noEditPoints="1" noAdjustHandles="1" noChangeArrowheads="1" noChangeShapeType="1" noTextEdit="1"/>
              </p:cNvSpPr>
              <p:nvPr/>
            </p:nvSpPr>
            <p:spPr>
              <a:xfrm>
                <a:off x="1912752" y="1404626"/>
                <a:ext cx="8366495" cy="6008183"/>
              </a:xfrm>
              <a:prstGeom prst="rect">
                <a:avLst/>
              </a:prstGeom>
              <a:blipFill>
                <a:blip r:embed="rId3"/>
                <a:stretch>
                  <a:fillRect l="-1020" t="-811"/>
                </a:stretch>
              </a:blipFill>
            </p:spPr>
            <p:txBody>
              <a:bodyPr/>
              <a:lstStyle/>
              <a:p>
                <a:r>
                  <a:rPr lang="en-US">
                    <a:noFill/>
                  </a:rPr>
                  <a:t> </a:t>
                </a:r>
              </a:p>
            </p:txBody>
          </p:sp>
        </mc:Fallback>
      </mc:AlternateContent>
    </p:spTree>
    <p:extLst>
      <p:ext uri="{BB962C8B-B14F-4D97-AF65-F5344CB8AC3E}">
        <p14:creationId xmlns:p14="http://schemas.microsoft.com/office/powerpoint/2010/main" val="162900670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DC7355-8DF8-4FDB-92A2-E57E152BC806}"/>
              </a:ext>
            </a:extLst>
          </p:cNvPr>
          <p:cNvSpPr>
            <a:spLocks noGrp="1"/>
          </p:cNvSpPr>
          <p:nvPr>
            <p:ph type="title"/>
          </p:nvPr>
        </p:nvSpPr>
        <p:spPr/>
        <p:txBody>
          <a:bodyPr>
            <a:normAutofit/>
          </a:bodyPr>
          <a:lstStyle/>
          <a:p>
            <a:pPr algn="l"/>
            <a:r>
              <a:rPr lang="en-US" b="0" i="0" dirty="0">
                <a:solidFill>
                  <a:srgbClr val="000000"/>
                </a:solidFill>
                <a:effectLst/>
                <a:latin typeface="Ubuntu"/>
              </a:rPr>
              <a:t>Initialization and normalization</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6823AE1-5C2B-4E47-B2CB-0126869276C1}"/>
                  </a:ext>
                </a:extLst>
              </p:cNvPr>
              <p:cNvSpPr txBox="1"/>
              <p:nvPr/>
            </p:nvSpPr>
            <p:spPr>
              <a:xfrm>
                <a:off x="1912752" y="1404626"/>
                <a:ext cx="8366495" cy="6377515"/>
              </a:xfrm>
              <a:prstGeom prst="rect">
                <a:avLst/>
              </a:prstGeom>
              <a:noFill/>
            </p:spPr>
            <p:txBody>
              <a:bodyPr wrap="square">
                <a:spAutoFit/>
              </a:bodyPr>
              <a:lstStyle/>
              <a:p>
                <a:pPr algn="l">
                  <a:buFont typeface="Arial" panose="020B0604020202020204" pitchFamily="34" charset="0"/>
                  <a:buChar char="•"/>
                </a:pPr>
                <a:r>
                  <a:rPr lang="en-US" sz="2400" b="0" i="0" dirty="0">
                    <a:solidFill>
                      <a:srgbClr val="000000"/>
                    </a:solidFill>
                    <a:effectLst/>
                    <a:latin typeface="Ubuntu"/>
                  </a:rPr>
                  <a:t>Input data should be normalized to have approx. same range:</a:t>
                </a:r>
              </a:p>
              <a:p>
                <a:pPr lvl="1">
                  <a:buFont typeface="Arial" panose="020B0604020202020204" pitchFamily="34" charset="0"/>
                  <a:buChar char="•"/>
                </a:pPr>
                <a:r>
                  <a:rPr lang="en-US" sz="2400" b="0" i="0" dirty="0">
                    <a:solidFill>
                      <a:srgbClr val="000000"/>
                    </a:solidFill>
                    <a:effectLst/>
                    <a:latin typeface="Ubuntu"/>
                  </a:rPr>
                  <a:t>standardization or quantile normalization</a:t>
                </a:r>
              </a:p>
              <a:p>
                <a:pPr lvl="1">
                  <a:buFont typeface="Arial" panose="020B0604020202020204" pitchFamily="34" charset="0"/>
                  <a:buChar char="•"/>
                </a:pPr>
                <a:endParaRPr lang="en-US" sz="2400" dirty="0">
                  <a:solidFill>
                    <a:srgbClr val="000000"/>
                  </a:solidFill>
                  <a:latin typeface="Ubuntu"/>
                </a:endParaRPr>
              </a:p>
              <a:p>
                <a:pPr algn="l">
                  <a:buFont typeface="Arial" panose="020B0604020202020204" pitchFamily="34" charset="0"/>
                  <a:buChar char="•"/>
                </a:pPr>
                <a:r>
                  <a:rPr lang="en-US" sz="2400" b="0" i="0" dirty="0">
                    <a:solidFill>
                      <a:srgbClr val="000000"/>
                    </a:solidFill>
                    <a:effectLst/>
                    <a:latin typeface="Ubuntu"/>
                  </a:rPr>
                  <a:t>Initializing </a:t>
                </a:r>
                <a14:m>
                  <m:oMath xmlns:m="http://schemas.openxmlformats.org/officeDocument/2006/math">
                    <m:sSup>
                      <m:sSupPr>
                        <m:ctrlPr>
                          <a:rPr lang="en-US" altLang="zh-CN" sz="2400" b="0" i="1" dirty="0" smtClean="0">
                            <a:solidFill>
                              <a:srgbClr val="000000"/>
                            </a:solidFill>
                            <a:effectLst/>
                            <a:latin typeface="Cambria Math" panose="02040503050406030204" pitchFamily="18" charset="0"/>
                          </a:rPr>
                        </m:ctrlPr>
                      </m:sSupPr>
                      <m:e>
                        <m:r>
                          <a:rPr lang="en-US" sz="2400" b="0" i="1" dirty="0" smtClean="0">
                            <a:solidFill>
                              <a:srgbClr val="000000"/>
                            </a:solidFill>
                            <a:effectLst/>
                            <a:latin typeface="Cambria Math" panose="02040503050406030204" pitchFamily="18" charset="0"/>
                          </a:rPr>
                          <m:t>𝑊</m:t>
                        </m:r>
                      </m:e>
                      <m:sup>
                        <m:r>
                          <a:rPr lang="en-US" sz="2400" b="0" i="1" dirty="0" smtClean="0">
                            <a:solidFill>
                              <a:srgbClr val="000000"/>
                            </a:solidFill>
                            <a:effectLst/>
                            <a:latin typeface="Cambria Math" panose="02040503050406030204" pitchFamily="18" charset="0"/>
                          </a:rPr>
                          <m:t>h</m:t>
                        </m:r>
                      </m:sup>
                    </m:sSup>
                  </m:oMath>
                </a14:m>
                <a:r>
                  <a:rPr lang="en-US" sz="2400" b="0" i="0" dirty="0">
                    <a:solidFill>
                      <a:srgbClr val="000000"/>
                    </a:solidFill>
                    <a:effectLst/>
                    <a:latin typeface="Ubuntu"/>
                  </a:rPr>
                  <a:t> and </a:t>
                </a:r>
                <a14:m>
                  <m:oMath xmlns:m="http://schemas.openxmlformats.org/officeDocument/2006/math">
                    <m:sSup>
                      <m:sSupPr>
                        <m:ctrlPr>
                          <a:rPr lang="en-US" altLang="zh-CN" sz="2400" b="0" i="1" dirty="0" smtClean="0">
                            <a:solidFill>
                              <a:srgbClr val="000000"/>
                            </a:solidFill>
                            <a:effectLst/>
                            <a:latin typeface="Cambria Math" panose="02040503050406030204" pitchFamily="18" charset="0"/>
                          </a:rPr>
                        </m:ctrlPr>
                      </m:sSupPr>
                      <m:e>
                        <m:r>
                          <a:rPr lang="en-US" sz="2400" b="0" i="1" dirty="0" smtClean="0">
                            <a:solidFill>
                              <a:srgbClr val="000000"/>
                            </a:solidFill>
                            <a:effectLst/>
                            <a:latin typeface="Cambria Math" panose="02040503050406030204" pitchFamily="18" charset="0"/>
                          </a:rPr>
                          <m:t>𝑊</m:t>
                        </m:r>
                      </m:e>
                      <m:sup>
                        <m:r>
                          <a:rPr lang="en-US" sz="2400" b="0" i="1" dirty="0" smtClean="0">
                            <a:solidFill>
                              <a:srgbClr val="000000"/>
                            </a:solidFill>
                            <a:effectLst/>
                            <a:latin typeface="Cambria Math" panose="02040503050406030204" pitchFamily="18" charset="0"/>
                          </a:rPr>
                          <m:t>𝑜</m:t>
                        </m:r>
                      </m:sup>
                    </m:sSup>
                  </m:oMath>
                </a14:m>
                <a:r>
                  <a:rPr lang="en-US" sz="2400" b="0" i="0" dirty="0">
                    <a:solidFill>
                      <a:srgbClr val="000000"/>
                    </a:solidFill>
                    <a:effectLst/>
                    <a:latin typeface="Ubuntu"/>
                  </a:rPr>
                  <a:t>:</a:t>
                </a:r>
              </a:p>
              <a:p>
                <a:pPr lvl="1">
                  <a:buFont typeface="Arial" panose="020B0604020202020204" pitchFamily="34" charset="0"/>
                  <a:buChar char="•"/>
                </a:pPr>
                <a:r>
                  <a:rPr lang="en-US" sz="2400" b="0" i="0" dirty="0">
                    <a:solidFill>
                      <a:srgbClr val="000000"/>
                    </a:solidFill>
                    <a:effectLst/>
                    <a:latin typeface="Ubuntu"/>
                  </a:rPr>
                  <a:t>Zero is a saddle point: no gradient, no learning</a:t>
                </a:r>
              </a:p>
              <a:p>
                <a:pPr lvl="1">
                  <a:buFont typeface="Arial" panose="020B0604020202020204" pitchFamily="34" charset="0"/>
                  <a:buChar char="•"/>
                </a:pPr>
                <a:r>
                  <a:rPr lang="en-US" sz="2400" b="0" i="0" dirty="0">
                    <a:solidFill>
                      <a:srgbClr val="000000"/>
                    </a:solidFill>
                    <a:effectLst/>
                    <a:latin typeface="Ubuntu"/>
                  </a:rPr>
                  <a:t>Constant </a:t>
                </a:r>
                <a:r>
                  <a:rPr lang="en-US" sz="2400" b="0" i="0" dirty="0" err="1">
                    <a:solidFill>
                      <a:srgbClr val="000000"/>
                    </a:solidFill>
                    <a:effectLst/>
                    <a:latin typeface="Ubuntu"/>
                  </a:rPr>
                  <a:t>init</a:t>
                </a:r>
                <a:r>
                  <a:rPr lang="en-US" sz="2400" b="0" i="0" dirty="0">
                    <a:solidFill>
                      <a:srgbClr val="000000"/>
                    </a:solidFill>
                    <a:effectLst/>
                    <a:latin typeface="Ubuntu"/>
                  </a:rPr>
                  <a:t>: hidden units collapse by symmetry</a:t>
                </a:r>
              </a:p>
              <a:p>
                <a:pPr lvl="1">
                  <a:buFont typeface="Arial" panose="020B0604020202020204" pitchFamily="34" charset="0"/>
                  <a:buChar char="•"/>
                </a:pPr>
                <a:r>
                  <a:rPr lang="fr-FR" sz="2400" b="0" i="0" dirty="0">
                    <a:solidFill>
                      <a:srgbClr val="000000"/>
                    </a:solidFill>
                    <a:effectLst/>
                    <a:latin typeface="Ubuntu"/>
                  </a:rPr>
                  <a:t>Solution: </a:t>
                </a:r>
                <a:r>
                  <a:rPr lang="fr-FR" sz="2400" b="0" i="0" dirty="0" err="1">
                    <a:solidFill>
                      <a:srgbClr val="000000"/>
                    </a:solidFill>
                    <a:effectLst/>
                    <a:latin typeface="Ubuntu"/>
                  </a:rPr>
                  <a:t>random</a:t>
                </a:r>
                <a:r>
                  <a:rPr lang="fr-FR" sz="2400" b="0" i="0" dirty="0">
                    <a:solidFill>
                      <a:srgbClr val="000000"/>
                    </a:solidFill>
                    <a:effectLst/>
                    <a:latin typeface="Ubuntu"/>
                  </a:rPr>
                  <a:t> init, ex: </a:t>
                </a:r>
                <a14:m>
                  <m:oMath xmlns:m="http://schemas.openxmlformats.org/officeDocument/2006/math">
                    <m:r>
                      <a:rPr lang="fr-FR" sz="2400" b="0" i="1" dirty="0" smtClean="0">
                        <a:solidFill>
                          <a:srgbClr val="000000"/>
                        </a:solidFill>
                        <a:effectLst/>
                        <a:latin typeface="Cambria Math" panose="02040503050406030204" pitchFamily="18" charset="0"/>
                      </a:rPr>
                      <m:t>𝑤</m:t>
                    </m:r>
                    <m:r>
                      <a:rPr lang="fr-FR" sz="2400" b="0" i="1" dirty="0" smtClean="0">
                        <a:solidFill>
                          <a:srgbClr val="000000"/>
                        </a:solidFill>
                        <a:effectLst/>
                        <a:latin typeface="Cambria Math" panose="02040503050406030204" pitchFamily="18" charset="0"/>
                      </a:rPr>
                      <m:t>∼</m:t>
                    </m:r>
                    <m:r>
                      <a:rPr lang="fr-FR" sz="2400" b="0" i="1" dirty="0" smtClean="0">
                        <a:solidFill>
                          <a:srgbClr val="000000"/>
                        </a:solidFill>
                        <a:effectLst/>
                        <a:latin typeface="Cambria Math" panose="02040503050406030204" pitchFamily="18" charset="0"/>
                      </a:rPr>
                      <m:t>𝑁</m:t>
                    </m:r>
                    <m:r>
                      <a:rPr lang="fr-FR" sz="2400" b="0" i="1" dirty="0" smtClean="0">
                        <a:solidFill>
                          <a:srgbClr val="000000"/>
                        </a:solidFill>
                        <a:effectLst/>
                        <a:latin typeface="Cambria Math" panose="02040503050406030204" pitchFamily="18" charset="0"/>
                      </a:rPr>
                      <m:t>(0, 0.01)</m:t>
                    </m:r>
                  </m:oMath>
                </a14:m>
                <a:endParaRPr lang="fr-FR" sz="2400" b="0" i="0" dirty="0">
                  <a:solidFill>
                    <a:srgbClr val="000000"/>
                  </a:solidFill>
                  <a:effectLst/>
                  <a:latin typeface="Ubuntu"/>
                </a:endParaRPr>
              </a:p>
              <a:p>
                <a:pPr algn="l">
                  <a:buFont typeface="Arial" panose="020B0604020202020204" pitchFamily="34" charset="0"/>
                  <a:buChar char="•"/>
                </a:pPr>
                <a:endParaRPr lang="en-US" sz="2400" dirty="0">
                  <a:solidFill>
                    <a:srgbClr val="000000"/>
                  </a:solidFill>
                  <a:latin typeface="Ubuntu"/>
                </a:endParaRPr>
              </a:p>
              <a:p>
                <a:pPr algn="l">
                  <a:buFont typeface="Arial" panose="020B0604020202020204" pitchFamily="34" charset="0"/>
                  <a:buChar char="•"/>
                </a:pPr>
                <a:endParaRPr lang="en-US" sz="2400" dirty="0">
                  <a:solidFill>
                    <a:srgbClr val="000000"/>
                  </a:solidFill>
                  <a:latin typeface="Ubuntu"/>
                </a:endParaRPr>
              </a:p>
              <a:p>
                <a:pPr algn="l">
                  <a:buFont typeface="Arial" panose="020B0604020202020204" pitchFamily="34" charset="0"/>
                  <a:buChar char="•"/>
                </a:pPr>
                <a:endParaRPr lang="en-US" sz="2400" dirty="0">
                  <a:solidFill>
                    <a:srgbClr val="000000"/>
                  </a:solidFill>
                  <a:latin typeface="Ubuntu"/>
                </a:endParaRPr>
              </a:p>
              <a:p>
                <a:pPr lvl="1">
                  <a:buFont typeface="Arial" panose="020B0604020202020204" pitchFamily="34" charset="0"/>
                  <a:buChar char="•"/>
                </a:pPr>
                <a:endParaRPr lang="en-US" sz="2400" b="0" i="0" dirty="0">
                  <a:solidFill>
                    <a:srgbClr val="000000"/>
                  </a:solidFill>
                  <a:effectLst/>
                  <a:latin typeface="Ubuntu"/>
                </a:endParaRPr>
              </a:p>
              <a:p>
                <a:pPr algn="l">
                  <a:buFont typeface="Arial" panose="020B0604020202020204" pitchFamily="34" charset="0"/>
                  <a:buChar char="•"/>
                </a:pPr>
                <a:endParaRPr lang="en-US" sz="2400" dirty="0">
                  <a:solidFill>
                    <a:srgbClr val="000000"/>
                  </a:solidFill>
                  <a:latin typeface="Ubuntu"/>
                </a:endParaRPr>
              </a:p>
              <a:p>
                <a:pPr algn="l">
                  <a:buFont typeface="Arial" panose="020B0604020202020204" pitchFamily="34" charset="0"/>
                  <a:buChar char="•"/>
                </a:pPr>
                <a:endParaRPr lang="en-US" sz="2400" b="0" i="0" dirty="0">
                  <a:solidFill>
                    <a:srgbClr val="000000"/>
                  </a:solidFill>
                  <a:effectLst/>
                  <a:latin typeface="Ubuntu"/>
                </a:endParaRPr>
              </a:p>
              <a:p>
                <a:pPr algn="l">
                  <a:buFont typeface="Arial" panose="020B0604020202020204" pitchFamily="34" charset="0"/>
                  <a:buChar char="•"/>
                </a:pPr>
                <a:endParaRPr lang="en-US" sz="2400" dirty="0">
                  <a:solidFill>
                    <a:srgbClr val="000000"/>
                  </a:solidFill>
                  <a:latin typeface="Ubuntu"/>
                </a:endParaRPr>
              </a:p>
              <a:p>
                <a:pPr algn="l">
                  <a:buFont typeface="Arial" panose="020B0604020202020204" pitchFamily="34" charset="0"/>
                  <a:buChar char="•"/>
                </a:pPr>
                <a:endParaRPr lang="en-US" sz="2400" b="0" i="0" dirty="0">
                  <a:solidFill>
                    <a:srgbClr val="000000"/>
                  </a:solidFill>
                  <a:effectLst/>
                  <a:latin typeface="Ubuntu"/>
                </a:endParaRPr>
              </a:p>
              <a:p>
                <a:pPr algn="l">
                  <a:buFont typeface="Arial" panose="020B0604020202020204" pitchFamily="34" charset="0"/>
                  <a:buChar char="•"/>
                </a:pPr>
                <a:endParaRPr lang="en-US" sz="2400" b="0" i="0" dirty="0">
                  <a:solidFill>
                    <a:srgbClr val="000000"/>
                  </a:solidFill>
                  <a:effectLst/>
                  <a:latin typeface="Ubuntu"/>
                </a:endParaRPr>
              </a:p>
              <a:p>
                <a:pPr lvl="1" algn="l"/>
                <a:endParaRPr lang="en-US" sz="2400" b="0" i="0" dirty="0">
                  <a:solidFill>
                    <a:srgbClr val="000000"/>
                  </a:solidFill>
                  <a:effectLst/>
                  <a:latin typeface="Ubuntu"/>
                </a:endParaRPr>
              </a:p>
            </p:txBody>
          </p:sp>
        </mc:Choice>
        <mc:Fallback xmlns="">
          <p:sp>
            <p:nvSpPr>
              <p:cNvPr id="7" name="TextBox 6">
                <a:extLst>
                  <a:ext uri="{FF2B5EF4-FFF2-40B4-BE49-F238E27FC236}">
                    <a16:creationId xmlns:a16="http://schemas.microsoft.com/office/drawing/2014/main" id="{F6823AE1-5C2B-4E47-B2CB-0126869276C1}"/>
                  </a:ext>
                </a:extLst>
              </p:cNvPr>
              <p:cNvSpPr txBox="1">
                <a:spLocks noRot="1" noChangeAspect="1" noMove="1" noResize="1" noEditPoints="1" noAdjustHandles="1" noChangeArrowheads="1" noChangeShapeType="1" noTextEdit="1"/>
              </p:cNvSpPr>
              <p:nvPr/>
            </p:nvSpPr>
            <p:spPr>
              <a:xfrm>
                <a:off x="1912752" y="1404626"/>
                <a:ext cx="8366495" cy="6377515"/>
              </a:xfrm>
              <a:prstGeom prst="rect">
                <a:avLst/>
              </a:prstGeom>
              <a:blipFill>
                <a:blip r:embed="rId3"/>
                <a:stretch>
                  <a:fillRect l="-1020" t="-764"/>
                </a:stretch>
              </a:blipFill>
            </p:spPr>
            <p:txBody>
              <a:bodyPr/>
              <a:lstStyle/>
              <a:p>
                <a:r>
                  <a:rPr lang="en-US">
                    <a:noFill/>
                  </a:rPr>
                  <a:t> </a:t>
                </a:r>
              </a:p>
            </p:txBody>
          </p:sp>
        </mc:Fallback>
      </mc:AlternateContent>
    </p:spTree>
    <p:extLst>
      <p:ext uri="{BB962C8B-B14F-4D97-AF65-F5344CB8AC3E}">
        <p14:creationId xmlns:p14="http://schemas.microsoft.com/office/powerpoint/2010/main" val="360508954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DC7355-8DF8-4FDB-92A2-E57E152BC806}"/>
              </a:ext>
            </a:extLst>
          </p:cNvPr>
          <p:cNvSpPr>
            <a:spLocks noGrp="1"/>
          </p:cNvSpPr>
          <p:nvPr>
            <p:ph type="title"/>
          </p:nvPr>
        </p:nvSpPr>
        <p:spPr/>
        <p:txBody>
          <a:bodyPr>
            <a:normAutofit/>
          </a:bodyPr>
          <a:lstStyle/>
          <a:p>
            <a:pPr algn="l"/>
            <a:r>
              <a:rPr lang="en-US" b="0" i="0" dirty="0">
                <a:solidFill>
                  <a:srgbClr val="000000"/>
                </a:solidFill>
                <a:effectLst/>
                <a:latin typeface="Ubuntu"/>
              </a:rPr>
              <a:t>Initialization and normalization</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6823AE1-5C2B-4E47-B2CB-0126869276C1}"/>
                  </a:ext>
                </a:extLst>
              </p:cNvPr>
              <p:cNvSpPr txBox="1"/>
              <p:nvPr/>
            </p:nvSpPr>
            <p:spPr>
              <a:xfrm>
                <a:off x="1912752" y="1404626"/>
                <a:ext cx="8366495" cy="7116179"/>
              </a:xfrm>
              <a:prstGeom prst="rect">
                <a:avLst/>
              </a:prstGeom>
              <a:noFill/>
            </p:spPr>
            <p:txBody>
              <a:bodyPr wrap="square">
                <a:spAutoFit/>
              </a:bodyPr>
              <a:lstStyle/>
              <a:p>
                <a:pPr algn="l">
                  <a:buFont typeface="Arial" panose="020B0604020202020204" pitchFamily="34" charset="0"/>
                  <a:buChar char="•"/>
                </a:pPr>
                <a:r>
                  <a:rPr lang="en-US" sz="2400" b="0" i="0" dirty="0">
                    <a:solidFill>
                      <a:srgbClr val="000000"/>
                    </a:solidFill>
                    <a:effectLst/>
                    <a:latin typeface="Ubuntu"/>
                  </a:rPr>
                  <a:t>Input data should be normalized to have approx. same range:</a:t>
                </a:r>
              </a:p>
              <a:p>
                <a:pPr lvl="1">
                  <a:buFont typeface="Arial" panose="020B0604020202020204" pitchFamily="34" charset="0"/>
                  <a:buChar char="•"/>
                </a:pPr>
                <a:r>
                  <a:rPr lang="en-US" sz="2400" b="0" i="0" dirty="0">
                    <a:solidFill>
                      <a:srgbClr val="000000"/>
                    </a:solidFill>
                    <a:effectLst/>
                    <a:latin typeface="Ubuntu"/>
                  </a:rPr>
                  <a:t>standardization or quantile normalization</a:t>
                </a:r>
              </a:p>
              <a:p>
                <a:pPr lvl="1">
                  <a:buFont typeface="Arial" panose="020B0604020202020204" pitchFamily="34" charset="0"/>
                  <a:buChar char="•"/>
                </a:pPr>
                <a:endParaRPr lang="en-US" sz="2400" dirty="0">
                  <a:solidFill>
                    <a:srgbClr val="000000"/>
                  </a:solidFill>
                  <a:latin typeface="Ubuntu"/>
                </a:endParaRPr>
              </a:p>
              <a:p>
                <a:pPr algn="l">
                  <a:buFont typeface="Arial" panose="020B0604020202020204" pitchFamily="34" charset="0"/>
                  <a:buChar char="•"/>
                </a:pPr>
                <a:r>
                  <a:rPr lang="en-US" sz="2400" b="0" i="0" dirty="0">
                    <a:solidFill>
                      <a:srgbClr val="000000"/>
                    </a:solidFill>
                    <a:effectLst/>
                    <a:latin typeface="Ubuntu"/>
                  </a:rPr>
                  <a:t>Initializing </a:t>
                </a:r>
                <a14:m>
                  <m:oMath xmlns:m="http://schemas.openxmlformats.org/officeDocument/2006/math">
                    <m:sSup>
                      <m:sSupPr>
                        <m:ctrlPr>
                          <a:rPr lang="en-US" altLang="zh-CN" sz="2400" b="0" i="1" dirty="0" smtClean="0">
                            <a:solidFill>
                              <a:srgbClr val="000000"/>
                            </a:solidFill>
                            <a:effectLst/>
                            <a:latin typeface="Cambria Math" panose="02040503050406030204" pitchFamily="18" charset="0"/>
                          </a:rPr>
                        </m:ctrlPr>
                      </m:sSupPr>
                      <m:e>
                        <m:r>
                          <a:rPr lang="en-US" sz="2400" b="0" i="1" dirty="0" smtClean="0">
                            <a:solidFill>
                              <a:srgbClr val="000000"/>
                            </a:solidFill>
                            <a:effectLst/>
                            <a:latin typeface="Cambria Math" panose="02040503050406030204" pitchFamily="18" charset="0"/>
                          </a:rPr>
                          <m:t>𝑊</m:t>
                        </m:r>
                      </m:e>
                      <m:sup>
                        <m:r>
                          <a:rPr lang="en-US" sz="2400" b="0" i="1" dirty="0" smtClean="0">
                            <a:solidFill>
                              <a:srgbClr val="000000"/>
                            </a:solidFill>
                            <a:effectLst/>
                            <a:latin typeface="Cambria Math" panose="02040503050406030204" pitchFamily="18" charset="0"/>
                          </a:rPr>
                          <m:t>h</m:t>
                        </m:r>
                      </m:sup>
                    </m:sSup>
                  </m:oMath>
                </a14:m>
                <a:r>
                  <a:rPr lang="en-US" sz="2400" b="0" i="0" dirty="0">
                    <a:solidFill>
                      <a:srgbClr val="000000"/>
                    </a:solidFill>
                    <a:effectLst/>
                    <a:latin typeface="Ubuntu"/>
                  </a:rPr>
                  <a:t> and </a:t>
                </a:r>
                <a14:m>
                  <m:oMath xmlns:m="http://schemas.openxmlformats.org/officeDocument/2006/math">
                    <m:sSup>
                      <m:sSupPr>
                        <m:ctrlPr>
                          <a:rPr lang="en-US" altLang="zh-CN" sz="2400" b="0" i="1" dirty="0" smtClean="0">
                            <a:solidFill>
                              <a:srgbClr val="000000"/>
                            </a:solidFill>
                            <a:effectLst/>
                            <a:latin typeface="Cambria Math" panose="02040503050406030204" pitchFamily="18" charset="0"/>
                          </a:rPr>
                        </m:ctrlPr>
                      </m:sSupPr>
                      <m:e>
                        <m:r>
                          <a:rPr lang="en-US" sz="2400" b="0" i="1" dirty="0" smtClean="0">
                            <a:solidFill>
                              <a:srgbClr val="000000"/>
                            </a:solidFill>
                            <a:effectLst/>
                            <a:latin typeface="Cambria Math" panose="02040503050406030204" pitchFamily="18" charset="0"/>
                          </a:rPr>
                          <m:t>𝑊</m:t>
                        </m:r>
                      </m:e>
                      <m:sup>
                        <m:r>
                          <a:rPr lang="en-US" sz="2400" b="0" i="1" dirty="0" smtClean="0">
                            <a:solidFill>
                              <a:srgbClr val="000000"/>
                            </a:solidFill>
                            <a:effectLst/>
                            <a:latin typeface="Cambria Math" panose="02040503050406030204" pitchFamily="18" charset="0"/>
                          </a:rPr>
                          <m:t>𝑜</m:t>
                        </m:r>
                      </m:sup>
                    </m:sSup>
                  </m:oMath>
                </a14:m>
                <a:r>
                  <a:rPr lang="en-US" sz="2400" b="0" i="0" dirty="0">
                    <a:solidFill>
                      <a:srgbClr val="000000"/>
                    </a:solidFill>
                    <a:effectLst/>
                    <a:latin typeface="Ubuntu"/>
                  </a:rPr>
                  <a:t>:</a:t>
                </a:r>
              </a:p>
              <a:p>
                <a:pPr lvl="1">
                  <a:buFont typeface="Arial" panose="020B0604020202020204" pitchFamily="34" charset="0"/>
                  <a:buChar char="•"/>
                </a:pPr>
                <a:r>
                  <a:rPr lang="en-US" sz="2400" b="0" i="0" dirty="0">
                    <a:solidFill>
                      <a:srgbClr val="000000"/>
                    </a:solidFill>
                    <a:effectLst/>
                    <a:latin typeface="Ubuntu"/>
                  </a:rPr>
                  <a:t>Zero is a saddle point: no gradient, no learning</a:t>
                </a:r>
              </a:p>
              <a:p>
                <a:pPr lvl="1">
                  <a:buFont typeface="Arial" panose="020B0604020202020204" pitchFamily="34" charset="0"/>
                  <a:buChar char="•"/>
                </a:pPr>
                <a:r>
                  <a:rPr lang="en-US" sz="2400" b="0" i="0" dirty="0">
                    <a:solidFill>
                      <a:srgbClr val="000000"/>
                    </a:solidFill>
                    <a:effectLst/>
                    <a:latin typeface="Ubuntu"/>
                  </a:rPr>
                  <a:t>Constant </a:t>
                </a:r>
                <a:r>
                  <a:rPr lang="en-US" sz="2400" b="0" i="0" dirty="0" err="1">
                    <a:solidFill>
                      <a:srgbClr val="000000"/>
                    </a:solidFill>
                    <a:effectLst/>
                    <a:latin typeface="Ubuntu"/>
                  </a:rPr>
                  <a:t>init</a:t>
                </a:r>
                <a:r>
                  <a:rPr lang="en-US" sz="2400" b="0" i="0" dirty="0">
                    <a:solidFill>
                      <a:srgbClr val="000000"/>
                    </a:solidFill>
                    <a:effectLst/>
                    <a:latin typeface="Ubuntu"/>
                  </a:rPr>
                  <a:t>: hidden units collapse by symmetry</a:t>
                </a:r>
              </a:p>
              <a:p>
                <a:pPr lvl="1">
                  <a:buFont typeface="Arial" panose="020B0604020202020204" pitchFamily="34" charset="0"/>
                  <a:buChar char="•"/>
                </a:pPr>
                <a:r>
                  <a:rPr lang="fr-FR" sz="2400" b="0" i="0" dirty="0">
                    <a:solidFill>
                      <a:srgbClr val="000000"/>
                    </a:solidFill>
                    <a:effectLst/>
                    <a:latin typeface="Ubuntu"/>
                  </a:rPr>
                  <a:t>Solution: </a:t>
                </a:r>
                <a:r>
                  <a:rPr lang="fr-FR" sz="2400" b="0" i="0" dirty="0" err="1">
                    <a:solidFill>
                      <a:srgbClr val="000000"/>
                    </a:solidFill>
                    <a:effectLst/>
                    <a:latin typeface="Ubuntu"/>
                  </a:rPr>
                  <a:t>random</a:t>
                </a:r>
                <a:r>
                  <a:rPr lang="fr-FR" sz="2400" b="0" i="0" dirty="0">
                    <a:solidFill>
                      <a:srgbClr val="000000"/>
                    </a:solidFill>
                    <a:effectLst/>
                    <a:latin typeface="Ubuntu"/>
                  </a:rPr>
                  <a:t> init, ex: </a:t>
                </a:r>
                <a14:m>
                  <m:oMath xmlns:m="http://schemas.openxmlformats.org/officeDocument/2006/math">
                    <m:r>
                      <a:rPr lang="fr-FR" sz="2400" b="0" i="1" dirty="0" smtClean="0">
                        <a:solidFill>
                          <a:srgbClr val="000000"/>
                        </a:solidFill>
                        <a:effectLst/>
                        <a:latin typeface="Cambria Math" panose="02040503050406030204" pitchFamily="18" charset="0"/>
                      </a:rPr>
                      <m:t>𝑤</m:t>
                    </m:r>
                    <m:r>
                      <a:rPr lang="fr-FR" sz="2400" b="0" i="1" dirty="0" smtClean="0">
                        <a:solidFill>
                          <a:srgbClr val="000000"/>
                        </a:solidFill>
                        <a:effectLst/>
                        <a:latin typeface="Cambria Math" panose="02040503050406030204" pitchFamily="18" charset="0"/>
                      </a:rPr>
                      <m:t>∼</m:t>
                    </m:r>
                    <m:r>
                      <a:rPr lang="fr-FR" sz="2400" b="0" i="1" dirty="0" smtClean="0">
                        <a:solidFill>
                          <a:srgbClr val="000000"/>
                        </a:solidFill>
                        <a:effectLst/>
                        <a:latin typeface="Cambria Math" panose="02040503050406030204" pitchFamily="18" charset="0"/>
                      </a:rPr>
                      <m:t>𝑁</m:t>
                    </m:r>
                    <m:r>
                      <a:rPr lang="fr-FR" sz="2400" b="0" i="1" dirty="0" smtClean="0">
                        <a:solidFill>
                          <a:srgbClr val="000000"/>
                        </a:solidFill>
                        <a:effectLst/>
                        <a:latin typeface="Cambria Math" panose="02040503050406030204" pitchFamily="18" charset="0"/>
                      </a:rPr>
                      <m:t>(0, 0.01)</m:t>
                    </m:r>
                  </m:oMath>
                </a14:m>
                <a:endParaRPr lang="fr-FR" sz="2400" b="0" i="0" dirty="0">
                  <a:solidFill>
                    <a:srgbClr val="000000"/>
                  </a:solidFill>
                  <a:effectLst/>
                  <a:latin typeface="Ubuntu"/>
                </a:endParaRPr>
              </a:p>
              <a:p>
                <a:pPr lvl="1">
                  <a:buFont typeface="Arial" panose="020B0604020202020204" pitchFamily="34" charset="0"/>
                  <a:buChar char="•"/>
                </a:pPr>
                <a:r>
                  <a:rPr lang="en-US" sz="2400" b="0" i="0" dirty="0">
                    <a:solidFill>
                      <a:srgbClr val="000000"/>
                    </a:solidFill>
                    <a:effectLst/>
                    <a:latin typeface="Ubuntu"/>
                  </a:rPr>
                  <a:t>Better </a:t>
                </a:r>
                <a:r>
                  <a:rPr lang="en-US" sz="2400" b="0" i="0" dirty="0" err="1">
                    <a:solidFill>
                      <a:srgbClr val="000000"/>
                    </a:solidFill>
                    <a:effectLst/>
                    <a:latin typeface="Ubuntu"/>
                  </a:rPr>
                  <a:t>inits</a:t>
                </a:r>
                <a:r>
                  <a:rPr lang="en-US" sz="2400" b="0" i="0" dirty="0">
                    <a:solidFill>
                      <a:srgbClr val="000000"/>
                    </a:solidFill>
                    <a:effectLst/>
                    <a:latin typeface="Ubuntu"/>
                  </a:rPr>
                  <a:t>: Xavier </a:t>
                </a:r>
                <a:r>
                  <a:rPr lang="en-US" sz="2400" b="0" i="0" dirty="0" err="1">
                    <a:solidFill>
                      <a:srgbClr val="000000"/>
                    </a:solidFill>
                    <a:effectLst/>
                    <a:latin typeface="Ubuntu"/>
                  </a:rPr>
                  <a:t>Glorot</a:t>
                </a:r>
                <a:r>
                  <a:rPr lang="en-US" sz="2400" b="0" i="0" dirty="0">
                    <a:solidFill>
                      <a:srgbClr val="000000"/>
                    </a:solidFill>
                    <a:effectLst/>
                    <a:latin typeface="Ubuntu"/>
                  </a:rPr>
                  <a:t> and </a:t>
                </a:r>
                <a:r>
                  <a:rPr lang="en-US" sz="2400" b="0" i="0" dirty="0" err="1">
                    <a:solidFill>
                      <a:srgbClr val="000000"/>
                    </a:solidFill>
                    <a:effectLst/>
                    <a:latin typeface="Ubuntu"/>
                  </a:rPr>
                  <a:t>Kaming</a:t>
                </a:r>
                <a:r>
                  <a:rPr lang="en-US" sz="2400" b="0" i="0" dirty="0">
                    <a:solidFill>
                      <a:srgbClr val="000000"/>
                    </a:solidFill>
                    <a:effectLst/>
                    <a:latin typeface="Ubuntu"/>
                  </a:rPr>
                  <a:t> He &amp; orthogonal</a:t>
                </a:r>
              </a:p>
              <a:p>
                <a:pPr algn="l">
                  <a:buFont typeface="Arial" panose="020B0604020202020204" pitchFamily="34" charset="0"/>
                  <a:buChar char="•"/>
                </a:pPr>
                <a:endParaRPr lang="en-US" sz="2400" dirty="0">
                  <a:solidFill>
                    <a:srgbClr val="000000"/>
                  </a:solidFill>
                  <a:latin typeface="Ubuntu"/>
                </a:endParaRPr>
              </a:p>
              <a:p>
                <a:pPr algn="l"/>
                <a:endParaRPr lang="en-US" sz="2400" dirty="0">
                  <a:solidFill>
                    <a:srgbClr val="000000"/>
                  </a:solidFill>
                  <a:latin typeface="Ubuntu"/>
                </a:endParaRPr>
              </a:p>
              <a:p>
                <a:pPr algn="l">
                  <a:buFont typeface="Arial" panose="020B0604020202020204" pitchFamily="34" charset="0"/>
                  <a:buChar char="•"/>
                </a:pPr>
                <a:endParaRPr lang="en-US" sz="2400" dirty="0">
                  <a:solidFill>
                    <a:srgbClr val="000000"/>
                  </a:solidFill>
                  <a:latin typeface="Ubuntu"/>
                </a:endParaRPr>
              </a:p>
              <a:p>
                <a:pPr algn="l">
                  <a:buFont typeface="Arial" panose="020B0604020202020204" pitchFamily="34" charset="0"/>
                  <a:buChar char="•"/>
                </a:pPr>
                <a:endParaRPr lang="en-US" sz="2400" dirty="0">
                  <a:solidFill>
                    <a:srgbClr val="000000"/>
                  </a:solidFill>
                  <a:latin typeface="Ubuntu"/>
                </a:endParaRPr>
              </a:p>
              <a:p>
                <a:pPr lvl="1">
                  <a:buFont typeface="Arial" panose="020B0604020202020204" pitchFamily="34" charset="0"/>
                  <a:buChar char="•"/>
                </a:pPr>
                <a:endParaRPr lang="en-US" sz="2400" b="0" i="0" dirty="0">
                  <a:solidFill>
                    <a:srgbClr val="000000"/>
                  </a:solidFill>
                  <a:effectLst/>
                  <a:latin typeface="Ubuntu"/>
                </a:endParaRPr>
              </a:p>
              <a:p>
                <a:pPr algn="l">
                  <a:buFont typeface="Arial" panose="020B0604020202020204" pitchFamily="34" charset="0"/>
                  <a:buChar char="•"/>
                </a:pPr>
                <a:endParaRPr lang="en-US" sz="2400" dirty="0">
                  <a:solidFill>
                    <a:srgbClr val="000000"/>
                  </a:solidFill>
                  <a:latin typeface="Ubuntu"/>
                </a:endParaRPr>
              </a:p>
              <a:p>
                <a:pPr algn="l">
                  <a:buFont typeface="Arial" panose="020B0604020202020204" pitchFamily="34" charset="0"/>
                  <a:buChar char="•"/>
                </a:pPr>
                <a:endParaRPr lang="en-US" sz="2400" b="0" i="0" dirty="0">
                  <a:solidFill>
                    <a:srgbClr val="000000"/>
                  </a:solidFill>
                  <a:effectLst/>
                  <a:latin typeface="Ubuntu"/>
                </a:endParaRPr>
              </a:p>
              <a:p>
                <a:pPr algn="l">
                  <a:buFont typeface="Arial" panose="020B0604020202020204" pitchFamily="34" charset="0"/>
                  <a:buChar char="•"/>
                </a:pPr>
                <a:endParaRPr lang="en-US" sz="2400" dirty="0">
                  <a:solidFill>
                    <a:srgbClr val="000000"/>
                  </a:solidFill>
                  <a:latin typeface="Ubuntu"/>
                </a:endParaRPr>
              </a:p>
              <a:p>
                <a:pPr algn="l">
                  <a:buFont typeface="Arial" panose="020B0604020202020204" pitchFamily="34" charset="0"/>
                  <a:buChar char="•"/>
                </a:pPr>
                <a:endParaRPr lang="en-US" sz="2400" b="0" i="0" dirty="0">
                  <a:solidFill>
                    <a:srgbClr val="000000"/>
                  </a:solidFill>
                  <a:effectLst/>
                  <a:latin typeface="Ubuntu"/>
                </a:endParaRPr>
              </a:p>
              <a:p>
                <a:pPr algn="l">
                  <a:buFont typeface="Arial" panose="020B0604020202020204" pitchFamily="34" charset="0"/>
                  <a:buChar char="•"/>
                </a:pPr>
                <a:endParaRPr lang="en-US" sz="2400" b="0" i="0" dirty="0">
                  <a:solidFill>
                    <a:srgbClr val="000000"/>
                  </a:solidFill>
                  <a:effectLst/>
                  <a:latin typeface="Ubuntu"/>
                </a:endParaRPr>
              </a:p>
              <a:p>
                <a:pPr lvl="1" algn="l"/>
                <a:endParaRPr lang="en-US" sz="2400" b="0" i="0" dirty="0">
                  <a:solidFill>
                    <a:srgbClr val="000000"/>
                  </a:solidFill>
                  <a:effectLst/>
                  <a:latin typeface="Ubuntu"/>
                </a:endParaRPr>
              </a:p>
            </p:txBody>
          </p:sp>
        </mc:Choice>
        <mc:Fallback xmlns="">
          <p:sp>
            <p:nvSpPr>
              <p:cNvPr id="7" name="TextBox 6">
                <a:extLst>
                  <a:ext uri="{FF2B5EF4-FFF2-40B4-BE49-F238E27FC236}">
                    <a16:creationId xmlns:a16="http://schemas.microsoft.com/office/drawing/2014/main" id="{F6823AE1-5C2B-4E47-B2CB-0126869276C1}"/>
                  </a:ext>
                </a:extLst>
              </p:cNvPr>
              <p:cNvSpPr txBox="1">
                <a:spLocks noRot="1" noChangeAspect="1" noMove="1" noResize="1" noEditPoints="1" noAdjustHandles="1" noChangeArrowheads="1" noChangeShapeType="1" noTextEdit="1"/>
              </p:cNvSpPr>
              <p:nvPr/>
            </p:nvSpPr>
            <p:spPr>
              <a:xfrm>
                <a:off x="1912752" y="1404626"/>
                <a:ext cx="8366495" cy="7116179"/>
              </a:xfrm>
              <a:prstGeom prst="rect">
                <a:avLst/>
              </a:prstGeom>
              <a:blipFill>
                <a:blip r:embed="rId3"/>
                <a:stretch>
                  <a:fillRect l="-1020" t="-685"/>
                </a:stretch>
              </a:blipFill>
            </p:spPr>
            <p:txBody>
              <a:bodyPr/>
              <a:lstStyle/>
              <a:p>
                <a:r>
                  <a:rPr lang="en-US">
                    <a:noFill/>
                  </a:rPr>
                  <a:t> </a:t>
                </a:r>
              </a:p>
            </p:txBody>
          </p:sp>
        </mc:Fallback>
      </mc:AlternateContent>
    </p:spTree>
    <p:extLst>
      <p:ext uri="{BB962C8B-B14F-4D97-AF65-F5344CB8AC3E}">
        <p14:creationId xmlns:p14="http://schemas.microsoft.com/office/powerpoint/2010/main" val="81747760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DC7355-8DF8-4FDB-92A2-E57E152BC806}"/>
              </a:ext>
            </a:extLst>
          </p:cNvPr>
          <p:cNvSpPr>
            <a:spLocks noGrp="1"/>
          </p:cNvSpPr>
          <p:nvPr>
            <p:ph type="title"/>
          </p:nvPr>
        </p:nvSpPr>
        <p:spPr/>
        <p:txBody>
          <a:bodyPr>
            <a:normAutofit/>
          </a:bodyPr>
          <a:lstStyle/>
          <a:p>
            <a:pPr algn="l"/>
            <a:r>
              <a:rPr lang="en-US" b="0" i="0" dirty="0">
                <a:solidFill>
                  <a:srgbClr val="000000"/>
                </a:solidFill>
                <a:effectLst/>
                <a:latin typeface="Ubuntu"/>
              </a:rPr>
              <a:t>Initialization and normalization</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6823AE1-5C2B-4E47-B2CB-0126869276C1}"/>
                  </a:ext>
                </a:extLst>
              </p:cNvPr>
              <p:cNvSpPr txBox="1"/>
              <p:nvPr/>
            </p:nvSpPr>
            <p:spPr>
              <a:xfrm>
                <a:off x="1912752" y="1404626"/>
                <a:ext cx="8366495" cy="7478970"/>
              </a:xfrm>
              <a:prstGeom prst="rect">
                <a:avLst/>
              </a:prstGeom>
              <a:noFill/>
            </p:spPr>
            <p:txBody>
              <a:bodyPr wrap="square">
                <a:spAutoFit/>
              </a:bodyPr>
              <a:lstStyle/>
              <a:p>
                <a:pPr algn="l">
                  <a:buFont typeface="Arial" panose="020B0604020202020204" pitchFamily="34" charset="0"/>
                  <a:buChar char="•"/>
                </a:pPr>
                <a:r>
                  <a:rPr lang="en-US" sz="2400" b="0" i="0" dirty="0">
                    <a:solidFill>
                      <a:srgbClr val="000000"/>
                    </a:solidFill>
                    <a:effectLst/>
                    <a:latin typeface="Ubuntu"/>
                  </a:rPr>
                  <a:t>Input data should be normalized to have approx. same range:</a:t>
                </a:r>
              </a:p>
              <a:p>
                <a:pPr lvl="1">
                  <a:buFont typeface="Arial" panose="020B0604020202020204" pitchFamily="34" charset="0"/>
                  <a:buChar char="•"/>
                </a:pPr>
                <a:r>
                  <a:rPr lang="en-US" sz="2400" b="0" i="0" dirty="0">
                    <a:solidFill>
                      <a:srgbClr val="000000"/>
                    </a:solidFill>
                    <a:effectLst/>
                    <a:latin typeface="Ubuntu"/>
                  </a:rPr>
                  <a:t>standardization or quantile normalization</a:t>
                </a:r>
              </a:p>
              <a:p>
                <a:pPr lvl="1">
                  <a:buFont typeface="Arial" panose="020B0604020202020204" pitchFamily="34" charset="0"/>
                  <a:buChar char="•"/>
                </a:pPr>
                <a:endParaRPr lang="en-US" sz="2400" dirty="0">
                  <a:solidFill>
                    <a:srgbClr val="000000"/>
                  </a:solidFill>
                  <a:latin typeface="Ubuntu"/>
                </a:endParaRPr>
              </a:p>
              <a:p>
                <a:pPr algn="l">
                  <a:buFont typeface="Arial" panose="020B0604020202020204" pitchFamily="34" charset="0"/>
                  <a:buChar char="•"/>
                </a:pPr>
                <a:r>
                  <a:rPr lang="en-US" sz="2400" b="0" i="0" dirty="0">
                    <a:solidFill>
                      <a:srgbClr val="000000"/>
                    </a:solidFill>
                    <a:effectLst/>
                    <a:latin typeface="Ubuntu"/>
                  </a:rPr>
                  <a:t>Initializing </a:t>
                </a:r>
                <a14:m>
                  <m:oMath xmlns:m="http://schemas.openxmlformats.org/officeDocument/2006/math">
                    <m:sSup>
                      <m:sSupPr>
                        <m:ctrlPr>
                          <a:rPr lang="en-US" altLang="zh-CN" sz="2400" b="0" i="1" dirty="0" smtClean="0">
                            <a:solidFill>
                              <a:srgbClr val="000000"/>
                            </a:solidFill>
                            <a:effectLst/>
                            <a:latin typeface="Cambria Math" panose="02040503050406030204" pitchFamily="18" charset="0"/>
                          </a:rPr>
                        </m:ctrlPr>
                      </m:sSupPr>
                      <m:e>
                        <m:r>
                          <a:rPr lang="en-US" sz="2400" b="0" i="1" dirty="0" smtClean="0">
                            <a:solidFill>
                              <a:srgbClr val="000000"/>
                            </a:solidFill>
                            <a:effectLst/>
                            <a:latin typeface="Cambria Math" panose="02040503050406030204" pitchFamily="18" charset="0"/>
                          </a:rPr>
                          <m:t>𝑊</m:t>
                        </m:r>
                      </m:e>
                      <m:sup>
                        <m:r>
                          <a:rPr lang="en-US" sz="2400" b="0" i="1" dirty="0" smtClean="0">
                            <a:solidFill>
                              <a:srgbClr val="000000"/>
                            </a:solidFill>
                            <a:effectLst/>
                            <a:latin typeface="Cambria Math" panose="02040503050406030204" pitchFamily="18" charset="0"/>
                          </a:rPr>
                          <m:t>h</m:t>
                        </m:r>
                      </m:sup>
                    </m:sSup>
                  </m:oMath>
                </a14:m>
                <a:r>
                  <a:rPr lang="en-US" sz="2400" b="0" i="0" dirty="0">
                    <a:solidFill>
                      <a:srgbClr val="000000"/>
                    </a:solidFill>
                    <a:effectLst/>
                    <a:latin typeface="Ubuntu"/>
                  </a:rPr>
                  <a:t> and </a:t>
                </a:r>
                <a14:m>
                  <m:oMath xmlns:m="http://schemas.openxmlformats.org/officeDocument/2006/math">
                    <m:sSup>
                      <m:sSupPr>
                        <m:ctrlPr>
                          <a:rPr lang="en-US" altLang="zh-CN" sz="2400" b="0" i="1" dirty="0" smtClean="0">
                            <a:solidFill>
                              <a:srgbClr val="000000"/>
                            </a:solidFill>
                            <a:effectLst/>
                            <a:latin typeface="Cambria Math" panose="02040503050406030204" pitchFamily="18" charset="0"/>
                          </a:rPr>
                        </m:ctrlPr>
                      </m:sSupPr>
                      <m:e>
                        <m:r>
                          <a:rPr lang="en-US" sz="2400" b="0" i="1" dirty="0" smtClean="0">
                            <a:solidFill>
                              <a:srgbClr val="000000"/>
                            </a:solidFill>
                            <a:effectLst/>
                            <a:latin typeface="Cambria Math" panose="02040503050406030204" pitchFamily="18" charset="0"/>
                          </a:rPr>
                          <m:t>𝑊</m:t>
                        </m:r>
                      </m:e>
                      <m:sup>
                        <m:r>
                          <a:rPr lang="en-US" sz="2400" b="0" i="1" dirty="0" smtClean="0">
                            <a:solidFill>
                              <a:srgbClr val="000000"/>
                            </a:solidFill>
                            <a:effectLst/>
                            <a:latin typeface="Cambria Math" panose="02040503050406030204" pitchFamily="18" charset="0"/>
                          </a:rPr>
                          <m:t>𝑜</m:t>
                        </m:r>
                      </m:sup>
                    </m:sSup>
                  </m:oMath>
                </a14:m>
                <a:r>
                  <a:rPr lang="en-US" sz="2400" b="0" i="0" dirty="0">
                    <a:solidFill>
                      <a:srgbClr val="000000"/>
                    </a:solidFill>
                    <a:effectLst/>
                    <a:latin typeface="Ubuntu"/>
                  </a:rPr>
                  <a:t>:</a:t>
                </a:r>
              </a:p>
              <a:p>
                <a:pPr lvl="1">
                  <a:buFont typeface="Arial" panose="020B0604020202020204" pitchFamily="34" charset="0"/>
                  <a:buChar char="•"/>
                </a:pPr>
                <a:r>
                  <a:rPr lang="en-US" sz="2400" b="0" i="0" dirty="0">
                    <a:solidFill>
                      <a:srgbClr val="000000"/>
                    </a:solidFill>
                    <a:effectLst/>
                    <a:latin typeface="Ubuntu"/>
                  </a:rPr>
                  <a:t>Zero is a saddle point: no gradient, no learning</a:t>
                </a:r>
              </a:p>
              <a:p>
                <a:pPr lvl="1">
                  <a:buFont typeface="Arial" panose="020B0604020202020204" pitchFamily="34" charset="0"/>
                  <a:buChar char="•"/>
                </a:pPr>
                <a:r>
                  <a:rPr lang="en-US" sz="2400" b="0" i="0" dirty="0">
                    <a:solidFill>
                      <a:srgbClr val="000000"/>
                    </a:solidFill>
                    <a:effectLst/>
                    <a:latin typeface="Ubuntu"/>
                  </a:rPr>
                  <a:t>Constant </a:t>
                </a:r>
                <a:r>
                  <a:rPr lang="en-US" sz="2400" b="0" i="0" dirty="0" err="1">
                    <a:solidFill>
                      <a:srgbClr val="000000"/>
                    </a:solidFill>
                    <a:effectLst/>
                    <a:latin typeface="Ubuntu"/>
                  </a:rPr>
                  <a:t>init</a:t>
                </a:r>
                <a:r>
                  <a:rPr lang="en-US" sz="2400" b="0" i="0" dirty="0">
                    <a:solidFill>
                      <a:srgbClr val="000000"/>
                    </a:solidFill>
                    <a:effectLst/>
                    <a:latin typeface="Ubuntu"/>
                  </a:rPr>
                  <a:t>: hidden units collapse by symmetry</a:t>
                </a:r>
              </a:p>
              <a:p>
                <a:pPr lvl="1">
                  <a:buFont typeface="Arial" panose="020B0604020202020204" pitchFamily="34" charset="0"/>
                  <a:buChar char="•"/>
                </a:pPr>
                <a:r>
                  <a:rPr lang="fr-FR" sz="2400" b="0" i="0" dirty="0">
                    <a:solidFill>
                      <a:srgbClr val="000000"/>
                    </a:solidFill>
                    <a:effectLst/>
                    <a:latin typeface="Ubuntu"/>
                  </a:rPr>
                  <a:t>Solution: </a:t>
                </a:r>
                <a:r>
                  <a:rPr lang="fr-FR" sz="2400" b="0" i="0" dirty="0" err="1">
                    <a:solidFill>
                      <a:srgbClr val="000000"/>
                    </a:solidFill>
                    <a:effectLst/>
                    <a:latin typeface="Ubuntu"/>
                  </a:rPr>
                  <a:t>random</a:t>
                </a:r>
                <a:r>
                  <a:rPr lang="fr-FR" sz="2400" b="0" i="0" dirty="0">
                    <a:solidFill>
                      <a:srgbClr val="000000"/>
                    </a:solidFill>
                    <a:effectLst/>
                    <a:latin typeface="Ubuntu"/>
                  </a:rPr>
                  <a:t> init, ex: </a:t>
                </a:r>
                <a14:m>
                  <m:oMath xmlns:m="http://schemas.openxmlformats.org/officeDocument/2006/math">
                    <m:r>
                      <a:rPr lang="fr-FR" sz="2400" b="0" i="1" dirty="0" smtClean="0">
                        <a:solidFill>
                          <a:srgbClr val="000000"/>
                        </a:solidFill>
                        <a:effectLst/>
                        <a:latin typeface="Cambria Math" panose="02040503050406030204" pitchFamily="18" charset="0"/>
                      </a:rPr>
                      <m:t>𝑤</m:t>
                    </m:r>
                    <m:r>
                      <a:rPr lang="fr-FR" sz="2400" b="0" i="1" dirty="0" smtClean="0">
                        <a:solidFill>
                          <a:srgbClr val="000000"/>
                        </a:solidFill>
                        <a:effectLst/>
                        <a:latin typeface="Cambria Math" panose="02040503050406030204" pitchFamily="18" charset="0"/>
                      </a:rPr>
                      <m:t>∼</m:t>
                    </m:r>
                    <m:r>
                      <a:rPr lang="fr-FR" sz="2400" b="0" i="1" dirty="0" smtClean="0">
                        <a:solidFill>
                          <a:srgbClr val="000000"/>
                        </a:solidFill>
                        <a:effectLst/>
                        <a:latin typeface="Cambria Math" panose="02040503050406030204" pitchFamily="18" charset="0"/>
                      </a:rPr>
                      <m:t>𝑁</m:t>
                    </m:r>
                    <m:r>
                      <a:rPr lang="fr-FR" sz="2400" b="0" i="1" dirty="0" smtClean="0">
                        <a:solidFill>
                          <a:srgbClr val="000000"/>
                        </a:solidFill>
                        <a:effectLst/>
                        <a:latin typeface="Cambria Math" panose="02040503050406030204" pitchFamily="18" charset="0"/>
                      </a:rPr>
                      <m:t>(0, 0.01)</m:t>
                    </m:r>
                  </m:oMath>
                </a14:m>
                <a:endParaRPr lang="fr-FR" sz="2400" b="0" i="0" dirty="0">
                  <a:solidFill>
                    <a:srgbClr val="000000"/>
                  </a:solidFill>
                  <a:effectLst/>
                  <a:latin typeface="Ubuntu"/>
                </a:endParaRPr>
              </a:p>
              <a:p>
                <a:pPr lvl="1">
                  <a:buFont typeface="Arial" panose="020B0604020202020204" pitchFamily="34" charset="0"/>
                  <a:buChar char="•"/>
                </a:pPr>
                <a:r>
                  <a:rPr lang="en-US" sz="2400" b="0" i="0" dirty="0">
                    <a:solidFill>
                      <a:srgbClr val="000000"/>
                    </a:solidFill>
                    <a:effectLst/>
                    <a:latin typeface="Ubuntu"/>
                  </a:rPr>
                  <a:t>Better </a:t>
                </a:r>
                <a:r>
                  <a:rPr lang="en-US" sz="2400" b="0" i="0" dirty="0" err="1">
                    <a:solidFill>
                      <a:srgbClr val="000000"/>
                    </a:solidFill>
                    <a:effectLst/>
                    <a:latin typeface="Ubuntu"/>
                  </a:rPr>
                  <a:t>inits</a:t>
                </a:r>
                <a:r>
                  <a:rPr lang="en-US" sz="2400" b="0" i="0" dirty="0">
                    <a:solidFill>
                      <a:srgbClr val="000000"/>
                    </a:solidFill>
                    <a:effectLst/>
                    <a:latin typeface="Ubuntu"/>
                  </a:rPr>
                  <a:t>: Xavier </a:t>
                </a:r>
                <a:r>
                  <a:rPr lang="en-US" sz="2400" b="0" i="0" dirty="0" err="1">
                    <a:solidFill>
                      <a:srgbClr val="000000"/>
                    </a:solidFill>
                    <a:effectLst/>
                    <a:latin typeface="Ubuntu"/>
                  </a:rPr>
                  <a:t>Glorot</a:t>
                </a:r>
                <a:r>
                  <a:rPr lang="en-US" sz="2400" b="0" i="0" dirty="0">
                    <a:solidFill>
                      <a:srgbClr val="000000"/>
                    </a:solidFill>
                    <a:effectLst/>
                    <a:latin typeface="Ubuntu"/>
                  </a:rPr>
                  <a:t> and </a:t>
                </a:r>
                <a:r>
                  <a:rPr lang="en-US" sz="2400" b="0" i="0" dirty="0" err="1">
                    <a:solidFill>
                      <a:srgbClr val="000000"/>
                    </a:solidFill>
                    <a:effectLst/>
                    <a:latin typeface="Ubuntu"/>
                  </a:rPr>
                  <a:t>Kaming</a:t>
                </a:r>
                <a:r>
                  <a:rPr lang="en-US" sz="2400" b="0" i="0" dirty="0">
                    <a:solidFill>
                      <a:srgbClr val="000000"/>
                    </a:solidFill>
                    <a:effectLst/>
                    <a:latin typeface="Ubuntu"/>
                  </a:rPr>
                  <a:t> He &amp; orthogonal</a:t>
                </a:r>
              </a:p>
              <a:p>
                <a:pPr algn="l">
                  <a:buFont typeface="Arial" panose="020B0604020202020204" pitchFamily="34" charset="0"/>
                  <a:buChar char="•"/>
                </a:pPr>
                <a:endParaRPr lang="en-US" sz="2400" dirty="0">
                  <a:solidFill>
                    <a:srgbClr val="000000"/>
                  </a:solidFill>
                  <a:latin typeface="Ubuntu"/>
                </a:endParaRPr>
              </a:p>
              <a:p>
                <a:pPr>
                  <a:buFont typeface="Arial" panose="020B0604020202020204" pitchFamily="34" charset="0"/>
                  <a:buChar char="•"/>
                </a:pPr>
                <a:r>
                  <a:rPr lang="en-US" sz="2400" b="0" i="0" dirty="0">
                    <a:solidFill>
                      <a:srgbClr val="000000"/>
                    </a:solidFill>
                    <a:effectLst/>
                    <a:latin typeface="Ubuntu"/>
                  </a:rPr>
                  <a:t>Biases can (should) be initialized to zero</a:t>
                </a:r>
              </a:p>
              <a:p>
                <a:pPr algn="l">
                  <a:buFont typeface="Arial" panose="020B0604020202020204" pitchFamily="34" charset="0"/>
                  <a:buChar char="•"/>
                </a:pPr>
                <a:endParaRPr lang="en-US" sz="2400" dirty="0">
                  <a:solidFill>
                    <a:srgbClr val="000000"/>
                  </a:solidFill>
                  <a:latin typeface="Ubuntu"/>
                </a:endParaRPr>
              </a:p>
              <a:p>
                <a:pPr algn="l">
                  <a:buFont typeface="Arial" panose="020B0604020202020204" pitchFamily="34" charset="0"/>
                  <a:buChar char="•"/>
                </a:pPr>
                <a:endParaRPr lang="en-US" sz="2400" dirty="0">
                  <a:solidFill>
                    <a:srgbClr val="000000"/>
                  </a:solidFill>
                  <a:latin typeface="Ubuntu"/>
                </a:endParaRPr>
              </a:p>
              <a:p>
                <a:pPr algn="l">
                  <a:buFont typeface="Arial" panose="020B0604020202020204" pitchFamily="34" charset="0"/>
                  <a:buChar char="•"/>
                </a:pPr>
                <a:endParaRPr lang="en-US" sz="2400" dirty="0">
                  <a:solidFill>
                    <a:srgbClr val="000000"/>
                  </a:solidFill>
                  <a:latin typeface="Ubuntu"/>
                </a:endParaRPr>
              </a:p>
              <a:p>
                <a:pPr lvl="1">
                  <a:buFont typeface="Arial" panose="020B0604020202020204" pitchFamily="34" charset="0"/>
                  <a:buChar char="•"/>
                </a:pPr>
                <a:endParaRPr lang="en-US" sz="2400" b="0" i="0" dirty="0">
                  <a:solidFill>
                    <a:srgbClr val="000000"/>
                  </a:solidFill>
                  <a:effectLst/>
                  <a:latin typeface="Ubuntu"/>
                </a:endParaRPr>
              </a:p>
              <a:p>
                <a:pPr algn="l">
                  <a:buFont typeface="Arial" panose="020B0604020202020204" pitchFamily="34" charset="0"/>
                  <a:buChar char="•"/>
                </a:pPr>
                <a:endParaRPr lang="en-US" sz="2400" dirty="0">
                  <a:solidFill>
                    <a:srgbClr val="000000"/>
                  </a:solidFill>
                  <a:latin typeface="Ubuntu"/>
                </a:endParaRPr>
              </a:p>
              <a:p>
                <a:pPr algn="l">
                  <a:buFont typeface="Arial" panose="020B0604020202020204" pitchFamily="34" charset="0"/>
                  <a:buChar char="•"/>
                </a:pPr>
                <a:endParaRPr lang="en-US" sz="2400" b="0" i="0" dirty="0">
                  <a:solidFill>
                    <a:srgbClr val="000000"/>
                  </a:solidFill>
                  <a:effectLst/>
                  <a:latin typeface="Ubuntu"/>
                </a:endParaRPr>
              </a:p>
              <a:p>
                <a:pPr algn="l">
                  <a:buFont typeface="Arial" panose="020B0604020202020204" pitchFamily="34" charset="0"/>
                  <a:buChar char="•"/>
                </a:pPr>
                <a:endParaRPr lang="en-US" sz="2400" dirty="0">
                  <a:solidFill>
                    <a:srgbClr val="000000"/>
                  </a:solidFill>
                  <a:latin typeface="Ubuntu"/>
                </a:endParaRPr>
              </a:p>
              <a:p>
                <a:pPr algn="l">
                  <a:buFont typeface="Arial" panose="020B0604020202020204" pitchFamily="34" charset="0"/>
                  <a:buChar char="•"/>
                </a:pPr>
                <a:endParaRPr lang="en-US" sz="2400" b="0" i="0" dirty="0">
                  <a:solidFill>
                    <a:srgbClr val="000000"/>
                  </a:solidFill>
                  <a:effectLst/>
                  <a:latin typeface="Ubuntu"/>
                </a:endParaRPr>
              </a:p>
              <a:p>
                <a:pPr algn="l">
                  <a:buFont typeface="Arial" panose="020B0604020202020204" pitchFamily="34" charset="0"/>
                  <a:buChar char="•"/>
                </a:pPr>
                <a:endParaRPr lang="en-US" sz="2400" b="0" i="0" dirty="0">
                  <a:solidFill>
                    <a:srgbClr val="000000"/>
                  </a:solidFill>
                  <a:effectLst/>
                  <a:latin typeface="Ubuntu"/>
                </a:endParaRPr>
              </a:p>
              <a:p>
                <a:pPr lvl="1" algn="l"/>
                <a:endParaRPr lang="en-US" sz="2400" b="0" i="0" dirty="0">
                  <a:solidFill>
                    <a:srgbClr val="000000"/>
                  </a:solidFill>
                  <a:effectLst/>
                  <a:latin typeface="Ubuntu"/>
                </a:endParaRPr>
              </a:p>
            </p:txBody>
          </p:sp>
        </mc:Choice>
        <mc:Fallback xmlns="">
          <p:sp>
            <p:nvSpPr>
              <p:cNvPr id="7" name="TextBox 6">
                <a:extLst>
                  <a:ext uri="{FF2B5EF4-FFF2-40B4-BE49-F238E27FC236}">
                    <a16:creationId xmlns:a16="http://schemas.microsoft.com/office/drawing/2014/main" id="{F6823AE1-5C2B-4E47-B2CB-0126869276C1}"/>
                  </a:ext>
                </a:extLst>
              </p:cNvPr>
              <p:cNvSpPr txBox="1">
                <a:spLocks noRot="1" noChangeAspect="1" noMove="1" noResize="1" noEditPoints="1" noAdjustHandles="1" noChangeArrowheads="1" noChangeShapeType="1" noTextEdit="1"/>
              </p:cNvSpPr>
              <p:nvPr/>
            </p:nvSpPr>
            <p:spPr>
              <a:xfrm>
                <a:off x="1912752" y="1404626"/>
                <a:ext cx="8366495" cy="7478970"/>
              </a:xfrm>
              <a:prstGeom prst="rect">
                <a:avLst/>
              </a:prstGeom>
              <a:blipFill>
                <a:blip r:embed="rId3"/>
                <a:stretch>
                  <a:fillRect l="-1020" t="-652"/>
                </a:stretch>
              </a:blipFill>
            </p:spPr>
            <p:txBody>
              <a:bodyPr/>
              <a:lstStyle/>
              <a:p>
                <a:r>
                  <a:rPr lang="en-US">
                    <a:noFill/>
                  </a:rPr>
                  <a:t> </a:t>
                </a:r>
              </a:p>
            </p:txBody>
          </p:sp>
        </mc:Fallback>
      </mc:AlternateContent>
    </p:spTree>
    <p:extLst>
      <p:ext uri="{BB962C8B-B14F-4D97-AF65-F5344CB8AC3E}">
        <p14:creationId xmlns:p14="http://schemas.microsoft.com/office/powerpoint/2010/main" val="177909863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61CF9C-C84C-4FE8-9B4A-7A606D02ED09}"/>
              </a:ext>
            </a:extLst>
          </p:cNvPr>
          <p:cNvSpPr>
            <a:spLocks noGrp="1"/>
          </p:cNvSpPr>
          <p:nvPr>
            <p:ph type="title"/>
          </p:nvPr>
        </p:nvSpPr>
        <p:spPr/>
        <p:txBody>
          <a:bodyPr/>
          <a:lstStyle/>
          <a:p>
            <a:r>
              <a:rPr lang="en-US" b="0" i="0" dirty="0">
                <a:solidFill>
                  <a:srgbClr val="000000"/>
                </a:solidFill>
                <a:effectLst/>
                <a:latin typeface="Ubuntu"/>
              </a:rPr>
              <a:t>SGD L</a:t>
            </a:r>
            <a:r>
              <a:rPr lang="en-US" altLang="zh-CN" b="0" i="0" dirty="0">
                <a:solidFill>
                  <a:srgbClr val="000000"/>
                </a:solidFill>
                <a:effectLst/>
                <a:latin typeface="Ubuntu"/>
              </a:rPr>
              <a:t>earning rate</a:t>
            </a:r>
            <a:endParaRPr lang="en-US" dirty="0"/>
          </a:p>
        </p:txBody>
      </p:sp>
      <p:sp>
        <p:nvSpPr>
          <p:cNvPr id="5" name="Rectangle 1">
            <a:extLst>
              <a:ext uri="{FF2B5EF4-FFF2-40B4-BE49-F238E27FC236}">
                <a16:creationId xmlns:a16="http://schemas.microsoft.com/office/drawing/2014/main" id="{DA84793F-B0B6-4486-99EC-0BF224C5B649}"/>
              </a:ext>
            </a:extLst>
          </p:cNvPr>
          <p:cNvSpPr>
            <a:spLocks noGrp="1" noChangeArrowheads="1"/>
          </p:cNvSpPr>
          <p:nvPr>
            <p:ph idx="1"/>
          </p:nvPr>
        </p:nvSpPr>
        <p:spPr bwMode="auto">
          <a:xfrm>
            <a:off x="785037" y="1347484"/>
            <a:ext cx="8311116" cy="2323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rgbClr val="000000"/>
                </a:solidFill>
                <a:effectLst/>
                <a:latin typeface="Arial" panose="020B0604020202020204" pitchFamily="34" charset="0"/>
                <a:ea typeface="Ubuntu"/>
              </a:rPr>
              <a:t>Very sensitive:</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b="0" i="0" u="none" strike="noStrike" cap="none" normalizeH="0" baseline="0" dirty="0">
              <a:ln>
                <a:noFill/>
              </a:ln>
              <a:solidFill>
                <a:srgbClr val="000000"/>
              </a:solidFill>
              <a:effectLst/>
              <a:latin typeface="Arial" panose="020B0604020202020204" pitchFamily="34" charset="0"/>
              <a:ea typeface="Ubuntu"/>
            </a:endParaRPr>
          </a:p>
          <a:p>
            <a:pPr marL="457200" lvl="1" indent="0">
              <a:lnSpc>
                <a:spcPct val="100000"/>
              </a:lnSpc>
              <a:buFontTx/>
              <a:buChar char="•"/>
            </a:pPr>
            <a:r>
              <a:rPr lang="en-US" altLang="en-US" sz="2100" dirty="0">
                <a:solidFill>
                  <a:srgbClr val="000000"/>
                </a:solidFill>
                <a:ea typeface="Ubuntu"/>
              </a:rPr>
              <a:t>Too high </a:t>
            </a:r>
            <a:r>
              <a:rPr lang="en-US" altLang="en-US" sz="2500" dirty="0">
                <a:solidFill>
                  <a:srgbClr val="000000"/>
                </a:solidFill>
                <a:ea typeface="MathJax_Main"/>
              </a:rPr>
              <a:t>→ </a:t>
            </a:r>
            <a:r>
              <a:rPr lang="en-US" altLang="en-US" sz="2100" dirty="0">
                <a:solidFill>
                  <a:srgbClr val="000000"/>
                </a:solidFill>
                <a:ea typeface="Ubuntu"/>
              </a:rPr>
              <a:t>early plateau or even divergence</a:t>
            </a:r>
          </a:p>
          <a:p>
            <a:pPr marL="457200" lvl="1" indent="0">
              <a:lnSpc>
                <a:spcPct val="100000"/>
              </a:lnSpc>
              <a:buFontTx/>
              <a:buChar char="•"/>
            </a:pPr>
            <a:r>
              <a:rPr lang="en-US" altLang="en-US" sz="2100" dirty="0">
                <a:solidFill>
                  <a:srgbClr val="000000"/>
                </a:solidFill>
                <a:ea typeface="Ubuntu"/>
              </a:rPr>
              <a:t>Too low </a:t>
            </a:r>
            <a:r>
              <a:rPr lang="en-US" altLang="en-US" sz="2500" dirty="0">
                <a:solidFill>
                  <a:srgbClr val="000000"/>
                </a:solidFill>
                <a:ea typeface="MathJax_Main"/>
              </a:rPr>
              <a:t>→</a:t>
            </a:r>
            <a:r>
              <a:rPr lang="en-US" altLang="en-US" sz="2100" dirty="0">
                <a:solidFill>
                  <a:srgbClr val="000000"/>
                </a:solidFill>
                <a:ea typeface="Ubuntu"/>
              </a:rPr>
              <a:t> slow convergence</a:t>
            </a:r>
          </a:p>
          <a:p>
            <a:pPr marL="457200" lvl="1" indent="0">
              <a:lnSpc>
                <a:spcPct val="100000"/>
              </a:lnSpc>
              <a:buFontTx/>
              <a:buChar char="•"/>
            </a:pPr>
            <a:endParaRPr lang="en-US" altLang="en-US" sz="2100" dirty="0">
              <a:solidFill>
                <a:srgbClr val="000000"/>
              </a:solidFill>
              <a:ea typeface="Ubuntu"/>
            </a:endParaRPr>
          </a:p>
        </p:txBody>
      </p:sp>
    </p:spTree>
    <p:extLst>
      <p:ext uri="{BB962C8B-B14F-4D97-AF65-F5344CB8AC3E}">
        <p14:creationId xmlns:p14="http://schemas.microsoft.com/office/powerpoint/2010/main" val="325113419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61CF9C-C84C-4FE8-9B4A-7A606D02ED09}"/>
              </a:ext>
            </a:extLst>
          </p:cNvPr>
          <p:cNvSpPr>
            <a:spLocks noGrp="1"/>
          </p:cNvSpPr>
          <p:nvPr>
            <p:ph type="title"/>
          </p:nvPr>
        </p:nvSpPr>
        <p:spPr/>
        <p:txBody>
          <a:bodyPr/>
          <a:lstStyle/>
          <a:p>
            <a:r>
              <a:rPr lang="en-US" b="0" i="0" dirty="0">
                <a:solidFill>
                  <a:srgbClr val="000000"/>
                </a:solidFill>
                <a:effectLst/>
                <a:latin typeface="Ubuntu"/>
              </a:rPr>
              <a:t>SGD L</a:t>
            </a:r>
            <a:r>
              <a:rPr lang="en-US" altLang="zh-CN" b="0" i="0" dirty="0">
                <a:solidFill>
                  <a:srgbClr val="000000"/>
                </a:solidFill>
                <a:effectLst/>
                <a:latin typeface="Ubuntu"/>
              </a:rPr>
              <a:t>earning rate</a:t>
            </a:r>
            <a:endParaRPr lang="en-US" dirty="0"/>
          </a:p>
        </p:txBody>
      </p:sp>
      <mc:AlternateContent xmlns:mc="http://schemas.openxmlformats.org/markup-compatibility/2006" xmlns:a14="http://schemas.microsoft.com/office/drawing/2010/main">
        <mc:Choice Requires="a14">
          <p:sp>
            <p:nvSpPr>
              <p:cNvPr id="5" name="Rectangle 1">
                <a:extLst>
                  <a:ext uri="{FF2B5EF4-FFF2-40B4-BE49-F238E27FC236}">
                    <a16:creationId xmlns:a16="http://schemas.microsoft.com/office/drawing/2014/main" id="{DA84793F-B0B6-4486-99EC-0BF224C5B649}"/>
                  </a:ext>
                </a:extLst>
              </p:cNvPr>
              <p:cNvSpPr>
                <a:spLocks noGrp="1" noChangeArrowheads="1"/>
              </p:cNvSpPr>
              <p:nvPr>
                <p:ph idx="1"/>
              </p:nvPr>
            </p:nvSpPr>
            <p:spPr bwMode="auto">
              <a:xfrm>
                <a:off x="838200" y="1314620"/>
                <a:ext cx="8311116" cy="3293209"/>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rgbClr val="000000"/>
                    </a:solidFill>
                    <a:effectLst/>
                    <a:latin typeface="Arial" panose="020B0604020202020204" pitchFamily="34" charset="0"/>
                    <a:ea typeface="Ubuntu"/>
                  </a:rPr>
                  <a:t>Very sensitive:</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b="0" i="0" u="none" strike="noStrike" cap="none" normalizeH="0" baseline="0" dirty="0">
                  <a:ln>
                    <a:noFill/>
                  </a:ln>
                  <a:solidFill>
                    <a:srgbClr val="000000"/>
                  </a:solidFill>
                  <a:effectLst/>
                  <a:latin typeface="Arial" panose="020B0604020202020204" pitchFamily="34" charset="0"/>
                  <a:ea typeface="Ubuntu"/>
                </a:endParaRPr>
              </a:p>
              <a:p>
                <a:pPr marL="457200" lvl="1" indent="0">
                  <a:lnSpc>
                    <a:spcPct val="100000"/>
                  </a:lnSpc>
                  <a:buFontTx/>
                  <a:buChar char="•"/>
                </a:pPr>
                <a:r>
                  <a:rPr lang="en-US" altLang="en-US" sz="2100" dirty="0">
                    <a:solidFill>
                      <a:srgbClr val="000000"/>
                    </a:solidFill>
                    <a:ea typeface="Ubuntu"/>
                  </a:rPr>
                  <a:t>Too high </a:t>
                </a:r>
                <a:r>
                  <a:rPr lang="en-US" altLang="en-US" sz="2500" dirty="0">
                    <a:solidFill>
                      <a:srgbClr val="000000"/>
                    </a:solidFill>
                    <a:ea typeface="MathJax_Main"/>
                  </a:rPr>
                  <a:t>→ </a:t>
                </a:r>
                <a:r>
                  <a:rPr lang="en-US" altLang="en-US" sz="2100" dirty="0">
                    <a:solidFill>
                      <a:srgbClr val="000000"/>
                    </a:solidFill>
                    <a:ea typeface="Ubuntu"/>
                  </a:rPr>
                  <a:t>early plateau or even divergence</a:t>
                </a:r>
              </a:p>
              <a:p>
                <a:pPr marL="457200" lvl="1" indent="0">
                  <a:lnSpc>
                    <a:spcPct val="100000"/>
                  </a:lnSpc>
                  <a:buFontTx/>
                  <a:buChar char="•"/>
                </a:pPr>
                <a:r>
                  <a:rPr lang="en-US" altLang="en-US" sz="2100" dirty="0">
                    <a:solidFill>
                      <a:srgbClr val="000000"/>
                    </a:solidFill>
                    <a:ea typeface="Ubuntu"/>
                  </a:rPr>
                  <a:t>Too low </a:t>
                </a:r>
                <a:r>
                  <a:rPr lang="en-US" altLang="en-US" sz="2500" dirty="0">
                    <a:solidFill>
                      <a:srgbClr val="000000"/>
                    </a:solidFill>
                    <a:ea typeface="MathJax_Main"/>
                  </a:rPr>
                  <a:t>→</a:t>
                </a:r>
                <a:r>
                  <a:rPr lang="en-US" altLang="en-US" sz="2100" dirty="0">
                    <a:solidFill>
                      <a:srgbClr val="000000"/>
                    </a:solidFill>
                    <a:ea typeface="Ubuntu"/>
                  </a:rPr>
                  <a:t> slow convergence</a:t>
                </a:r>
              </a:p>
              <a:p>
                <a:pPr marL="457200" lvl="1" indent="0">
                  <a:lnSpc>
                    <a:spcPct val="100000"/>
                  </a:lnSpc>
                  <a:buFontTx/>
                  <a:buChar char="•"/>
                </a:pPr>
                <a:r>
                  <a:rPr lang="en-US" altLang="en-US" sz="2100" dirty="0">
                    <a:solidFill>
                      <a:srgbClr val="000000"/>
                    </a:solidFill>
                    <a:ea typeface="Ubuntu"/>
                  </a:rPr>
                  <a:t>Try a large value first: </a:t>
                </a:r>
                <a14:m>
                  <m:oMath xmlns:m="http://schemas.openxmlformats.org/officeDocument/2006/math">
                    <m:r>
                      <a:rPr lang="en-US" altLang="en-US" sz="2100" i="1" dirty="0" smtClean="0">
                        <a:solidFill>
                          <a:srgbClr val="000000"/>
                        </a:solidFill>
                        <a:latin typeface="Cambria Math" panose="02040503050406030204" pitchFamily="18" charset="0"/>
                        <a:ea typeface="Ubuntu"/>
                      </a:rPr>
                      <m:t>𝜂</m:t>
                    </m:r>
                    <m:r>
                      <a:rPr lang="en-US" altLang="en-US" sz="2100" i="1" dirty="0" smtClean="0">
                        <a:solidFill>
                          <a:srgbClr val="000000"/>
                        </a:solidFill>
                        <a:latin typeface="Cambria Math" panose="02040503050406030204" pitchFamily="18" charset="0"/>
                        <a:ea typeface="Ubuntu"/>
                      </a:rPr>
                      <m:t>=0.1 </m:t>
                    </m:r>
                  </m:oMath>
                </a14:m>
                <a:r>
                  <a:rPr lang="en-US" altLang="en-US" sz="2100" dirty="0">
                    <a:solidFill>
                      <a:srgbClr val="000000"/>
                    </a:solidFill>
                    <a:ea typeface="Ubuntu"/>
                  </a:rPr>
                  <a:t>or even </a:t>
                </a:r>
                <a14:m>
                  <m:oMath xmlns:m="http://schemas.openxmlformats.org/officeDocument/2006/math">
                    <m:r>
                      <a:rPr lang="en-US" altLang="en-US" sz="2100" i="1" dirty="0" smtClean="0">
                        <a:solidFill>
                          <a:srgbClr val="000000"/>
                        </a:solidFill>
                        <a:latin typeface="Cambria Math" panose="02040503050406030204" pitchFamily="18" charset="0"/>
                        <a:ea typeface="Ubuntu"/>
                      </a:rPr>
                      <m:t>𝜂</m:t>
                    </m:r>
                    <m:r>
                      <a:rPr lang="en-US" altLang="en-US" sz="2100" i="1" dirty="0" smtClean="0">
                        <a:solidFill>
                          <a:srgbClr val="000000"/>
                        </a:solidFill>
                        <a:latin typeface="Cambria Math" panose="02040503050406030204" pitchFamily="18" charset="0"/>
                        <a:ea typeface="Ubuntu"/>
                      </a:rPr>
                      <m:t>=1</m:t>
                    </m:r>
                  </m:oMath>
                </a14:m>
                <a:endParaRPr lang="en-US" altLang="en-US" sz="2100" dirty="0">
                  <a:solidFill>
                    <a:srgbClr val="000000"/>
                  </a:solidFill>
                  <a:ea typeface="Ubuntu"/>
                </a:endParaRPr>
              </a:p>
              <a:p>
                <a:pPr marL="457200" lvl="1" indent="0">
                  <a:lnSpc>
                    <a:spcPct val="100000"/>
                  </a:lnSpc>
                  <a:buFontTx/>
                  <a:buChar char="•"/>
                </a:pPr>
                <a:r>
                  <a:rPr lang="en-US" altLang="en-US" sz="2100" dirty="0">
                    <a:solidFill>
                      <a:srgbClr val="000000"/>
                    </a:solidFill>
                    <a:ea typeface="Ubuntu"/>
                  </a:rPr>
                  <a:t>Divide by 10 and retry in case of divergence</a:t>
                </a:r>
              </a:p>
              <a:p>
                <a:pPr marL="457200" lvl="1" indent="0">
                  <a:lnSpc>
                    <a:spcPct val="100000"/>
                  </a:lnSpc>
                  <a:buFontTx/>
                  <a:buChar char="•"/>
                </a:pPr>
                <a:endParaRPr lang="en-US" altLang="en-US" sz="2100" dirty="0">
                  <a:solidFill>
                    <a:srgbClr val="000000"/>
                  </a:solidFill>
                  <a:ea typeface="Ubuntu"/>
                </a:endParaRPr>
              </a:p>
              <a:p>
                <a:pPr marL="0" lvl="0" indent="0">
                  <a:lnSpc>
                    <a:spcPct val="100000"/>
                  </a:lnSpc>
                  <a:buFontTx/>
                  <a:buChar char="•"/>
                </a:pPr>
                <a:endParaRPr lang="en-US" altLang="en-US" sz="2100" dirty="0">
                  <a:solidFill>
                    <a:srgbClr val="000000"/>
                  </a:solidFill>
                  <a:ea typeface="Ubuntu"/>
                </a:endParaRPr>
              </a:p>
            </p:txBody>
          </p:sp>
        </mc:Choice>
        <mc:Fallback xmlns="">
          <p:sp>
            <p:nvSpPr>
              <p:cNvPr id="5" name="Rectangle 1">
                <a:extLst>
                  <a:ext uri="{FF2B5EF4-FFF2-40B4-BE49-F238E27FC236}">
                    <a16:creationId xmlns:a16="http://schemas.microsoft.com/office/drawing/2014/main" id="{DA84793F-B0B6-4486-99EC-0BF224C5B649}"/>
                  </a:ext>
                </a:extLst>
              </p:cNvPr>
              <p:cNvSpPr>
                <a:spLocks noGrp="1" noRot="1" noChangeAspect="1" noMove="1" noResize="1" noEditPoints="1" noAdjustHandles="1" noChangeArrowheads="1" noChangeShapeType="1" noTextEdit="1"/>
              </p:cNvSpPr>
              <p:nvPr>
                <p:ph idx="1"/>
              </p:nvPr>
            </p:nvSpPr>
            <p:spPr bwMode="auto">
              <a:xfrm>
                <a:off x="838200" y="1314620"/>
                <a:ext cx="8311116" cy="3293209"/>
              </a:xfrm>
              <a:prstGeom prst="rect">
                <a:avLst/>
              </a:prstGeom>
              <a:blipFill>
                <a:blip r:embed="rId3"/>
                <a:stretch>
                  <a:fillRect l="-1321"/>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spTree>
    <p:extLst>
      <p:ext uri="{BB962C8B-B14F-4D97-AF65-F5344CB8AC3E}">
        <p14:creationId xmlns:p14="http://schemas.microsoft.com/office/powerpoint/2010/main" val="195072773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61CF9C-C84C-4FE8-9B4A-7A606D02ED09}"/>
              </a:ext>
            </a:extLst>
          </p:cNvPr>
          <p:cNvSpPr>
            <a:spLocks noGrp="1"/>
          </p:cNvSpPr>
          <p:nvPr>
            <p:ph type="title"/>
          </p:nvPr>
        </p:nvSpPr>
        <p:spPr/>
        <p:txBody>
          <a:bodyPr/>
          <a:lstStyle/>
          <a:p>
            <a:r>
              <a:rPr lang="en-US" b="0" i="0" dirty="0">
                <a:solidFill>
                  <a:srgbClr val="000000"/>
                </a:solidFill>
                <a:effectLst/>
                <a:latin typeface="Ubuntu"/>
              </a:rPr>
              <a:t>SGD L</a:t>
            </a:r>
            <a:r>
              <a:rPr lang="en-US" altLang="zh-CN" b="0" i="0" dirty="0">
                <a:solidFill>
                  <a:srgbClr val="000000"/>
                </a:solidFill>
                <a:effectLst/>
                <a:latin typeface="Ubuntu"/>
              </a:rPr>
              <a:t>earning rate</a:t>
            </a:r>
            <a:endParaRPr lang="en-US" dirty="0"/>
          </a:p>
        </p:txBody>
      </p:sp>
      <mc:AlternateContent xmlns:mc="http://schemas.openxmlformats.org/markup-compatibility/2006" xmlns:a14="http://schemas.microsoft.com/office/drawing/2010/main">
        <mc:Choice Requires="a14">
          <p:sp>
            <p:nvSpPr>
              <p:cNvPr id="5" name="Rectangle 1">
                <a:extLst>
                  <a:ext uri="{FF2B5EF4-FFF2-40B4-BE49-F238E27FC236}">
                    <a16:creationId xmlns:a16="http://schemas.microsoft.com/office/drawing/2014/main" id="{DA84793F-B0B6-4486-99EC-0BF224C5B649}"/>
                  </a:ext>
                </a:extLst>
              </p:cNvPr>
              <p:cNvSpPr>
                <a:spLocks noGrp="1" noChangeArrowheads="1"/>
              </p:cNvSpPr>
              <p:nvPr>
                <p:ph idx="1"/>
              </p:nvPr>
            </p:nvSpPr>
            <p:spPr bwMode="auto">
              <a:xfrm>
                <a:off x="838200" y="1261188"/>
                <a:ext cx="8311116" cy="4154984"/>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rgbClr val="000000"/>
                    </a:solidFill>
                    <a:effectLst/>
                    <a:latin typeface="Arial" panose="020B0604020202020204" pitchFamily="34" charset="0"/>
                    <a:ea typeface="Ubuntu"/>
                  </a:rPr>
                  <a:t>Very sensitive:</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b="0" i="0" u="none" strike="noStrike" cap="none" normalizeH="0" baseline="0" dirty="0">
                  <a:ln>
                    <a:noFill/>
                  </a:ln>
                  <a:solidFill>
                    <a:srgbClr val="000000"/>
                  </a:solidFill>
                  <a:effectLst/>
                  <a:latin typeface="Arial" panose="020B0604020202020204" pitchFamily="34" charset="0"/>
                  <a:ea typeface="Ubuntu"/>
                </a:endParaRPr>
              </a:p>
              <a:p>
                <a:pPr marL="457200" lvl="1" indent="0">
                  <a:lnSpc>
                    <a:spcPct val="100000"/>
                  </a:lnSpc>
                  <a:buFontTx/>
                  <a:buChar char="•"/>
                </a:pPr>
                <a:r>
                  <a:rPr lang="en-US" altLang="en-US" sz="2100" dirty="0">
                    <a:solidFill>
                      <a:srgbClr val="000000"/>
                    </a:solidFill>
                    <a:ea typeface="Ubuntu"/>
                  </a:rPr>
                  <a:t>Too high </a:t>
                </a:r>
                <a:r>
                  <a:rPr lang="en-US" altLang="en-US" sz="2500" dirty="0">
                    <a:solidFill>
                      <a:srgbClr val="000000"/>
                    </a:solidFill>
                    <a:ea typeface="MathJax_Main"/>
                  </a:rPr>
                  <a:t>→ </a:t>
                </a:r>
                <a:r>
                  <a:rPr lang="en-US" altLang="en-US" sz="2100" dirty="0">
                    <a:solidFill>
                      <a:srgbClr val="000000"/>
                    </a:solidFill>
                    <a:ea typeface="Ubuntu"/>
                  </a:rPr>
                  <a:t>early plateau or even divergence</a:t>
                </a:r>
              </a:p>
              <a:p>
                <a:pPr marL="457200" lvl="1" indent="0">
                  <a:lnSpc>
                    <a:spcPct val="100000"/>
                  </a:lnSpc>
                  <a:buFontTx/>
                  <a:buChar char="•"/>
                </a:pPr>
                <a:r>
                  <a:rPr lang="en-US" altLang="en-US" sz="2100" dirty="0">
                    <a:solidFill>
                      <a:srgbClr val="000000"/>
                    </a:solidFill>
                    <a:ea typeface="Ubuntu"/>
                  </a:rPr>
                  <a:t>Too low </a:t>
                </a:r>
                <a:r>
                  <a:rPr lang="en-US" altLang="en-US" sz="2500" dirty="0">
                    <a:solidFill>
                      <a:srgbClr val="000000"/>
                    </a:solidFill>
                    <a:ea typeface="MathJax_Main"/>
                  </a:rPr>
                  <a:t>→</a:t>
                </a:r>
                <a:r>
                  <a:rPr lang="en-US" altLang="en-US" sz="2100" dirty="0">
                    <a:solidFill>
                      <a:srgbClr val="000000"/>
                    </a:solidFill>
                    <a:ea typeface="Ubuntu"/>
                  </a:rPr>
                  <a:t> slow convergence</a:t>
                </a:r>
              </a:p>
              <a:p>
                <a:pPr marL="457200" lvl="1" indent="0">
                  <a:lnSpc>
                    <a:spcPct val="100000"/>
                  </a:lnSpc>
                  <a:buFontTx/>
                  <a:buChar char="•"/>
                </a:pPr>
                <a:r>
                  <a:rPr lang="en-US" altLang="en-US" sz="2100" dirty="0">
                    <a:solidFill>
                      <a:srgbClr val="000000"/>
                    </a:solidFill>
                    <a:ea typeface="Ubuntu"/>
                  </a:rPr>
                  <a:t>Try a large value first: </a:t>
                </a:r>
                <a14:m>
                  <m:oMath xmlns:m="http://schemas.openxmlformats.org/officeDocument/2006/math">
                    <m:r>
                      <a:rPr lang="en-US" altLang="en-US" sz="2100" i="1" dirty="0" smtClean="0">
                        <a:solidFill>
                          <a:srgbClr val="000000"/>
                        </a:solidFill>
                        <a:latin typeface="Cambria Math" panose="02040503050406030204" pitchFamily="18" charset="0"/>
                        <a:ea typeface="Ubuntu"/>
                      </a:rPr>
                      <m:t>𝜂</m:t>
                    </m:r>
                    <m:r>
                      <a:rPr lang="en-US" altLang="en-US" sz="2100" i="1" dirty="0" smtClean="0">
                        <a:solidFill>
                          <a:srgbClr val="000000"/>
                        </a:solidFill>
                        <a:latin typeface="Cambria Math" panose="02040503050406030204" pitchFamily="18" charset="0"/>
                        <a:ea typeface="Ubuntu"/>
                      </a:rPr>
                      <m:t>=0.1 </m:t>
                    </m:r>
                  </m:oMath>
                </a14:m>
                <a:r>
                  <a:rPr lang="en-US" altLang="en-US" sz="2100" dirty="0">
                    <a:solidFill>
                      <a:srgbClr val="000000"/>
                    </a:solidFill>
                    <a:ea typeface="Ubuntu"/>
                  </a:rPr>
                  <a:t>or even </a:t>
                </a:r>
                <a14:m>
                  <m:oMath xmlns:m="http://schemas.openxmlformats.org/officeDocument/2006/math">
                    <m:r>
                      <a:rPr lang="en-US" altLang="en-US" sz="2100" i="1" dirty="0" smtClean="0">
                        <a:solidFill>
                          <a:srgbClr val="000000"/>
                        </a:solidFill>
                        <a:latin typeface="Cambria Math" panose="02040503050406030204" pitchFamily="18" charset="0"/>
                        <a:ea typeface="Ubuntu"/>
                      </a:rPr>
                      <m:t>𝜂</m:t>
                    </m:r>
                    <m:r>
                      <a:rPr lang="en-US" altLang="en-US" sz="2100" i="1" dirty="0" smtClean="0">
                        <a:solidFill>
                          <a:srgbClr val="000000"/>
                        </a:solidFill>
                        <a:latin typeface="Cambria Math" panose="02040503050406030204" pitchFamily="18" charset="0"/>
                        <a:ea typeface="Ubuntu"/>
                      </a:rPr>
                      <m:t>=1</m:t>
                    </m:r>
                  </m:oMath>
                </a14:m>
                <a:endParaRPr lang="en-US" altLang="en-US" sz="2100" dirty="0">
                  <a:solidFill>
                    <a:srgbClr val="000000"/>
                  </a:solidFill>
                  <a:ea typeface="Ubuntu"/>
                </a:endParaRPr>
              </a:p>
              <a:p>
                <a:pPr marL="457200" lvl="1" indent="0">
                  <a:lnSpc>
                    <a:spcPct val="100000"/>
                  </a:lnSpc>
                  <a:buFontTx/>
                  <a:buChar char="•"/>
                </a:pPr>
                <a:r>
                  <a:rPr lang="en-US" altLang="en-US" sz="2100" dirty="0">
                    <a:solidFill>
                      <a:srgbClr val="000000"/>
                    </a:solidFill>
                    <a:ea typeface="Ubuntu"/>
                  </a:rPr>
                  <a:t>Divide by 10 and retry in case of divergence</a:t>
                </a:r>
              </a:p>
              <a:p>
                <a:pPr marL="457200" lvl="1" indent="0">
                  <a:lnSpc>
                    <a:spcPct val="100000"/>
                  </a:lnSpc>
                  <a:buFontTx/>
                  <a:buChar char="•"/>
                </a:pPr>
                <a:endParaRPr lang="en-US" altLang="en-US" sz="2100" dirty="0">
                  <a:solidFill>
                    <a:srgbClr val="000000"/>
                  </a:solidFill>
                  <a:ea typeface="Ubuntu"/>
                </a:endParaRPr>
              </a:p>
              <a:p>
                <a:pPr marL="0" lvl="0" indent="0">
                  <a:lnSpc>
                    <a:spcPct val="100000"/>
                  </a:lnSpc>
                  <a:buFontTx/>
                  <a:buChar char="•"/>
                </a:pPr>
                <a:r>
                  <a:rPr lang="en-US" altLang="en-US" dirty="0">
                    <a:solidFill>
                      <a:srgbClr val="000000"/>
                    </a:solidFill>
                    <a:ea typeface="Ubuntu"/>
                  </a:rPr>
                  <a:t>Large constant LR prevents final convergence</a:t>
                </a:r>
              </a:p>
              <a:p>
                <a:pPr marL="0" lvl="0" indent="0">
                  <a:lnSpc>
                    <a:spcPct val="100000"/>
                  </a:lnSpc>
                  <a:buFontTx/>
                  <a:buChar char="•"/>
                </a:pPr>
                <a:endParaRPr kumimoji="0" lang="en-US" altLang="en-US" b="0" i="0" u="none" strike="noStrike" cap="none" normalizeH="0" baseline="0" dirty="0">
                  <a:ln>
                    <a:noFill/>
                  </a:ln>
                  <a:solidFill>
                    <a:srgbClr val="000000"/>
                  </a:solidFill>
                  <a:effectLst/>
                  <a:latin typeface="Arial" panose="020B0604020202020204" pitchFamily="34" charset="0"/>
                  <a:ea typeface="Ubuntu"/>
                </a:endParaRPr>
              </a:p>
              <a:p>
                <a:pPr marL="457200" lvl="1" indent="0">
                  <a:lnSpc>
                    <a:spcPct val="100000"/>
                  </a:lnSpc>
                  <a:buFontTx/>
                  <a:buChar char="•"/>
                </a:pPr>
                <a:r>
                  <a:rPr lang="en-US" altLang="en-US" sz="2100" dirty="0">
                    <a:solidFill>
                      <a:srgbClr val="000000"/>
                    </a:solidFill>
                    <a:ea typeface="Ubuntu"/>
                  </a:rPr>
                  <a:t>multiply </a:t>
                </a:r>
                <a14:m>
                  <m:oMath xmlns:m="http://schemas.openxmlformats.org/officeDocument/2006/math">
                    <m:sSub>
                      <m:sSubPr>
                        <m:ctrlPr>
                          <a:rPr lang="en-US" altLang="zh-CN" sz="2100" i="1" dirty="0" smtClean="0">
                            <a:solidFill>
                              <a:srgbClr val="000000"/>
                            </a:solidFill>
                            <a:latin typeface="Cambria Math" panose="02040503050406030204" pitchFamily="18" charset="0"/>
                            <a:ea typeface="Ubuntu"/>
                          </a:rPr>
                        </m:ctrlPr>
                      </m:sSubPr>
                      <m:e>
                        <m:r>
                          <a:rPr lang="en-US" altLang="en-US" sz="2100" i="1" dirty="0" smtClean="0">
                            <a:solidFill>
                              <a:srgbClr val="000000"/>
                            </a:solidFill>
                            <a:latin typeface="Cambria Math" panose="02040503050406030204" pitchFamily="18" charset="0"/>
                            <a:ea typeface="Ubuntu"/>
                          </a:rPr>
                          <m:t>𝜂</m:t>
                        </m:r>
                      </m:e>
                      <m:sub>
                        <m:r>
                          <a:rPr lang="en-US" altLang="en-US" sz="2100" i="1" dirty="0" smtClean="0">
                            <a:solidFill>
                              <a:srgbClr val="000000"/>
                            </a:solidFill>
                            <a:latin typeface="Cambria Math" panose="02040503050406030204" pitchFamily="18" charset="0"/>
                            <a:ea typeface="Ubuntu"/>
                          </a:rPr>
                          <m:t>𝑡</m:t>
                        </m:r>
                      </m:sub>
                    </m:sSub>
                  </m:oMath>
                </a14:m>
                <a:r>
                  <a:rPr lang="en-US" altLang="en-US" sz="2100" dirty="0">
                    <a:solidFill>
                      <a:srgbClr val="000000"/>
                    </a:solidFill>
                    <a:ea typeface="Ubuntu"/>
                  </a:rPr>
                  <a:t> by </a:t>
                </a:r>
                <a14:m>
                  <m:oMath xmlns:m="http://schemas.openxmlformats.org/officeDocument/2006/math">
                    <m:r>
                      <a:rPr lang="en-US" altLang="en-US" sz="2100" i="1" dirty="0" smtClean="0">
                        <a:solidFill>
                          <a:srgbClr val="000000"/>
                        </a:solidFill>
                        <a:latin typeface="Cambria Math" panose="02040503050406030204" pitchFamily="18" charset="0"/>
                        <a:ea typeface="Ubuntu"/>
                      </a:rPr>
                      <m:t>𝛽</m:t>
                    </m:r>
                    <m:r>
                      <a:rPr lang="en-US" altLang="en-US" sz="2100" i="1" dirty="0" smtClean="0">
                        <a:solidFill>
                          <a:srgbClr val="000000"/>
                        </a:solidFill>
                        <a:latin typeface="Cambria Math" panose="02040503050406030204" pitchFamily="18" charset="0"/>
                        <a:ea typeface="Ubuntu"/>
                      </a:rPr>
                      <m:t>&lt;1 </m:t>
                    </m:r>
                  </m:oMath>
                </a14:m>
                <a:r>
                  <a:rPr lang="en-US" altLang="en-US" sz="2100" dirty="0">
                    <a:solidFill>
                      <a:srgbClr val="000000"/>
                    </a:solidFill>
                    <a:ea typeface="Ubuntu"/>
                  </a:rPr>
                  <a:t>after each update</a:t>
                </a:r>
              </a:p>
            </p:txBody>
          </p:sp>
        </mc:Choice>
        <mc:Fallback xmlns="">
          <p:sp>
            <p:nvSpPr>
              <p:cNvPr id="5" name="Rectangle 1">
                <a:extLst>
                  <a:ext uri="{FF2B5EF4-FFF2-40B4-BE49-F238E27FC236}">
                    <a16:creationId xmlns:a16="http://schemas.microsoft.com/office/drawing/2014/main" id="{DA84793F-B0B6-4486-99EC-0BF224C5B649}"/>
                  </a:ext>
                </a:extLst>
              </p:cNvPr>
              <p:cNvSpPr>
                <a:spLocks noGrp="1" noRot="1" noChangeAspect="1" noMove="1" noResize="1" noEditPoints="1" noAdjustHandles="1" noChangeArrowheads="1" noChangeShapeType="1" noTextEdit="1"/>
              </p:cNvSpPr>
              <p:nvPr>
                <p:ph idx="1"/>
              </p:nvPr>
            </p:nvSpPr>
            <p:spPr bwMode="auto">
              <a:xfrm>
                <a:off x="838200" y="1261188"/>
                <a:ext cx="8311116" cy="4154984"/>
              </a:xfrm>
              <a:prstGeom prst="rect">
                <a:avLst/>
              </a:prstGeom>
              <a:blipFill>
                <a:blip r:embed="rId3"/>
                <a:stretch>
                  <a:fillRect l="-1321" b="-2496"/>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spTree>
    <p:extLst>
      <p:ext uri="{BB962C8B-B14F-4D97-AF65-F5344CB8AC3E}">
        <p14:creationId xmlns:p14="http://schemas.microsoft.com/office/powerpoint/2010/main" val="123936042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61CF9C-C84C-4FE8-9B4A-7A606D02ED09}"/>
              </a:ext>
            </a:extLst>
          </p:cNvPr>
          <p:cNvSpPr>
            <a:spLocks noGrp="1"/>
          </p:cNvSpPr>
          <p:nvPr>
            <p:ph type="title"/>
          </p:nvPr>
        </p:nvSpPr>
        <p:spPr/>
        <p:txBody>
          <a:bodyPr/>
          <a:lstStyle/>
          <a:p>
            <a:r>
              <a:rPr lang="en-US" b="0" i="0" dirty="0">
                <a:solidFill>
                  <a:srgbClr val="000000"/>
                </a:solidFill>
                <a:effectLst/>
                <a:latin typeface="Ubuntu"/>
              </a:rPr>
              <a:t>SGD L</a:t>
            </a:r>
            <a:r>
              <a:rPr lang="en-US" altLang="zh-CN" b="0" i="0" dirty="0">
                <a:solidFill>
                  <a:srgbClr val="000000"/>
                </a:solidFill>
                <a:effectLst/>
                <a:latin typeface="Ubuntu"/>
              </a:rPr>
              <a:t>earning rate</a:t>
            </a:r>
            <a:endParaRPr lang="en-US" dirty="0"/>
          </a:p>
        </p:txBody>
      </p:sp>
      <mc:AlternateContent xmlns:mc="http://schemas.openxmlformats.org/markup-compatibility/2006" xmlns:a14="http://schemas.microsoft.com/office/drawing/2010/main">
        <mc:Choice Requires="a14">
          <p:sp>
            <p:nvSpPr>
              <p:cNvPr id="5" name="Rectangle 1">
                <a:extLst>
                  <a:ext uri="{FF2B5EF4-FFF2-40B4-BE49-F238E27FC236}">
                    <a16:creationId xmlns:a16="http://schemas.microsoft.com/office/drawing/2014/main" id="{DA84793F-B0B6-4486-99EC-0BF224C5B649}"/>
                  </a:ext>
                </a:extLst>
              </p:cNvPr>
              <p:cNvSpPr>
                <a:spLocks noGrp="1" noChangeArrowheads="1"/>
              </p:cNvSpPr>
              <p:nvPr>
                <p:ph idx="1"/>
              </p:nvPr>
            </p:nvSpPr>
            <p:spPr bwMode="auto">
              <a:xfrm>
                <a:off x="912628" y="1366548"/>
                <a:ext cx="8311116" cy="5124480"/>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rgbClr val="000000"/>
                    </a:solidFill>
                    <a:effectLst/>
                    <a:latin typeface="Arial" panose="020B0604020202020204" pitchFamily="34" charset="0"/>
                    <a:ea typeface="Ubuntu"/>
                  </a:rPr>
                  <a:t>Very sensitive:</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b="0" i="0" u="none" strike="noStrike" cap="none" normalizeH="0" baseline="0" dirty="0">
                  <a:ln>
                    <a:noFill/>
                  </a:ln>
                  <a:solidFill>
                    <a:srgbClr val="000000"/>
                  </a:solidFill>
                  <a:effectLst/>
                  <a:latin typeface="Arial" panose="020B0604020202020204" pitchFamily="34" charset="0"/>
                  <a:ea typeface="Ubuntu"/>
                </a:endParaRPr>
              </a:p>
              <a:p>
                <a:pPr marL="457200" lvl="1" indent="0">
                  <a:lnSpc>
                    <a:spcPct val="100000"/>
                  </a:lnSpc>
                  <a:buFontTx/>
                  <a:buChar char="•"/>
                </a:pPr>
                <a:r>
                  <a:rPr lang="en-US" altLang="en-US" sz="2100" dirty="0">
                    <a:solidFill>
                      <a:srgbClr val="000000"/>
                    </a:solidFill>
                    <a:ea typeface="Ubuntu"/>
                  </a:rPr>
                  <a:t>Too high </a:t>
                </a:r>
                <a:r>
                  <a:rPr lang="en-US" altLang="en-US" sz="2500" dirty="0">
                    <a:solidFill>
                      <a:srgbClr val="000000"/>
                    </a:solidFill>
                    <a:ea typeface="MathJax_Main"/>
                  </a:rPr>
                  <a:t>→ </a:t>
                </a:r>
                <a:r>
                  <a:rPr lang="en-US" altLang="en-US" sz="2100" dirty="0">
                    <a:solidFill>
                      <a:srgbClr val="000000"/>
                    </a:solidFill>
                    <a:ea typeface="Ubuntu"/>
                  </a:rPr>
                  <a:t>early plateau or even divergence</a:t>
                </a:r>
              </a:p>
              <a:p>
                <a:pPr marL="457200" lvl="1" indent="0">
                  <a:lnSpc>
                    <a:spcPct val="100000"/>
                  </a:lnSpc>
                  <a:buFontTx/>
                  <a:buChar char="•"/>
                </a:pPr>
                <a:r>
                  <a:rPr lang="en-US" altLang="en-US" sz="2100" dirty="0">
                    <a:solidFill>
                      <a:srgbClr val="000000"/>
                    </a:solidFill>
                    <a:ea typeface="Ubuntu"/>
                  </a:rPr>
                  <a:t>Too low </a:t>
                </a:r>
                <a:r>
                  <a:rPr lang="en-US" altLang="en-US" sz="2500" dirty="0">
                    <a:solidFill>
                      <a:srgbClr val="000000"/>
                    </a:solidFill>
                    <a:ea typeface="MathJax_Main"/>
                  </a:rPr>
                  <a:t>→</a:t>
                </a:r>
                <a:r>
                  <a:rPr lang="en-US" altLang="en-US" sz="2100" dirty="0">
                    <a:solidFill>
                      <a:srgbClr val="000000"/>
                    </a:solidFill>
                    <a:ea typeface="Ubuntu"/>
                  </a:rPr>
                  <a:t> slow convergence</a:t>
                </a:r>
              </a:p>
              <a:p>
                <a:pPr marL="457200" lvl="1" indent="0">
                  <a:lnSpc>
                    <a:spcPct val="100000"/>
                  </a:lnSpc>
                  <a:buFontTx/>
                  <a:buChar char="•"/>
                </a:pPr>
                <a:r>
                  <a:rPr lang="en-US" altLang="en-US" sz="2100" dirty="0">
                    <a:solidFill>
                      <a:srgbClr val="000000"/>
                    </a:solidFill>
                    <a:ea typeface="Ubuntu"/>
                  </a:rPr>
                  <a:t>Try a large value first: </a:t>
                </a:r>
                <a14:m>
                  <m:oMath xmlns:m="http://schemas.openxmlformats.org/officeDocument/2006/math">
                    <m:r>
                      <a:rPr lang="en-US" altLang="en-US" sz="2100" i="1" dirty="0" smtClean="0">
                        <a:solidFill>
                          <a:srgbClr val="000000"/>
                        </a:solidFill>
                        <a:latin typeface="Cambria Math" panose="02040503050406030204" pitchFamily="18" charset="0"/>
                        <a:ea typeface="Ubuntu"/>
                      </a:rPr>
                      <m:t>𝜂</m:t>
                    </m:r>
                    <m:r>
                      <a:rPr lang="en-US" altLang="en-US" sz="2100" i="1" dirty="0" smtClean="0">
                        <a:solidFill>
                          <a:srgbClr val="000000"/>
                        </a:solidFill>
                        <a:latin typeface="Cambria Math" panose="02040503050406030204" pitchFamily="18" charset="0"/>
                        <a:ea typeface="Ubuntu"/>
                      </a:rPr>
                      <m:t>=0.1 </m:t>
                    </m:r>
                  </m:oMath>
                </a14:m>
                <a:r>
                  <a:rPr lang="en-US" altLang="en-US" sz="2100" dirty="0">
                    <a:solidFill>
                      <a:srgbClr val="000000"/>
                    </a:solidFill>
                    <a:ea typeface="Ubuntu"/>
                  </a:rPr>
                  <a:t>or even </a:t>
                </a:r>
                <a14:m>
                  <m:oMath xmlns:m="http://schemas.openxmlformats.org/officeDocument/2006/math">
                    <m:r>
                      <a:rPr lang="en-US" altLang="en-US" sz="2100" i="1" dirty="0" smtClean="0">
                        <a:solidFill>
                          <a:srgbClr val="000000"/>
                        </a:solidFill>
                        <a:latin typeface="Cambria Math" panose="02040503050406030204" pitchFamily="18" charset="0"/>
                        <a:ea typeface="Ubuntu"/>
                      </a:rPr>
                      <m:t>𝜂</m:t>
                    </m:r>
                    <m:r>
                      <a:rPr lang="en-US" altLang="en-US" sz="2100" i="1" dirty="0" smtClean="0">
                        <a:solidFill>
                          <a:srgbClr val="000000"/>
                        </a:solidFill>
                        <a:latin typeface="Cambria Math" panose="02040503050406030204" pitchFamily="18" charset="0"/>
                        <a:ea typeface="Ubuntu"/>
                      </a:rPr>
                      <m:t>=1</m:t>
                    </m:r>
                  </m:oMath>
                </a14:m>
                <a:endParaRPr lang="en-US" altLang="en-US" sz="2100" dirty="0">
                  <a:solidFill>
                    <a:srgbClr val="000000"/>
                  </a:solidFill>
                  <a:ea typeface="Ubuntu"/>
                </a:endParaRPr>
              </a:p>
              <a:p>
                <a:pPr marL="457200" lvl="1" indent="0">
                  <a:lnSpc>
                    <a:spcPct val="100000"/>
                  </a:lnSpc>
                  <a:buFontTx/>
                  <a:buChar char="•"/>
                </a:pPr>
                <a:r>
                  <a:rPr lang="en-US" altLang="en-US" sz="2100" dirty="0">
                    <a:solidFill>
                      <a:srgbClr val="000000"/>
                    </a:solidFill>
                    <a:ea typeface="Ubuntu"/>
                  </a:rPr>
                  <a:t>Divide by 10 and retry in case of divergence</a:t>
                </a:r>
              </a:p>
              <a:p>
                <a:pPr marL="457200" lvl="1" indent="0">
                  <a:lnSpc>
                    <a:spcPct val="100000"/>
                  </a:lnSpc>
                  <a:buFontTx/>
                  <a:buChar char="•"/>
                </a:pPr>
                <a:endParaRPr lang="en-US" altLang="en-US" sz="2100" dirty="0">
                  <a:solidFill>
                    <a:srgbClr val="000000"/>
                  </a:solidFill>
                  <a:ea typeface="Ubuntu"/>
                </a:endParaRPr>
              </a:p>
              <a:p>
                <a:pPr marL="0" lvl="0" indent="0">
                  <a:lnSpc>
                    <a:spcPct val="100000"/>
                  </a:lnSpc>
                  <a:buFontTx/>
                  <a:buChar char="•"/>
                </a:pPr>
                <a:r>
                  <a:rPr lang="en-US" altLang="en-US" dirty="0">
                    <a:solidFill>
                      <a:srgbClr val="000000"/>
                    </a:solidFill>
                    <a:ea typeface="Ubuntu"/>
                  </a:rPr>
                  <a:t>Large constant LR prevents final convergence</a:t>
                </a:r>
              </a:p>
              <a:p>
                <a:pPr marL="0" lvl="0" indent="0">
                  <a:lnSpc>
                    <a:spcPct val="100000"/>
                  </a:lnSpc>
                  <a:buFontTx/>
                  <a:buChar char="•"/>
                </a:pPr>
                <a:endParaRPr kumimoji="0" lang="en-US" altLang="en-US" b="0" i="0" u="none" strike="noStrike" cap="none" normalizeH="0" baseline="0" dirty="0">
                  <a:ln>
                    <a:noFill/>
                  </a:ln>
                  <a:solidFill>
                    <a:srgbClr val="000000"/>
                  </a:solidFill>
                  <a:effectLst/>
                  <a:latin typeface="Arial" panose="020B0604020202020204" pitchFamily="34" charset="0"/>
                  <a:ea typeface="Ubuntu"/>
                </a:endParaRPr>
              </a:p>
              <a:p>
                <a:pPr marL="457200" lvl="1" indent="0">
                  <a:lnSpc>
                    <a:spcPct val="100000"/>
                  </a:lnSpc>
                  <a:buFontTx/>
                  <a:buChar char="•"/>
                </a:pPr>
                <a:r>
                  <a:rPr lang="en-US" altLang="en-US" sz="2100" dirty="0">
                    <a:solidFill>
                      <a:srgbClr val="000000"/>
                    </a:solidFill>
                    <a:ea typeface="Ubuntu"/>
                  </a:rPr>
                  <a:t>multiply </a:t>
                </a:r>
                <a14:m>
                  <m:oMath xmlns:m="http://schemas.openxmlformats.org/officeDocument/2006/math">
                    <m:sSub>
                      <m:sSubPr>
                        <m:ctrlPr>
                          <a:rPr lang="en-US" altLang="zh-CN" sz="2100" i="1" dirty="0" smtClean="0">
                            <a:solidFill>
                              <a:srgbClr val="000000"/>
                            </a:solidFill>
                            <a:latin typeface="Cambria Math" panose="02040503050406030204" pitchFamily="18" charset="0"/>
                            <a:ea typeface="Ubuntu"/>
                          </a:rPr>
                        </m:ctrlPr>
                      </m:sSubPr>
                      <m:e>
                        <m:r>
                          <a:rPr lang="en-US" altLang="en-US" sz="2100" i="1" dirty="0" smtClean="0">
                            <a:solidFill>
                              <a:srgbClr val="000000"/>
                            </a:solidFill>
                            <a:latin typeface="Cambria Math" panose="02040503050406030204" pitchFamily="18" charset="0"/>
                            <a:ea typeface="Ubuntu"/>
                          </a:rPr>
                          <m:t>𝜂</m:t>
                        </m:r>
                      </m:e>
                      <m:sub>
                        <m:r>
                          <a:rPr lang="en-US" altLang="en-US" sz="2100" i="1" dirty="0" smtClean="0">
                            <a:solidFill>
                              <a:srgbClr val="000000"/>
                            </a:solidFill>
                            <a:latin typeface="Cambria Math" panose="02040503050406030204" pitchFamily="18" charset="0"/>
                            <a:ea typeface="Ubuntu"/>
                          </a:rPr>
                          <m:t>𝑡</m:t>
                        </m:r>
                      </m:sub>
                    </m:sSub>
                  </m:oMath>
                </a14:m>
                <a:r>
                  <a:rPr lang="en-US" altLang="en-US" sz="2100" dirty="0">
                    <a:solidFill>
                      <a:srgbClr val="000000"/>
                    </a:solidFill>
                    <a:ea typeface="Ubuntu"/>
                  </a:rPr>
                  <a:t> by </a:t>
                </a:r>
                <a14:m>
                  <m:oMath xmlns:m="http://schemas.openxmlformats.org/officeDocument/2006/math">
                    <m:r>
                      <a:rPr lang="en-US" altLang="en-US" sz="2100" i="1" dirty="0" smtClean="0">
                        <a:solidFill>
                          <a:srgbClr val="000000"/>
                        </a:solidFill>
                        <a:latin typeface="Cambria Math" panose="02040503050406030204" pitchFamily="18" charset="0"/>
                        <a:ea typeface="Ubuntu"/>
                      </a:rPr>
                      <m:t>𝛽</m:t>
                    </m:r>
                    <m:r>
                      <a:rPr lang="en-US" altLang="en-US" sz="2100" i="1" dirty="0" smtClean="0">
                        <a:solidFill>
                          <a:srgbClr val="000000"/>
                        </a:solidFill>
                        <a:latin typeface="Cambria Math" panose="02040503050406030204" pitchFamily="18" charset="0"/>
                        <a:ea typeface="Ubuntu"/>
                      </a:rPr>
                      <m:t>&lt;1 </m:t>
                    </m:r>
                  </m:oMath>
                </a14:m>
                <a:r>
                  <a:rPr lang="en-US" altLang="en-US" sz="2100" dirty="0">
                    <a:solidFill>
                      <a:srgbClr val="000000"/>
                    </a:solidFill>
                    <a:ea typeface="Ubuntu"/>
                  </a:rPr>
                  <a:t>after each update</a:t>
                </a:r>
              </a:p>
              <a:p>
                <a:pPr marL="457200" lvl="1" indent="0">
                  <a:lnSpc>
                    <a:spcPct val="100000"/>
                  </a:lnSpc>
                  <a:buFontTx/>
                  <a:buChar char="•"/>
                </a:pPr>
                <a:r>
                  <a:rPr lang="en-US" altLang="en-US" sz="2100" dirty="0">
                    <a:solidFill>
                      <a:srgbClr val="000000"/>
                    </a:solidFill>
                    <a:ea typeface="Ubuntu"/>
                  </a:rPr>
                  <a:t>or monitor validation loss and divide </a:t>
                </a:r>
                <a14:m>
                  <m:oMath xmlns:m="http://schemas.openxmlformats.org/officeDocument/2006/math">
                    <m:sSub>
                      <m:sSubPr>
                        <m:ctrlPr>
                          <a:rPr lang="en-US" altLang="zh-CN" sz="2100" i="1" dirty="0" smtClean="0">
                            <a:solidFill>
                              <a:srgbClr val="000000"/>
                            </a:solidFill>
                            <a:latin typeface="Cambria Math" panose="02040503050406030204" pitchFamily="18" charset="0"/>
                            <a:ea typeface="Ubuntu"/>
                          </a:rPr>
                        </m:ctrlPr>
                      </m:sSubPr>
                      <m:e>
                        <m:r>
                          <a:rPr lang="en-US" altLang="en-US" sz="2100" i="1" dirty="0" smtClean="0">
                            <a:solidFill>
                              <a:srgbClr val="000000"/>
                            </a:solidFill>
                            <a:latin typeface="Cambria Math" panose="02040503050406030204" pitchFamily="18" charset="0"/>
                            <a:ea typeface="Ubuntu"/>
                          </a:rPr>
                          <m:t>𝜂</m:t>
                        </m:r>
                      </m:e>
                      <m:sub>
                        <m:r>
                          <a:rPr lang="en-US" altLang="en-US" sz="2100" i="1" dirty="0" smtClean="0">
                            <a:solidFill>
                              <a:srgbClr val="000000"/>
                            </a:solidFill>
                            <a:latin typeface="Cambria Math" panose="02040503050406030204" pitchFamily="18" charset="0"/>
                            <a:ea typeface="Ubuntu"/>
                          </a:rPr>
                          <m:t>𝑡</m:t>
                        </m:r>
                      </m:sub>
                    </m:sSub>
                    <m:r>
                      <a:rPr lang="en-US" altLang="en-US" sz="2100" i="1" dirty="0">
                        <a:solidFill>
                          <a:srgbClr val="000000"/>
                        </a:solidFill>
                        <a:latin typeface="Cambria Math" panose="02040503050406030204" pitchFamily="18" charset="0"/>
                        <a:ea typeface="Ubuntu"/>
                      </a:rPr>
                      <m:t> </m:t>
                    </m:r>
                  </m:oMath>
                </a14:m>
                <a:r>
                  <a:rPr lang="en-US" altLang="en-US" sz="2100" dirty="0">
                    <a:solidFill>
                      <a:srgbClr val="000000"/>
                    </a:solidFill>
                    <a:ea typeface="Ubuntu"/>
                  </a:rPr>
                  <a:t>by 2 or 10 when no progress</a:t>
                </a:r>
              </a:p>
              <a:p>
                <a:pPr marL="457200" lvl="1" indent="0">
                  <a:lnSpc>
                    <a:spcPct val="100000"/>
                  </a:lnSpc>
                  <a:buFontTx/>
                  <a:buChar char="•"/>
                </a:pPr>
                <a:r>
                  <a:rPr lang="en-US" altLang="en-US" sz="2100" dirty="0">
                    <a:solidFill>
                      <a:srgbClr val="000000"/>
                    </a:solidFill>
                    <a:ea typeface="Ubuntu"/>
                  </a:rPr>
                  <a:t>See </a:t>
                </a:r>
                <a:r>
                  <a:rPr lang="en-US" altLang="en-US" sz="2100" dirty="0" err="1">
                    <a:solidFill>
                      <a:srgbClr val="000000"/>
                    </a:solidFill>
                    <a:ea typeface="Ubuntu"/>
                    <a:hlinkClick r:id="rId3"/>
                  </a:rPr>
                  <a:t>ReduceLROnPlateau</a:t>
                </a:r>
                <a:r>
                  <a:rPr lang="en-US" altLang="en-US" sz="2100" dirty="0">
                    <a:solidFill>
                      <a:srgbClr val="000000"/>
                    </a:solidFill>
                    <a:ea typeface="Ubuntu"/>
                  </a:rPr>
                  <a:t> in </a:t>
                </a:r>
                <a:r>
                  <a:rPr lang="en-US" altLang="en-US" sz="2100" dirty="0" err="1">
                    <a:solidFill>
                      <a:srgbClr val="000000"/>
                    </a:solidFill>
                    <a:ea typeface="Ubuntu"/>
                  </a:rPr>
                  <a:t>Keras</a:t>
                </a:r>
                <a:endParaRPr lang="en-US" altLang="en-US" sz="2100" dirty="0">
                  <a:solidFill>
                    <a:srgbClr val="000000"/>
                  </a:solidFill>
                  <a:ea typeface="Ubuntu"/>
                </a:endParaRPr>
              </a:p>
            </p:txBody>
          </p:sp>
        </mc:Choice>
        <mc:Fallback xmlns="">
          <p:sp>
            <p:nvSpPr>
              <p:cNvPr id="5" name="Rectangle 1">
                <a:extLst>
                  <a:ext uri="{FF2B5EF4-FFF2-40B4-BE49-F238E27FC236}">
                    <a16:creationId xmlns:a16="http://schemas.microsoft.com/office/drawing/2014/main" id="{DA84793F-B0B6-4486-99EC-0BF224C5B649}"/>
                  </a:ext>
                </a:extLst>
              </p:cNvPr>
              <p:cNvSpPr>
                <a:spLocks noGrp="1" noRot="1" noChangeAspect="1" noMove="1" noResize="1" noEditPoints="1" noAdjustHandles="1" noChangeArrowheads="1" noChangeShapeType="1" noTextEdit="1"/>
              </p:cNvSpPr>
              <p:nvPr>
                <p:ph idx="1"/>
              </p:nvPr>
            </p:nvSpPr>
            <p:spPr bwMode="auto">
              <a:xfrm>
                <a:off x="912628" y="1366548"/>
                <a:ext cx="8311116" cy="5124480"/>
              </a:xfrm>
              <a:prstGeom prst="rect">
                <a:avLst/>
              </a:prstGeom>
              <a:blipFill>
                <a:blip r:embed="rId4"/>
                <a:stretch>
                  <a:fillRect l="-1321" b="-1902"/>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spTree>
    <p:extLst>
      <p:ext uri="{BB962C8B-B14F-4D97-AF65-F5344CB8AC3E}">
        <p14:creationId xmlns:p14="http://schemas.microsoft.com/office/powerpoint/2010/main" val="11102718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1905000" y="152400"/>
            <a:ext cx="8280400" cy="533400"/>
          </a:xfrm>
        </p:spPr>
        <p:txBody>
          <a:bodyPr>
            <a:normAutofit fontScale="90000"/>
          </a:bodyPr>
          <a:lstStyle/>
          <a:p>
            <a:r>
              <a:rPr lang="en-US"/>
              <a:t>Common features</a:t>
            </a:r>
            <a:endParaRPr lang="en-US" sz="2800"/>
          </a:p>
        </p:txBody>
      </p:sp>
      <p:grpSp>
        <p:nvGrpSpPr>
          <p:cNvPr id="2" name="Group 5"/>
          <p:cNvGrpSpPr>
            <a:grpSpLocks noChangeAspect="1"/>
          </p:cNvGrpSpPr>
          <p:nvPr/>
        </p:nvGrpSpPr>
        <p:grpSpPr bwMode="auto">
          <a:xfrm>
            <a:off x="2098676" y="1143000"/>
            <a:ext cx="7959725" cy="5181600"/>
            <a:chOff x="384" y="720"/>
            <a:chExt cx="5014" cy="3264"/>
          </a:xfrm>
        </p:grpSpPr>
        <p:sp>
          <p:nvSpPr>
            <p:cNvPr id="15368" name="AutoShape 4"/>
            <p:cNvSpPr>
              <a:spLocks noChangeAspect="1" noChangeArrowheads="1" noTextEdit="1"/>
            </p:cNvSpPr>
            <p:nvPr/>
          </p:nvSpPr>
          <p:spPr bwMode="auto">
            <a:xfrm>
              <a:off x="384" y="720"/>
              <a:ext cx="5014" cy="3264"/>
            </a:xfrm>
            <a:prstGeom prst="rect">
              <a:avLst/>
            </a:prstGeom>
            <a:noFill/>
            <a:ln w="9525">
              <a:noFill/>
              <a:miter lim="800000"/>
              <a:headEnd/>
              <a:tailEnd/>
            </a:ln>
          </p:spPr>
          <p:txBody>
            <a:bodyPr/>
            <a:lstStyle/>
            <a:p>
              <a:endParaRPr lang="en-US"/>
            </a:p>
          </p:txBody>
        </p:sp>
        <p:pic>
          <p:nvPicPr>
            <p:cNvPr id="15369" name="Picture 6"/>
            <p:cNvPicPr>
              <a:picLocks noChangeAspect="1" noChangeArrowheads="1"/>
            </p:cNvPicPr>
            <p:nvPr/>
          </p:nvPicPr>
          <p:blipFill>
            <a:blip r:embed="rId3" cstate="print"/>
            <a:srcRect/>
            <a:stretch>
              <a:fillRect/>
            </a:stretch>
          </p:blipFill>
          <p:spPr bwMode="auto">
            <a:xfrm>
              <a:off x="384" y="720"/>
              <a:ext cx="5021" cy="3272"/>
            </a:xfrm>
            <a:prstGeom prst="rect">
              <a:avLst/>
            </a:prstGeom>
            <a:noFill/>
            <a:ln w="9525">
              <a:noFill/>
              <a:miter lim="800000"/>
              <a:headEnd/>
              <a:tailEnd/>
            </a:ln>
          </p:spPr>
        </p:pic>
      </p:grpSp>
      <p:sp>
        <p:nvSpPr>
          <p:cNvPr id="15367" name="Line 10"/>
          <p:cNvSpPr>
            <a:spLocks noChangeShapeType="1"/>
          </p:cNvSpPr>
          <p:nvPr/>
        </p:nvSpPr>
        <p:spPr bwMode="auto">
          <a:xfrm flipH="1">
            <a:off x="3886200" y="5410200"/>
            <a:ext cx="838200" cy="0"/>
          </a:xfrm>
          <a:prstGeom prst="line">
            <a:avLst/>
          </a:prstGeom>
          <a:noFill/>
          <a:ln w="28575">
            <a:solidFill>
              <a:schemeClr val="bg1"/>
            </a:solidFill>
            <a:round/>
            <a:headEnd/>
            <a:tailEnd type="triangle" w="lg" len="lg"/>
          </a:ln>
        </p:spPr>
        <p:txBody>
          <a:bodyPr/>
          <a:lstStyle/>
          <a:p>
            <a:endParaRPr lang="en-US"/>
          </a:p>
        </p:txBody>
      </p:sp>
      <p:sp>
        <p:nvSpPr>
          <p:cNvPr id="3" name="TextBox 2">
            <a:extLst>
              <a:ext uri="{FF2B5EF4-FFF2-40B4-BE49-F238E27FC236}">
                <a16:creationId xmlns:a16="http://schemas.microsoft.com/office/drawing/2014/main" id="{07E2FB7A-005C-DA45-AED4-2DA1DEFEB96B}"/>
              </a:ext>
            </a:extLst>
          </p:cNvPr>
          <p:cNvSpPr txBox="1"/>
          <p:nvPr/>
        </p:nvSpPr>
        <p:spPr>
          <a:xfrm>
            <a:off x="3765484" y="3886200"/>
            <a:ext cx="916661" cy="338554"/>
          </a:xfrm>
          <a:prstGeom prst="rect">
            <a:avLst/>
          </a:prstGeom>
          <a:noFill/>
        </p:spPr>
        <p:txBody>
          <a:bodyPr wrap="none" rtlCol="0">
            <a:spAutoFit/>
          </a:bodyPr>
          <a:lstStyle/>
          <a:p>
            <a:r>
              <a:rPr lang="en-US" sz="1600">
                <a:solidFill>
                  <a:srgbClr val="7030A0"/>
                </a:solidFill>
              </a:rPr>
              <a:t>Dendrite</a:t>
            </a:r>
          </a:p>
        </p:txBody>
      </p:sp>
      <p:cxnSp>
        <p:nvCxnSpPr>
          <p:cNvPr id="6" name="Straight Connector 5">
            <a:extLst>
              <a:ext uri="{FF2B5EF4-FFF2-40B4-BE49-F238E27FC236}">
                <a16:creationId xmlns:a16="http://schemas.microsoft.com/office/drawing/2014/main" id="{477044B0-7ADF-FD45-AEE3-99759CFA9805}"/>
              </a:ext>
            </a:extLst>
          </p:cNvPr>
          <p:cNvCxnSpPr>
            <a:cxnSpLocks/>
          </p:cNvCxnSpPr>
          <p:nvPr/>
        </p:nvCxnSpPr>
        <p:spPr bwMode="auto">
          <a:xfrm flipH="1">
            <a:off x="3625918" y="4055478"/>
            <a:ext cx="184083" cy="169277"/>
          </a:xfrm>
          <a:prstGeom prst="line">
            <a:avLst/>
          </a:prstGeom>
          <a:solidFill>
            <a:schemeClr val="accent1"/>
          </a:solidFill>
          <a:ln w="12700" cap="flat" cmpd="sng" algn="ctr">
            <a:solidFill>
              <a:srgbClr val="7030A0"/>
            </a:solidFill>
            <a:prstDash val="solid"/>
            <a:round/>
            <a:headEnd type="none" w="med" len="med"/>
            <a:tailEnd type="none" w="med" len="med"/>
          </a:ln>
          <a:effectLst/>
        </p:spPr>
      </p:cxnSp>
      <p:sp>
        <p:nvSpPr>
          <p:cNvPr id="13" name="TextBox 12">
            <a:extLst>
              <a:ext uri="{FF2B5EF4-FFF2-40B4-BE49-F238E27FC236}">
                <a16:creationId xmlns:a16="http://schemas.microsoft.com/office/drawing/2014/main" id="{B9A64457-4FE6-A644-B59F-2FED011D1C2B}"/>
              </a:ext>
            </a:extLst>
          </p:cNvPr>
          <p:cNvSpPr txBox="1"/>
          <p:nvPr/>
        </p:nvSpPr>
        <p:spPr>
          <a:xfrm>
            <a:off x="3854977" y="4532710"/>
            <a:ext cx="952505" cy="338554"/>
          </a:xfrm>
          <a:prstGeom prst="rect">
            <a:avLst/>
          </a:prstGeom>
          <a:noFill/>
        </p:spPr>
        <p:txBody>
          <a:bodyPr wrap="none" rtlCol="0">
            <a:spAutoFit/>
          </a:bodyPr>
          <a:lstStyle/>
          <a:p>
            <a:r>
              <a:rPr lang="en-US" sz="1600">
                <a:solidFill>
                  <a:srgbClr val="7030A0"/>
                </a:solidFill>
              </a:rPr>
              <a:t>Cell body</a:t>
            </a:r>
          </a:p>
        </p:txBody>
      </p:sp>
      <p:cxnSp>
        <p:nvCxnSpPr>
          <p:cNvPr id="14" name="Straight Connector 13">
            <a:extLst>
              <a:ext uri="{FF2B5EF4-FFF2-40B4-BE49-F238E27FC236}">
                <a16:creationId xmlns:a16="http://schemas.microsoft.com/office/drawing/2014/main" id="{00D1D410-D35F-E64D-AD50-200285ABC999}"/>
              </a:ext>
            </a:extLst>
          </p:cNvPr>
          <p:cNvCxnSpPr>
            <a:cxnSpLocks/>
            <a:stCxn id="13" idx="1"/>
          </p:cNvCxnSpPr>
          <p:nvPr/>
        </p:nvCxnSpPr>
        <p:spPr bwMode="auto">
          <a:xfrm flipH="1" flipV="1">
            <a:off x="3416682" y="4681953"/>
            <a:ext cx="438294" cy="20034"/>
          </a:xfrm>
          <a:prstGeom prst="line">
            <a:avLst/>
          </a:prstGeom>
          <a:solidFill>
            <a:schemeClr val="accent1"/>
          </a:solidFill>
          <a:ln w="12700" cap="flat" cmpd="sng" algn="ctr">
            <a:solidFill>
              <a:srgbClr val="7030A0"/>
            </a:solidFill>
            <a:prstDash val="solid"/>
            <a:round/>
            <a:headEnd type="none" w="med" len="med"/>
            <a:tailEnd type="none" w="med" len="med"/>
          </a:ln>
          <a:effectLst/>
        </p:spPr>
      </p:cxnSp>
      <p:sp>
        <p:nvSpPr>
          <p:cNvPr id="19" name="TextBox 18">
            <a:extLst>
              <a:ext uri="{FF2B5EF4-FFF2-40B4-BE49-F238E27FC236}">
                <a16:creationId xmlns:a16="http://schemas.microsoft.com/office/drawing/2014/main" id="{3734C64B-9B22-B343-B9F5-6E153311C548}"/>
              </a:ext>
            </a:extLst>
          </p:cNvPr>
          <p:cNvSpPr txBox="1"/>
          <p:nvPr/>
        </p:nvSpPr>
        <p:spPr>
          <a:xfrm>
            <a:off x="3886505" y="5397500"/>
            <a:ext cx="602344" cy="338554"/>
          </a:xfrm>
          <a:prstGeom prst="rect">
            <a:avLst/>
          </a:prstGeom>
          <a:noFill/>
        </p:spPr>
        <p:txBody>
          <a:bodyPr wrap="none" rtlCol="0">
            <a:spAutoFit/>
          </a:bodyPr>
          <a:lstStyle/>
          <a:p>
            <a:r>
              <a:rPr lang="en-US" sz="1600">
                <a:solidFill>
                  <a:srgbClr val="7030A0"/>
                </a:solidFill>
              </a:rPr>
              <a:t>Axon</a:t>
            </a:r>
          </a:p>
        </p:txBody>
      </p:sp>
      <p:cxnSp>
        <p:nvCxnSpPr>
          <p:cNvPr id="20" name="Straight Connector 19">
            <a:extLst>
              <a:ext uri="{FF2B5EF4-FFF2-40B4-BE49-F238E27FC236}">
                <a16:creationId xmlns:a16="http://schemas.microsoft.com/office/drawing/2014/main" id="{53B31018-B776-E745-8D85-CBD65FD7E221}"/>
              </a:ext>
            </a:extLst>
          </p:cNvPr>
          <p:cNvCxnSpPr>
            <a:cxnSpLocks/>
            <a:stCxn id="19" idx="1"/>
          </p:cNvCxnSpPr>
          <p:nvPr/>
        </p:nvCxnSpPr>
        <p:spPr bwMode="auto">
          <a:xfrm flipH="1" flipV="1">
            <a:off x="3448211" y="5546743"/>
            <a:ext cx="438294" cy="20034"/>
          </a:xfrm>
          <a:prstGeom prst="line">
            <a:avLst/>
          </a:prstGeom>
          <a:solidFill>
            <a:schemeClr val="accent1"/>
          </a:solidFill>
          <a:ln w="12700" cap="flat" cmpd="sng" algn="ctr">
            <a:solidFill>
              <a:srgbClr val="7030A0"/>
            </a:solidFill>
            <a:prstDash val="solid"/>
            <a:round/>
            <a:headEnd type="none" w="med" len="med"/>
            <a:tailEnd type="none" w="med" len="med"/>
          </a:ln>
          <a:effectLst/>
        </p:spPr>
      </p:cxnSp>
      <p:sp>
        <p:nvSpPr>
          <p:cNvPr id="21" name="Rectangle 20">
            <a:extLst>
              <a:ext uri="{FF2B5EF4-FFF2-40B4-BE49-F238E27FC236}">
                <a16:creationId xmlns:a16="http://schemas.microsoft.com/office/drawing/2014/main" id="{EE8BBBAA-AC0C-534F-858C-9B4CE4398B04}"/>
              </a:ext>
            </a:extLst>
          </p:cNvPr>
          <p:cNvSpPr/>
          <p:nvPr/>
        </p:nvSpPr>
        <p:spPr bwMode="auto">
          <a:xfrm>
            <a:off x="4892439" y="1986827"/>
            <a:ext cx="2270362" cy="1870404"/>
          </a:xfrm>
          <a:prstGeom prst="rect">
            <a:avLst/>
          </a:prstGeom>
          <a:solidFill>
            <a:schemeClr val="bg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1400" b="1">
              <a:latin typeface="Arial" charset="0"/>
            </a:endParaRPr>
          </a:p>
        </p:txBody>
      </p:sp>
      <p:sp>
        <p:nvSpPr>
          <p:cNvPr id="4" name="TextBox 3">
            <a:extLst>
              <a:ext uri="{FF2B5EF4-FFF2-40B4-BE49-F238E27FC236}">
                <a16:creationId xmlns:a16="http://schemas.microsoft.com/office/drawing/2014/main" id="{E32DE124-D245-484E-921E-DF12007B80D0}"/>
              </a:ext>
            </a:extLst>
          </p:cNvPr>
          <p:cNvSpPr txBox="1"/>
          <p:nvPr/>
        </p:nvSpPr>
        <p:spPr>
          <a:xfrm>
            <a:off x="4905257" y="1986828"/>
            <a:ext cx="2346561" cy="1323439"/>
          </a:xfrm>
          <a:prstGeom prst="rect">
            <a:avLst/>
          </a:prstGeom>
          <a:solidFill>
            <a:schemeClr val="bg1"/>
          </a:solidFill>
        </p:spPr>
        <p:txBody>
          <a:bodyPr wrap="square" rtlCol="0">
            <a:spAutoFit/>
          </a:bodyPr>
          <a:lstStyle/>
          <a:p>
            <a:pPr algn="ctr"/>
            <a:r>
              <a:rPr lang="en-US" sz="2000">
                <a:solidFill>
                  <a:srgbClr val="0070C0"/>
                </a:solidFill>
              </a:rPr>
              <a:t>Parallel computing</a:t>
            </a:r>
          </a:p>
          <a:p>
            <a:pPr algn="ctr"/>
            <a:r>
              <a:rPr lang="en-US" sz="2000">
                <a:solidFill>
                  <a:srgbClr val="0070C0"/>
                </a:solidFill>
              </a:rPr>
              <a:t>Non-linear units</a:t>
            </a:r>
          </a:p>
          <a:p>
            <a:pPr algn="ctr"/>
            <a:r>
              <a:rPr lang="en-US" sz="2000">
                <a:solidFill>
                  <a:srgbClr val="0070C0"/>
                </a:solidFill>
              </a:rPr>
              <a:t>Local processing</a:t>
            </a:r>
          </a:p>
          <a:p>
            <a:pPr algn="ctr"/>
            <a:r>
              <a:rPr lang="en-US" sz="2000">
                <a:solidFill>
                  <a:srgbClr val="0070C0"/>
                </a:solidFill>
              </a:rPr>
              <a:t>Adaptation </a:t>
            </a:r>
          </a:p>
        </p:txBody>
      </p:sp>
    </p:spTree>
    <p:extLst>
      <p:ext uri="{BB962C8B-B14F-4D97-AF65-F5344CB8AC3E}">
        <p14:creationId xmlns:p14="http://schemas.microsoft.com/office/powerpoint/2010/main" val="85934917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61CF9C-C84C-4FE8-9B4A-7A606D02ED09}"/>
              </a:ext>
            </a:extLst>
          </p:cNvPr>
          <p:cNvSpPr>
            <a:spLocks noGrp="1"/>
          </p:cNvSpPr>
          <p:nvPr>
            <p:ph type="title"/>
          </p:nvPr>
        </p:nvSpPr>
        <p:spPr/>
        <p:txBody>
          <a:bodyPr/>
          <a:lstStyle/>
          <a:p>
            <a:pPr algn="l"/>
            <a:r>
              <a:rPr lang="en-US" b="0" i="0" dirty="0">
                <a:solidFill>
                  <a:srgbClr val="000000"/>
                </a:solidFill>
                <a:effectLst/>
                <a:latin typeface="Ubuntu"/>
              </a:rPr>
              <a:t>Momentum</a:t>
            </a:r>
          </a:p>
        </p:txBody>
      </p:sp>
      <p:sp>
        <p:nvSpPr>
          <p:cNvPr id="11" name="TextBox 10">
            <a:extLst>
              <a:ext uri="{FF2B5EF4-FFF2-40B4-BE49-F238E27FC236}">
                <a16:creationId xmlns:a16="http://schemas.microsoft.com/office/drawing/2014/main" id="{046DEA4E-731C-422C-8844-B4A180A70CE4}"/>
              </a:ext>
            </a:extLst>
          </p:cNvPr>
          <p:cNvSpPr txBox="1"/>
          <p:nvPr/>
        </p:nvSpPr>
        <p:spPr>
          <a:xfrm>
            <a:off x="1059269" y="1456293"/>
            <a:ext cx="6095114" cy="400110"/>
          </a:xfrm>
          <a:prstGeom prst="rect">
            <a:avLst/>
          </a:prstGeom>
          <a:noFill/>
        </p:spPr>
        <p:txBody>
          <a:bodyPr wrap="square">
            <a:spAutoFit/>
          </a:bodyPr>
          <a:lstStyle/>
          <a:p>
            <a:r>
              <a:rPr lang="en-US" sz="2000" b="0" i="0" dirty="0">
                <a:solidFill>
                  <a:srgbClr val="000000"/>
                </a:solidFill>
                <a:effectLst/>
                <a:latin typeface="Ubuntu"/>
              </a:rPr>
              <a:t>Accumulate gradients across successive updates:</a:t>
            </a:r>
            <a:endParaRPr lang="en-US" sz="2000" dirty="0"/>
          </a:p>
        </p:txBody>
      </p:sp>
      <p:pic>
        <p:nvPicPr>
          <p:cNvPr id="12" name="Picture 11">
            <a:extLst>
              <a:ext uri="{FF2B5EF4-FFF2-40B4-BE49-F238E27FC236}">
                <a16:creationId xmlns:a16="http://schemas.microsoft.com/office/drawing/2014/main" id="{4CB207C3-8CFE-4F64-9EBD-F5DC95DAA952}"/>
              </a:ext>
            </a:extLst>
          </p:cNvPr>
          <p:cNvPicPr>
            <a:picLocks noChangeAspect="1"/>
          </p:cNvPicPr>
          <p:nvPr/>
        </p:nvPicPr>
        <p:blipFill>
          <a:blip r:embed="rId3"/>
          <a:stretch>
            <a:fillRect/>
          </a:stretch>
        </p:blipFill>
        <p:spPr>
          <a:xfrm>
            <a:off x="4081448" y="1867449"/>
            <a:ext cx="4029104" cy="914407"/>
          </a:xfrm>
          <a:prstGeom prst="rect">
            <a:avLst/>
          </a:prstGeom>
        </p:spPr>
      </p:pic>
      <mc:AlternateContent xmlns:mc="http://schemas.openxmlformats.org/markup-compatibility/2006" xmlns:a14="http://schemas.microsoft.com/office/drawing/2010/main">
        <mc:Choice Requires="a14">
          <p:sp>
            <p:nvSpPr>
              <p:cNvPr id="13" name="Rectangle 4">
                <a:extLst>
                  <a:ext uri="{FF2B5EF4-FFF2-40B4-BE49-F238E27FC236}">
                    <a16:creationId xmlns:a16="http://schemas.microsoft.com/office/drawing/2014/main" id="{9302F837-3EF1-4FB6-B30A-F51243CF4911}"/>
                  </a:ext>
                </a:extLst>
              </p:cNvPr>
              <p:cNvSpPr>
                <a:spLocks noChangeArrowheads="1"/>
              </p:cNvSpPr>
              <p:nvPr/>
            </p:nvSpPr>
            <p:spPr bwMode="auto">
              <a:xfrm>
                <a:off x="1059269" y="2947571"/>
                <a:ext cx="2764466" cy="415498"/>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14:m>
                  <m:oMath xmlns:m="http://schemas.openxmlformats.org/officeDocument/2006/math">
                    <m:r>
                      <a:rPr kumimoji="0" lang="en-US" altLang="en-US" sz="2100" b="0" i="1" u="none" strike="noStrike" cap="none" normalizeH="0" baseline="0" dirty="0" smtClean="0">
                        <a:ln>
                          <a:noFill/>
                        </a:ln>
                        <a:solidFill>
                          <a:srgbClr val="000000"/>
                        </a:solidFill>
                        <a:effectLst/>
                        <a:latin typeface="Cambria Math" panose="02040503050406030204" pitchFamily="18" charset="0"/>
                        <a:ea typeface="MathJax_Math-italic"/>
                      </a:rPr>
                      <m:t>𝛾</m:t>
                    </m:r>
                  </m:oMath>
                </a14:m>
                <a:r>
                  <a:rPr kumimoji="0" lang="en-US" altLang="en-US" sz="1800" b="0" i="0" u="none" strike="noStrike" cap="none" normalizeH="0" baseline="0" dirty="0">
                    <a:ln>
                      <a:noFill/>
                    </a:ln>
                    <a:solidFill>
                      <a:srgbClr val="000000"/>
                    </a:solidFill>
                    <a:effectLst/>
                    <a:latin typeface="Arial" panose="020B0604020202020204" pitchFamily="34" charset="0"/>
                    <a:ea typeface="Ubuntu"/>
                  </a:rPr>
                  <a:t> is typically set to 0.9</a:t>
                </a:r>
                <a:r>
                  <a:rPr kumimoji="0" lang="en-US" altLang="en-US" sz="400" b="0" i="0" u="none" strike="noStrike" cap="none" normalizeH="0" baseline="0" dirty="0">
                    <a:ln>
                      <a:noFill/>
                    </a:ln>
                    <a:solidFill>
                      <a:schemeClr val="tx1"/>
                    </a:solidFill>
                    <a:effectLst/>
                    <a:latin typeface="Arial" panose="020B0604020202020204" pitchFamily="34"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mc:Choice>
        <mc:Fallback xmlns="">
          <p:sp>
            <p:nvSpPr>
              <p:cNvPr id="13" name="Rectangle 4">
                <a:extLst>
                  <a:ext uri="{FF2B5EF4-FFF2-40B4-BE49-F238E27FC236}">
                    <a16:creationId xmlns:a16="http://schemas.microsoft.com/office/drawing/2014/main" id="{9302F837-3EF1-4FB6-B30A-F51243CF4911}"/>
                  </a:ext>
                </a:extLst>
              </p:cNvPr>
              <p:cNvSpPr>
                <a:spLocks noRot="1" noChangeAspect="1" noMove="1" noResize="1" noEditPoints="1" noAdjustHandles="1" noChangeArrowheads="1" noChangeShapeType="1" noTextEdit="1"/>
              </p:cNvSpPr>
              <p:nvPr/>
            </p:nvSpPr>
            <p:spPr bwMode="auto">
              <a:xfrm>
                <a:off x="1059269" y="2947571"/>
                <a:ext cx="2764466" cy="415498"/>
              </a:xfrm>
              <a:prstGeom prst="rect">
                <a:avLst/>
              </a:prstGeom>
              <a:blipFill>
                <a:blip r:embed="rId4"/>
                <a:stretch>
                  <a:fillRect b="-20588"/>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spTree>
    <p:extLst>
      <p:ext uri="{BB962C8B-B14F-4D97-AF65-F5344CB8AC3E}">
        <p14:creationId xmlns:p14="http://schemas.microsoft.com/office/powerpoint/2010/main" val="149143329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61CF9C-C84C-4FE8-9B4A-7A606D02ED09}"/>
              </a:ext>
            </a:extLst>
          </p:cNvPr>
          <p:cNvSpPr>
            <a:spLocks noGrp="1"/>
          </p:cNvSpPr>
          <p:nvPr>
            <p:ph type="title"/>
          </p:nvPr>
        </p:nvSpPr>
        <p:spPr/>
        <p:txBody>
          <a:bodyPr/>
          <a:lstStyle/>
          <a:p>
            <a:pPr algn="l"/>
            <a:r>
              <a:rPr lang="en-US" b="0" i="0" dirty="0">
                <a:solidFill>
                  <a:srgbClr val="000000"/>
                </a:solidFill>
                <a:effectLst/>
                <a:latin typeface="Ubuntu"/>
              </a:rPr>
              <a:t>Momentum</a:t>
            </a:r>
          </a:p>
        </p:txBody>
      </p:sp>
      <p:sp>
        <p:nvSpPr>
          <p:cNvPr id="11" name="TextBox 10">
            <a:extLst>
              <a:ext uri="{FF2B5EF4-FFF2-40B4-BE49-F238E27FC236}">
                <a16:creationId xmlns:a16="http://schemas.microsoft.com/office/drawing/2014/main" id="{046DEA4E-731C-422C-8844-B4A180A70CE4}"/>
              </a:ext>
            </a:extLst>
          </p:cNvPr>
          <p:cNvSpPr txBox="1"/>
          <p:nvPr/>
        </p:nvSpPr>
        <p:spPr>
          <a:xfrm>
            <a:off x="1059269" y="1456293"/>
            <a:ext cx="6095114" cy="400110"/>
          </a:xfrm>
          <a:prstGeom prst="rect">
            <a:avLst/>
          </a:prstGeom>
          <a:noFill/>
        </p:spPr>
        <p:txBody>
          <a:bodyPr wrap="square">
            <a:spAutoFit/>
          </a:bodyPr>
          <a:lstStyle/>
          <a:p>
            <a:r>
              <a:rPr lang="en-US" sz="2000" b="0" i="0" dirty="0">
                <a:solidFill>
                  <a:srgbClr val="000000"/>
                </a:solidFill>
                <a:effectLst/>
                <a:latin typeface="Ubuntu"/>
              </a:rPr>
              <a:t>Accumulate gradients across successive updates:</a:t>
            </a:r>
            <a:endParaRPr lang="en-US" sz="2000" dirty="0"/>
          </a:p>
        </p:txBody>
      </p:sp>
      <p:pic>
        <p:nvPicPr>
          <p:cNvPr id="12" name="Picture 11">
            <a:extLst>
              <a:ext uri="{FF2B5EF4-FFF2-40B4-BE49-F238E27FC236}">
                <a16:creationId xmlns:a16="http://schemas.microsoft.com/office/drawing/2014/main" id="{4CB207C3-8CFE-4F64-9EBD-F5DC95DAA952}"/>
              </a:ext>
            </a:extLst>
          </p:cNvPr>
          <p:cNvPicPr>
            <a:picLocks noChangeAspect="1"/>
          </p:cNvPicPr>
          <p:nvPr/>
        </p:nvPicPr>
        <p:blipFill>
          <a:blip r:embed="rId3"/>
          <a:stretch>
            <a:fillRect/>
          </a:stretch>
        </p:blipFill>
        <p:spPr>
          <a:xfrm>
            <a:off x="4081448" y="1867449"/>
            <a:ext cx="4029104" cy="914407"/>
          </a:xfrm>
          <a:prstGeom prst="rect">
            <a:avLst/>
          </a:prstGeom>
        </p:spPr>
      </p:pic>
      <mc:AlternateContent xmlns:mc="http://schemas.openxmlformats.org/markup-compatibility/2006" xmlns:a14="http://schemas.microsoft.com/office/drawing/2010/main">
        <mc:Choice Requires="a14">
          <p:sp>
            <p:nvSpPr>
              <p:cNvPr id="13" name="Rectangle 4">
                <a:extLst>
                  <a:ext uri="{FF2B5EF4-FFF2-40B4-BE49-F238E27FC236}">
                    <a16:creationId xmlns:a16="http://schemas.microsoft.com/office/drawing/2014/main" id="{9302F837-3EF1-4FB6-B30A-F51243CF4911}"/>
                  </a:ext>
                </a:extLst>
              </p:cNvPr>
              <p:cNvSpPr>
                <a:spLocks noChangeArrowheads="1"/>
              </p:cNvSpPr>
              <p:nvPr/>
            </p:nvSpPr>
            <p:spPr bwMode="auto">
              <a:xfrm>
                <a:off x="1059269" y="2947571"/>
                <a:ext cx="2764466" cy="415498"/>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14:m>
                  <m:oMath xmlns:m="http://schemas.openxmlformats.org/officeDocument/2006/math">
                    <m:r>
                      <a:rPr kumimoji="0" lang="en-US" altLang="en-US" sz="2100" b="0" i="1" u="none" strike="noStrike" cap="none" normalizeH="0" baseline="0" dirty="0" smtClean="0">
                        <a:ln>
                          <a:noFill/>
                        </a:ln>
                        <a:solidFill>
                          <a:srgbClr val="000000"/>
                        </a:solidFill>
                        <a:effectLst/>
                        <a:latin typeface="Cambria Math" panose="02040503050406030204" pitchFamily="18" charset="0"/>
                        <a:ea typeface="MathJax_Math-italic"/>
                      </a:rPr>
                      <m:t>𝛾</m:t>
                    </m:r>
                  </m:oMath>
                </a14:m>
                <a:r>
                  <a:rPr kumimoji="0" lang="en-US" altLang="en-US" sz="1800" b="0" i="0" u="none" strike="noStrike" cap="none" normalizeH="0" baseline="0" dirty="0">
                    <a:ln>
                      <a:noFill/>
                    </a:ln>
                    <a:solidFill>
                      <a:srgbClr val="000000"/>
                    </a:solidFill>
                    <a:effectLst/>
                    <a:latin typeface="Arial" panose="020B0604020202020204" pitchFamily="34" charset="0"/>
                    <a:ea typeface="Ubuntu"/>
                  </a:rPr>
                  <a:t> is typically set to 0.9</a:t>
                </a:r>
                <a:r>
                  <a:rPr kumimoji="0" lang="en-US" altLang="en-US" sz="400" b="0" i="0" u="none" strike="noStrike" cap="none" normalizeH="0" baseline="0" dirty="0">
                    <a:ln>
                      <a:noFill/>
                    </a:ln>
                    <a:solidFill>
                      <a:schemeClr val="tx1"/>
                    </a:solidFill>
                    <a:effectLst/>
                    <a:latin typeface="Arial" panose="020B0604020202020204" pitchFamily="34"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mc:Choice>
        <mc:Fallback xmlns="">
          <p:sp>
            <p:nvSpPr>
              <p:cNvPr id="13" name="Rectangle 4">
                <a:extLst>
                  <a:ext uri="{FF2B5EF4-FFF2-40B4-BE49-F238E27FC236}">
                    <a16:creationId xmlns:a16="http://schemas.microsoft.com/office/drawing/2014/main" id="{9302F837-3EF1-4FB6-B30A-F51243CF4911}"/>
                  </a:ext>
                </a:extLst>
              </p:cNvPr>
              <p:cNvSpPr>
                <a:spLocks noRot="1" noChangeAspect="1" noMove="1" noResize="1" noEditPoints="1" noAdjustHandles="1" noChangeArrowheads="1" noChangeShapeType="1" noTextEdit="1"/>
              </p:cNvSpPr>
              <p:nvPr/>
            </p:nvSpPr>
            <p:spPr bwMode="auto">
              <a:xfrm>
                <a:off x="1059269" y="2947571"/>
                <a:ext cx="2764466" cy="415498"/>
              </a:xfrm>
              <a:prstGeom prst="rect">
                <a:avLst/>
              </a:prstGeom>
              <a:blipFill>
                <a:blip r:embed="rId4"/>
                <a:stretch>
                  <a:fillRect b="-20588"/>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sp>
        <p:nvSpPr>
          <p:cNvPr id="16" name="TextBox 15">
            <a:extLst>
              <a:ext uri="{FF2B5EF4-FFF2-40B4-BE49-F238E27FC236}">
                <a16:creationId xmlns:a16="http://schemas.microsoft.com/office/drawing/2014/main" id="{8384DFE5-5046-4DAC-8235-46473CBD03F2}"/>
              </a:ext>
            </a:extLst>
          </p:cNvPr>
          <p:cNvSpPr txBox="1"/>
          <p:nvPr/>
        </p:nvSpPr>
        <p:spPr>
          <a:xfrm>
            <a:off x="1059268" y="3494932"/>
            <a:ext cx="9642401" cy="707886"/>
          </a:xfrm>
          <a:prstGeom prst="rect">
            <a:avLst/>
          </a:prstGeom>
          <a:noFill/>
        </p:spPr>
        <p:txBody>
          <a:bodyPr wrap="square">
            <a:spAutoFit/>
          </a:bodyPr>
          <a:lstStyle/>
          <a:p>
            <a:r>
              <a:rPr lang="en-US" sz="2000" b="0" i="0" dirty="0">
                <a:solidFill>
                  <a:srgbClr val="000000"/>
                </a:solidFill>
                <a:effectLst/>
                <a:latin typeface="Ubuntu"/>
              </a:rPr>
              <a:t>Larger updates in directions where the gradient sign is constant to accelerate in low curvature areas</a:t>
            </a:r>
            <a:endParaRPr lang="en-US" sz="2000" dirty="0"/>
          </a:p>
        </p:txBody>
      </p:sp>
    </p:spTree>
    <p:extLst>
      <p:ext uri="{BB962C8B-B14F-4D97-AF65-F5344CB8AC3E}">
        <p14:creationId xmlns:p14="http://schemas.microsoft.com/office/powerpoint/2010/main" val="15348797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61CF9C-C84C-4FE8-9B4A-7A606D02ED09}"/>
              </a:ext>
            </a:extLst>
          </p:cNvPr>
          <p:cNvSpPr>
            <a:spLocks noGrp="1"/>
          </p:cNvSpPr>
          <p:nvPr>
            <p:ph type="title"/>
          </p:nvPr>
        </p:nvSpPr>
        <p:spPr/>
        <p:txBody>
          <a:bodyPr/>
          <a:lstStyle/>
          <a:p>
            <a:pPr algn="l"/>
            <a:r>
              <a:rPr lang="en-US" b="0" i="0" dirty="0">
                <a:solidFill>
                  <a:srgbClr val="000000"/>
                </a:solidFill>
                <a:effectLst/>
                <a:latin typeface="Ubuntu"/>
              </a:rPr>
              <a:t>Momentum</a:t>
            </a:r>
          </a:p>
        </p:txBody>
      </p:sp>
      <p:sp>
        <p:nvSpPr>
          <p:cNvPr id="11" name="TextBox 10">
            <a:extLst>
              <a:ext uri="{FF2B5EF4-FFF2-40B4-BE49-F238E27FC236}">
                <a16:creationId xmlns:a16="http://schemas.microsoft.com/office/drawing/2014/main" id="{046DEA4E-731C-422C-8844-B4A180A70CE4}"/>
              </a:ext>
            </a:extLst>
          </p:cNvPr>
          <p:cNvSpPr txBox="1"/>
          <p:nvPr/>
        </p:nvSpPr>
        <p:spPr>
          <a:xfrm>
            <a:off x="1059269" y="1456293"/>
            <a:ext cx="6095114" cy="400110"/>
          </a:xfrm>
          <a:prstGeom prst="rect">
            <a:avLst/>
          </a:prstGeom>
          <a:noFill/>
        </p:spPr>
        <p:txBody>
          <a:bodyPr wrap="square">
            <a:spAutoFit/>
          </a:bodyPr>
          <a:lstStyle/>
          <a:p>
            <a:r>
              <a:rPr lang="en-US" sz="2000" b="0" i="0" dirty="0">
                <a:solidFill>
                  <a:srgbClr val="000000"/>
                </a:solidFill>
                <a:effectLst/>
                <a:latin typeface="Ubuntu"/>
              </a:rPr>
              <a:t>Accumulate gradients across successive updates:</a:t>
            </a:r>
            <a:endParaRPr lang="en-US" sz="2000" dirty="0"/>
          </a:p>
        </p:txBody>
      </p:sp>
      <p:pic>
        <p:nvPicPr>
          <p:cNvPr id="12" name="Picture 11">
            <a:extLst>
              <a:ext uri="{FF2B5EF4-FFF2-40B4-BE49-F238E27FC236}">
                <a16:creationId xmlns:a16="http://schemas.microsoft.com/office/drawing/2014/main" id="{4CB207C3-8CFE-4F64-9EBD-F5DC95DAA952}"/>
              </a:ext>
            </a:extLst>
          </p:cNvPr>
          <p:cNvPicPr>
            <a:picLocks noChangeAspect="1"/>
          </p:cNvPicPr>
          <p:nvPr/>
        </p:nvPicPr>
        <p:blipFill>
          <a:blip r:embed="rId3"/>
          <a:stretch>
            <a:fillRect/>
          </a:stretch>
        </p:blipFill>
        <p:spPr>
          <a:xfrm>
            <a:off x="4081448" y="1867449"/>
            <a:ext cx="4029104" cy="914407"/>
          </a:xfrm>
          <a:prstGeom prst="rect">
            <a:avLst/>
          </a:prstGeom>
        </p:spPr>
      </p:pic>
      <mc:AlternateContent xmlns:mc="http://schemas.openxmlformats.org/markup-compatibility/2006" xmlns:a14="http://schemas.microsoft.com/office/drawing/2010/main">
        <mc:Choice Requires="a14">
          <p:sp>
            <p:nvSpPr>
              <p:cNvPr id="13" name="Rectangle 4">
                <a:extLst>
                  <a:ext uri="{FF2B5EF4-FFF2-40B4-BE49-F238E27FC236}">
                    <a16:creationId xmlns:a16="http://schemas.microsoft.com/office/drawing/2014/main" id="{9302F837-3EF1-4FB6-B30A-F51243CF4911}"/>
                  </a:ext>
                </a:extLst>
              </p:cNvPr>
              <p:cNvSpPr>
                <a:spLocks noChangeArrowheads="1"/>
              </p:cNvSpPr>
              <p:nvPr/>
            </p:nvSpPr>
            <p:spPr bwMode="auto">
              <a:xfrm>
                <a:off x="1059269" y="2947571"/>
                <a:ext cx="2764466" cy="415498"/>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14:m>
                  <m:oMath xmlns:m="http://schemas.openxmlformats.org/officeDocument/2006/math">
                    <m:r>
                      <a:rPr kumimoji="0" lang="en-US" altLang="en-US" sz="2100" b="0" i="1" u="none" strike="noStrike" cap="none" normalizeH="0" baseline="0" dirty="0" smtClean="0">
                        <a:ln>
                          <a:noFill/>
                        </a:ln>
                        <a:solidFill>
                          <a:srgbClr val="000000"/>
                        </a:solidFill>
                        <a:effectLst/>
                        <a:latin typeface="Cambria Math" panose="02040503050406030204" pitchFamily="18" charset="0"/>
                        <a:ea typeface="MathJax_Math-italic"/>
                      </a:rPr>
                      <m:t>𝛾</m:t>
                    </m:r>
                  </m:oMath>
                </a14:m>
                <a:r>
                  <a:rPr kumimoji="0" lang="en-US" altLang="en-US" sz="1800" b="0" i="0" u="none" strike="noStrike" cap="none" normalizeH="0" baseline="0" dirty="0">
                    <a:ln>
                      <a:noFill/>
                    </a:ln>
                    <a:solidFill>
                      <a:srgbClr val="000000"/>
                    </a:solidFill>
                    <a:effectLst/>
                    <a:latin typeface="Arial" panose="020B0604020202020204" pitchFamily="34" charset="0"/>
                    <a:ea typeface="Ubuntu"/>
                  </a:rPr>
                  <a:t> is typically set to 0.9</a:t>
                </a:r>
                <a:r>
                  <a:rPr kumimoji="0" lang="en-US" altLang="en-US" sz="400" b="0" i="0" u="none" strike="noStrike" cap="none" normalizeH="0" baseline="0" dirty="0">
                    <a:ln>
                      <a:noFill/>
                    </a:ln>
                    <a:solidFill>
                      <a:schemeClr val="tx1"/>
                    </a:solidFill>
                    <a:effectLst/>
                    <a:latin typeface="Arial" panose="020B0604020202020204" pitchFamily="34" charset="0"/>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mc:Choice>
        <mc:Fallback xmlns="">
          <p:sp>
            <p:nvSpPr>
              <p:cNvPr id="13" name="Rectangle 4">
                <a:extLst>
                  <a:ext uri="{FF2B5EF4-FFF2-40B4-BE49-F238E27FC236}">
                    <a16:creationId xmlns:a16="http://schemas.microsoft.com/office/drawing/2014/main" id="{9302F837-3EF1-4FB6-B30A-F51243CF4911}"/>
                  </a:ext>
                </a:extLst>
              </p:cNvPr>
              <p:cNvSpPr>
                <a:spLocks noRot="1" noChangeAspect="1" noMove="1" noResize="1" noEditPoints="1" noAdjustHandles="1" noChangeArrowheads="1" noChangeShapeType="1" noTextEdit="1"/>
              </p:cNvSpPr>
              <p:nvPr/>
            </p:nvSpPr>
            <p:spPr bwMode="auto">
              <a:xfrm>
                <a:off x="1059269" y="2947571"/>
                <a:ext cx="2764466" cy="415498"/>
              </a:xfrm>
              <a:prstGeom prst="rect">
                <a:avLst/>
              </a:prstGeom>
              <a:blipFill>
                <a:blip r:embed="rId4"/>
                <a:stretch>
                  <a:fillRect b="-20588"/>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sp>
        <p:nvSpPr>
          <p:cNvPr id="16" name="TextBox 15">
            <a:extLst>
              <a:ext uri="{FF2B5EF4-FFF2-40B4-BE49-F238E27FC236}">
                <a16:creationId xmlns:a16="http://schemas.microsoft.com/office/drawing/2014/main" id="{8384DFE5-5046-4DAC-8235-46473CBD03F2}"/>
              </a:ext>
            </a:extLst>
          </p:cNvPr>
          <p:cNvSpPr txBox="1"/>
          <p:nvPr/>
        </p:nvSpPr>
        <p:spPr>
          <a:xfrm>
            <a:off x="1059268" y="3494932"/>
            <a:ext cx="9642401" cy="707886"/>
          </a:xfrm>
          <a:prstGeom prst="rect">
            <a:avLst/>
          </a:prstGeom>
          <a:noFill/>
        </p:spPr>
        <p:txBody>
          <a:bodyPr wrap="square">
            <a:spAutoFit/>
          </a:bodyPr>
          <a:lstStyle/>
          <a:p>
            <a:r>
              <a:rPr lang="en-US" sz="2000" b="0" i="0" dirty="0">
                <a:solidFill>
                  <a:srgbClr val="000000"/>
                </a:solidFill>
                <a:effectLst/>
                <a:latin typeface="Ubuntu"/>
              </a:rPr>
              <a:t>Larger updates in directions where the gradient sign is constant to accelerate in low curvature areas</a:t>
            </a:r>
            <a:endParaRPr lang="en-US" sz="2000" dirty="0"/>
          </a:p>
        </p:txBody>
      </p:sp>
      <p:sp>
        <p:nvSpPr>
          <p:cNvPr id="18" name="TextBox 17">
            <a:extLst>
              <a:ext uri="{FF2B5EF4-FFF2-40B4-BE49-F238E27FC236}">
                <a16:creationId xmlns:a16="http://schemas.microsoft.com/office/drawing/2014/main" id="{38FDBECF-433C-4A00-92F7-F0D9682F7B4C}"/>
              </a:ext>
            </a:extLst>
          </p:cNvPr>
          <p:cNvSpPr txBox="1"/>
          <p:nvPr/>
        </p:nvSpPr>
        <p:spPr>
          <a:xfrm>
            <a:off x="936994" y="4208008"/>
            <a:ext cx="9259630" cy="707886"/>
          </a:xfrm>
          <a:prstGeom prst="rect">
            <a:avLst/>
          </a:prstGeom>
          <a:noFill/>
        </p:spPr>
        <p:txBody>
          <a:bodyPr wrap="square">
            <a:spAutoFit/>
          </a:bodyPr>
          <a:lstStyle/>
          <a:p>
            <a:pPr algn="l"/>
            <a:r>
              <a:rPr lang="en-US" sz="4000" b="0" i="0" dirty="0" err="1">
                <a:solidFill>
                  <a:srgbClr val="000000"/>
                </a:solidFill>
                <a:effectLst/>
                <a:latin typeface="Ubuntu"/>
              </a:rPr>
              <a:t>Nesterov</a:t>
            </a:r>
            <a:r>
              <a:rPr lang="en-US" sz="4000" b="0" i="0" dirty="0">
                <a:solidFill>
                  <a:srgbClr val="000000"/>
                </a:solidFill>
                <a:effectLst/>
                <a:latin typeface="Ubuntu"/>
              </a:rPr>
              <a:t> accelerated gradient</a:t>
            </a:r>
          </a:p>
        </p:txBody>
      </p:sp>
      <p:pic>
        <p:nvPicPr>
          <p:cNvPr id="19" name="Picture 18">
            <a:extLst>
              <a:ext uri="{FF2B5EF4-FFF2-40B4-BE49-F238E27FC236}">
                <a16:creationId xmlns:a16="http://schemas.microsoft.com/office/drawing/2014/main" id="{AEDF662A-5A41-43F0-983D-2629906326A1}"/>
              </a:ext>
            </a:extLst>
          </p:cNvPr>
          <p:cNvPicPr>
            <a:picLocks noChangeAspect="1"/>
          </p:cNvPicPr>
          <p:nvPr/>
        </p:nvPicPr>
        <p:blipFill>
          <a:blip r:embed="rId5"/>
          <a:stretch>
            <a:fillRect/>
          </a:stretch>
        </p:blipFill>
        <p:spPr>
          <a:xfrm>
            <a:off x="3180111" y="4870732"/>
            <a:ext cx="5400714" cy="1009657"/>
          </a:xfrm>
          <a:prstGeom prst="rect">
            <a:avLst/>
          </a:prstGeom>
        </p:spPr>
      </p:pic>
      <p:sp>
        <p:nvSpPr>
          <p:cNvPr id="22" name="TextBox 21">
            <a:extLst>
              <a:ext uri="{FF2B5EF4-FFF2-40B4-BE49-F238E27FC236}">
                <a16:creationId xmlns:a16="http://schemas.microsoft.com/office/drawing/2014/main" id="{5653212C-78DB-46D2-9011-5B7AF7E80DDB}"/>
              </a:ext>
            </a:extLst>
          </p:cNvPr>
          <p:cNvSpPr txBox="1"/>
          <p:nvPr/>
        </p:nvSpPr>
        <p:spPr>
          <a:xfrm>
            <a:off x="1059269" y="5939687"/>
            <a:ext cx="6095114" cy="400110"/>
          </a:xfrm>
          <a:prstGeom prst="rect">
            <a:avLst/>
          </a:prstGeom>
          <a:noFill/>
        </p:spPr>
        <p:txBody>
          <a:bodyPr wrap="square">
            <a:spAutoFit/>
          </a:bodyPr>
          <a:lstStyle/>
          <a:p>
            <a:r>
              <a:rPr lang="en-US" sz="2000" b="0" i="0" dirty="0">
                <a:solidFill>
                  <a:srgbClr val="000000"/>
                </a:solidFill>
                <a:effectLst/>
                <a:latin typeface="Ubuntu"/>
              </a:rPr>
              <a:t>Better at handling changes in gradient direction.</a:t>
            </a:r>
            <a:endParaRPr lang="en-US" sz="2000" dirty="0"/>
          </a:p>
        </p:txBody>
      </p:sp>
    </p:spTree>
    <p:extLst>
      <p:ext uri="{BB962C8B-B14F-4D97-AF65-F5344CB8AC3E}">
        <p14:creationId xmlns:p14="http://schemas.microsoft.com/office/powerpoint/2010/main" val="277480836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691FFEA-7AA4-4F66-9831-EEC833D51718}"/>
              </a:ext>
            </a:extLst>
          </p:cNvPr>
          <p:cNvSpPr>
            <a:spLocks noGrp="1"/>
          </p:cNvSpPr>
          <p:nvPr>
            <p:ph idx="1"/>
          </p:nvPr>
        </p:nvSpPr>
        <p:spPr/>
        <p:txBody>
          <a:bodyPr/>
          <a:lstStyle/>
          <a:p>
            <a:endParaRPr lang="en-US"/>
          </a:p>
        </p:txBody>
      </p:sp>
      <p:pic>
        <p:nvPicPr>
          <p:cNvPr id="30722" name="Picture 2">
            <a:extLst>
              <a:ext uri="{FF2B5EF4-FFF2-40B4-BE49-F238E27FC236}">
                <a16:creationId xmlns:a16="http://schemas.microsoft.com/office/drawing/2014/main" id="{4E2D8A80-E253-49F0-B936-AB84F34C01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5416" y="0"/>
            <a:ext cx="10581167" cy="5061876"/>
          </a:xfrm>
          <a:prstGeom prst="rect">
            <a:avLst/>
          </a:prstGeom>
          <a:noFill/>
          <a:extLst>
            <a:ext uri="{909E8E84-426E-40DD-AFC4-6F175D3DCCD1}">
              <a14:hiddenFill xmlns:a14="http://schemas.microsoft.com/office/drawing/2010/main">
                <a:solidFill>
                  <a:srgbClr val="FFFFFF"/>
                </a:solidFill>
              </a14:hiddenFill>
            </a:ext>
          </a:extLst>
        </p:spPr>
      </p:pic>
      <p:sp>
        <p:nvSpPr>
          <p:cNvPr id="5" name="Title 4">
            <a:extLst>
              <a:ext uri="{FF2B5EF4-FFF2-40B4-BE49-F238E27FC236}">
                <a16:creationId xmlns:a16="http://schemas.microsoft.com/office/drawing/2014/main" id="{8A06F084-73D5-484C-9ECE-05104F0B106A}"/>
              </a:ext>
            </a:extLst>
          </p:cNvPr>
          <p:cNvSpPr>
            <a:spLocks noGrp="1"/>
          </p:cNvSpPr>
          <p:nvPr>
            <p:ph type="title"/>
          </p:nvPr>
        </p:nvSpPr>
        <p:spPr/>
        <p:txBody>
          <a:bodyPr/>
          <a:lstStyle/>
          <a:p>
            <a:endParaRPr lang="en-US"/>
          </a:p>
        </p:txBody>
      </p:sp>
      <p:sp>
        <p:nvSpPr>
          <p:cNvPr id="9" name="TextBox 8">
            <a:extLst>
              <a:ext uri="{FF2B5EF4-FFF2-40B4-BE49-F238E27FC236}">
                <a16:creationId xmlns:a16="http://schemas.microsoft.com/office/drawing/2014/main" id="{C3387E03-5AAF-4B4D-829E-BB2F4FBBF632}"/>
              </a:ext>
            </a:extLst>
          </p:cNvPr>
          <p:cNvSpPr txBox="1"/>
          <p:nvPr/>
        </p:nvSpPr>
        <p:spPr>
          <a:xfrm>
            <a:off x="4684971" y="5296418"/>
            <a:ext cx="6095114" cy="369332"/>
          </a:xfrm>
          <a:prstGeom prst="rect">
            <a:avLst/>
          </a:prstGeom>
          <a:noFill/>
        </p:spPr>
        <p:txBody>
          <a:bodyPr wrap="square">
            <a:spAutoFit/>
          </a:bodyPr>
          <a:lstStyle/>
          <a:p>
            <a:r>
              <a:rPr lang="en-US" b="0" i="0" dirty="0">
                <a:effectLst/>
                <a:latin typeface="Ubuntu"/>
                <a:hlinkClick r:id="rId4"/>
              </a:rPr>
              <a:t>Why Momentum Really Works</a:t>
            </a:r>
            <a:endParaRPr lang="en-US" dirty="0"/>
          </a:p>
        </p:txBody>
      </p:sp>
    </p:spTree>
    <p:extLst>
      <p:ext uri="{BB962C8B-B14F-4D97-AF65-F5344CB8AC3E}">
        <p14:creationId xmlns:p14="http://schemas.microsoft.com/office/powerpoint/2010/main" val="315314071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0942A44-2F94-4540-839F-44167438EC06}"/>
              </a:ext>
            </a:extLst>
          </p:cNvPr>
          <p:cNvSpPr>
            <a:spLocks noGrp="1"/>
          </p:cNvSpPr>
          <p:nvPr>
            <p:ph type="title"/>
          </p:nvPr>
        </p:nvSpPr>
        <p:spPr/>
        <p:txBody>
          <a:bodyPr/>
          <a:lstStyle/>
          <a:p>
            <a:endParaRPr lang="en-US"/>
          </a:p>
        </p:txBody>
      </p:sp>
      <p:pic>
        <p:nvPicPr>
          <p:cNvPr id="33794" name="Picture 2">
            <a:extLst>
              <a:ext uri="{FF2B5EF4-FFF2-40B4-BE49-F238E27FC236}">
                <a16:creationId xmlns:a16="http://schemas.microsoft.com/office/drawing/2014/main" id="{C0C85E26-839E-4A30-8B9F-10FB3C7F2B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8202" y="0"/>
            <a:ext cx="10655594" cy="5097481"/>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88F939B0-13AA-4923-A30D-0AEAC1F4EDE4}"/>
              </a:ext>
            </a:extLst>
          </p:cNvPr>
          <p:cNvSpPr txBox="1"/>
          <p:nvPr/>
        </p:nvSpPr>
        <p:spPr>
          <a:xfrm>
            <a:off x="4684971" y="5296418"/>
            <a:ext cx="6095114" cy="369332"/>
          </a:xfrm>
          <a:prstGeom prst="rect">
            <a:avLst/>
          </a:prstGeom>
          <a:noFill/>
        </p:spPr>
        <p:txBody>
          <a:bodyPr wrap="square">
            <a:spAutoFit/>
          </a:bodyPr>
          <a:lstStyle/>
          <a:p>
            <a:r>
              <a:rPr lang="en-US" b="0" i="0" dirty="0">
                <a:effectLst/>
                <a:latin typeface="Ubuntu"/>
                <a:hlinkClick r:id="rId4"/>
              </a:rPr>
              <a:t>Why Momentum Really Works</a:t>
            </a:r>
            <a:endParaRPr lang="en-US" dirty="0"/>
          </a:p>
        </p:txBody>
      </p:sp>
    </p:spTree>
    <p:extLst>
      <p:ext uri="{BB962C8B-B14F-4D97-AF65-F5344CB8AC3E}">
        <p14:creationId xmlns:p14="http://schemas.microsoft.com/office/powerpoint/2010/main" val="163974543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0942A44-2F94-4540-839F-44167438EC06}"/>
              </a:ext>
            </a:extLst>
          </p:cNvPr>
          <p:cNvSpPr>
            <a:spLocks noGrp="1"/>
          </p:cNvSpPr>
          <p:nvPr>
            <p:ph type="title"/>
          </p:nvPr>
        </p:nvSpPr>
        <p:spPr/>
        <p:txBody>
          <a:bodyPr/>
          <a:lstStyle/>
          <a:p>
            <a:endParaRPr lang="en-US"/>
          </a:p>
        </p:txBody>
      </p:sp>
      <p:sp>
        <p:nvSpPr>
          <p:cNvPr id="9" name="TextBox 8">
            <a:extLst>
              <a:ext uri="{FF2B5EF4-FFF2-40B4-BE49-F238E27FC236}">
                <a16:creationId xmlns:a16="http://schemas.microsoft.com/office/drawing/2014/main" id="{88F939B0-13AA-4923-A30D-0AEAC1F4EDE4}"/>
              </a:ext>
            </a:extLst>
          </p:cNvPr>
          <p:cNvSpPr txBox="1"/>
          <p:nvPr/>
        </p:nvSpPr>
        <p:spPr>
          <a:xfrm>
            <a:off x="4684971" y="5296418"/>
            <a:ext cx="6095114" cy="369332"/>
          </a:xfrm>
          <a:prstGeom prst="rect">
            <a:avLst/>
          </a:prstGeom>
          <a:noFill/>
        </p:spPr>
        <p:txBody>
          <a:bodyPr wrap="square">
            <a:spAutoFit/>
          </a:bodyPr>
          <a:lstStyle/>
          <a:p>
            <a:r>
              <a:rPr lang="en-US" b="0" i="0" dirty="0">
                <a:effectLst/>
                <a:latin typeface="Ubuntu"/>
                <a:hlinkClick r:id="rId3"/>
              </a:rPr>
              <a:t>Why Momentum Really Works</a:t>
            </a:r>
            <a:endParaRPr lang="en-US" dirty="0"/>
          </a:p>
        </p:txBody>
      </p:sp>
      <p:pic>
        <p:nvPicPr>
          <p:cNvPr id="34818" name="Picture 2">
            <a:extLst>
              <a:ext uri="{FF2B5EF4-FFF2-40B4-BE49-F238E27FC236}">
                <a16:creationId xmlns:a16="http://schemas.microsoft.com/office/drawing/2014/main" id="{74DCB609-3ABA-47D3-9E5F-257963C6118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2899" y="42530"/>
            <a:ext cx="10546202" cy="50451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074107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0942A44-2F94-4540-839F-44167438EC06}"/>
              </a:ext>
            </a:extLst>
          </p:cNvPr>
          <p:cNvSpPr>
            <a:spLocks noGrp="1"/>
          </p:cNvSpPr>
          <p:nvPr>
            <p:ph type="title"/>
          </p:nvPr>
        </p:nvSpPr>
        <p:spPr/>
        <p:txBody>
          <a:bodyPr/>
          <a:lstStyle/>
          <a:p>
            <a:endParaRPr lang="en-US"/>
          </a:p>
        </p:txBody>
      </p:sp>
      <p:sp>
        <p:nvSpPr>
          <p:cNvPr id="9" name="TextBox 8">
            <a:extLst>
              <a:ext uri="{FF2B5EF4-FFF2-40B4-BE49-F238E27FC236}">
                <a16:creationId xmlns:a16="http://schemas.microsoft.com/office/drawing/2014/main" id="{88F939B0-13AA-4923-A30D-0AEAC1F4EDE4}"/>
              </a:ext>
            </a:extLst>
          </p:cNvPr>
          <p:cNvSpPr txBox="1"/>
          <p:nvPr/>
        </p:nvSpPr>
        <p:spPr>
          <a:xfrm>
            <a:off x="4684971" y="5296418"/>
            <a:ext cx="6095114" cy="369332"/>
          </a:xfrm>
          <a:prstGeom prst="rect">
            <a:avLst/>
          </a:prstGeom>
          <a:noFill/>
        </p:spPr>
        <p:txBody>
          <a:bodyPr wrap="square">
            <a:spAutoFit/>
          </a:bodyPr>
          <a:lstStyle/>
          <a:p>
            <a:r>
              <a:rPr lang="en-US" b="0" i="0" dirty="0">
                <a:effectLst/>
                <a:latin typeface="Ubuntu"/>
                <a:hlinkClick r:id="rId3"/>
              </a:rPr>
              <a:t>Why Momentum Really Works</a:t>
            </a:r>
            <a:endParaRPr lang="en-US" dirty="0"/>
          </a:p>
        </p:txBody>
      </p:sp>
      <p:pic>
        <p:nvPicPr>
          <p:cNvPr id="35842" name="Picture 2">
            <a:extLst>
              <a:ext uri="{FF2B5EF4-FFF2-40B4-BE49-F238E27FC236}">
                <a16:creationId xmlns:a16="http://schemas.microsoft.com/office/drawing/2014/main" id="{3B8C88B8-7EE4-4A24-B691-81C7BA93630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8579" y="164805"/>
            <a:ext cx="10474842" cy="50110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903127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61CF9C-C84C-4FE8-9B4A-7A606D02ED09}"/>
              </a:ext>
            </a:extLst>
          </p:cNvPr>
          <p:cNvSpPr>
            <a:spLocks noGrp="1"/>
          </p:cNvSpPr>
          <p:nvPr>
            <p:ph type="title"/>
          </p:nvPr>
        </p:nvSpPr>
        <p:spPr/>
        <p:txBody>
          <a:bodyPr/>
          <a:lstStyle/>
          <a:p>
            <a:pPr algn="l"/>
            <a:r>
              <a:rPr lang="en-US" b="0" i="0" dirty="0">
                <a:solidFill>
                  <a:srgbClr val="000000"/>
                </a:solidFill>
                <a:effectLst/>
                <a:latin typeface="Ubuntu"/>
              </a:rPr>
              <a:t>Alternative optimizers</a:t>
            </a:r>
          </a:p>
        </p:txBody>
      </p:sp>
      <mc:AlternateContent xmlns:mc="http://schemas.openxmlformats.org/markup-compatibility/2006" xmlns:a14="http://schemas.microsoft.com/office/drawing/2010/main">
        <mc:Choice Requires="a14">
          <p:sp>
            <p:nvSpPr>
              <p:cNvPr id="6" name="Rectangle 2">
                <a:extLst>
                  <a:ext uri="{FF2B5EF4-FFF2-40B4-BE49-F238E27FC236}">
                    <a16:creationId xmlns:a16="http://schemas.microsoft.com/office/drawing/2014/main" id="{A51EA5E1-4172-434E-AB67-8AC9D0455F0F}"/>
                  </a:ext>
                </a:extLst>
              </p:cNvPr>
              <p:cNvSpPr>
                <a:spLocks noChangeArrowheads="1"/>
              </p:cNvSpPr>
              <p:nvPr/>
            </p:nvSpPr>
            <p:spPr bwMode="auto">
              <a:xfrm>
                <a:off x="1430078" y="1532093"/>
                <a:ext cx="8729331" cy="1954381"/>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rgbClr val="000000"/>
                    </a:solidFill>
                    <a:effectLst/>
                    <a:latin typeface="Arial" panose="020B0604020202020204" pitchFamily="34" charset="0"/>
                    <a:ea typeface="Ubuntu"/>
                  </a:rPr>
                  <a:t>SGD (with </a:t>
                </a:r>
                <a:r>
                  <a:rPr kumimoji="0" lang="en-US" altLang="en-US" sz="1800" b="0" i="0" u="none" strike="noStrike" cap="none" normalizeH="0" baseline="0" dirty="0" err="1">
                    <a:ln>
                      <a:noFill/>
                    </a:ln>
                    <a:solidFill>
                      <a:srgbClr val="000000"/>
                    </a:solidFill>
                    <a:effectLst/>
                    <a:latin typeface="Arial" panose="020B0604020202020204" pitchFamily="34" charset="0"/>
                    <a:ea typeface="Ubuntu"/>
                  </a:rPr>
                  <a:t>Nesterov</a:t>
                </a:r>
                <a:r>
                  <a:rPr kumimoji="0" lang="en-US" altLang="en-US" sz="1800" b="0" i="0" u="none" strike="noStrike" cap="none" normalizeH="0" baseline="0" dirty="0">
                    <a:ln>
                      <a:noFill/>
                    </a:ln>
                    <a:solidFill>
                      <a:srgbClr val="000000"/>
                    </a:solidFill>
                    <a:effectLst/>
                    <a:latin typeface="Arial" panose="020B0604020202020204" pitchFamily="34" charset="0"/>
                    <a:ea typeface="Ubuntu"/>
                  </a:rPr>
                  <a:t> momentum)</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2100" b="0" i="0" u="none" strike="noStrike" cap="none" normalizeH="0" baseline="0" dirty="0">
                    <a:ln>
                      <a:noFill/>
                    </a:ln>
                    <a:solidFill>
                      <a:srgbClr val="000000"/>
                    </a:solidFill>
                    <a:effectLst/>
                    <a:latin typeface="Arial" panose="020B0604020202020204" pitchFamily="34" charset="0"/>
                    <a:ea typeface="Ubuntu"/>
                  </a:rPr>
                  <a:t>Simple to implement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2100" b="0" i="0" u="none" strike="noStrike" cap="none" normalizeH="0" baseline="0" dirty="0">
                    <a:ln>
                      <a:noFill/>
                    </a:ln>
                    <a:solidFill>
                      <a:srgbClr val="000000"/>
                    </a:solidFill>
                    <a:effectLst/>
                    <a:latin typeface="Arial" panose="020B0604020202020204" pitchFamily="34" charset="0"/>
                    <a:ea typeface="Ubuntu"/>
                  </a:rPr>
                  <a:t>Very sensitive to initial value of </a:t>
                </a:r>
                <a14:m>
                  <m:oMath xmlns:m="http://schemas.openxmlformats.org/officeDocument/2006/math">
                    <m:r>
                      <a:rPr kumimoji="0" lang="en-US" altLang="en-US" sz="2500" b="0" i="1" u="none" strike="noStrike" cap="none" normalizeH="0" baseline="0" dirty="0" smtClean="0">
                        <a:ln>
                          <a:noFill/>
                        </a:ln>
                        <a:solidFill>
                          <a:srgbClr val="000000"/>
                        </a:solidFill>
                        <a:effectLst/>
                        <a:latin typeface="Cambria Math" panose="02040503050406030204" pitchFamily="18" charset="0"/>
                        <a:ea typeface="MathJax_Math-italic"/>
                      </a:rPr>
                      <m:t>𝜂</m:t>
                    </m:r>
                  </m:oMath>
                </a14:m>
                <a:endParaRPr kumimoji="0" lang="en-US" altLang="en-US" sz="2100" b="0" i="0" u="none" strike="noStrike" cap="none" normalizeH="0" baseline="0" dirty="0">
                  <a:ln>
                    <a:noFill/>
                  </a:ln>
                  <a:solidFill>
                    <a:srgbClr val="000000"/>
                  </a:solidFill>
                  <a:effectLst/>
                  <a:latin typeface="Arial" panose="020B0604020202020204" pitchFamily="34" charset="0"/>
                  <a:ea typeface="Ubuntu"/>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2100" b="0" i="0" u="none" strike="noStrike" cap="none" normalizeH="0" baseline="0" dirty="0">
                    <a:ln>
                      <a:noFill/>
                    </a:ln>
                    <a:solidFill>
                      <a:srgbClr val="000000"/>
                    </a:solidFill>
                    <a:effectLst/>
                    <a:latin typeface="Arial" panose="020B0604020202020204" pitchFamily="34" charset="0"/>
                    <a:ea typeface="Ubuntu"/>
                  </a:rPr>
                  <a:t>Need learning rate scheduling</a:t>
                </a:r>
                <a:endParaRPr kumimoji="0" lang="en-US" altLang="en-US" sz="1800" b="0" i="0" u="none" strike="noStrike" cap="none" normalizeH="0" baseline="0" dirty="0">
                  <a:ln>
                    <a:noFill/>
                  </a:ln>
                  <a:solidFill>
                    <a:srgbClr val="000000"/>
                  </a:solidFill>
                  <a:effectLst/>
                  <a:latin typeface="Arial" panose="020B0604020202020204" pitchFamily="34" charset="0"/>
                  <a:ea typeface="Ubuntu"/>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mc:Choice>
        <mc:Fallback xmlns="">
          <p:sp>
            <p:nvSpPr>
              <p:cNvPr id="6" name="Rectangle 2">
                <a:extLst>
                  <a:ext uri="{FF2B5EF4-FFF2-40B4-BE49-F238E27FC236}">
                    <a16:creationId xmlns:a16="http://schemas.microsoft.com/office/drawing/2014/main" id="{A51EA5E1-4172-434E-AB67-8AC9D0455F0F}"/>
                  </a:ext>
                </a:extLst>
              </p:cNvPr>
              <p:cNvSpPr>
                <a:spLocks noRot="1" noChangeAspect="1" noMove="1" noResize="1" noEditPoints="1" noAdjustHandles="1" noChangeArrowheads="1" noChangeShapeType="1" noTextEdit="1"/>
              </p:cNvSpPr>
              <p:nvPr/>
            </p:nvSpPr>
            <p:spPr bwMode="auto">
              <a:xfrm>
                <a:off x="1430078" y="1532093"/>
                <a:ext cx="8729331" cy="1954381"/>
              </a:xfrm>
              <a:prstGeom prst="rect">
                <a:avLst/>
              </a:prstGeom>
              <a:blipFill>
                <a:blip r:embed="rId3"/>
                <a:stretch>
                  <a:fillRect l="-489"/>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sp>
        <p:nvSpPr>
          <p:cNvPr id="7" name="Rectangle 3">
            <a:extLst>
              <a:ext uri="{FF2B5EF4-FFF2-40B4-BE49-F238E27FC236}">
                <a16:creationId xmlns:a16="http://schemas.microsoft.com/office/drawing/2014/main" id="{B74F86E9-719F-4C9F-9B7D-D8961899D169}"/>
              </a:ext>
            </a:extLst>
          </p:cNvPr>
          <p:cNvSpPr>
            <a:spLocks noChangeArrowheads="1"/>
          </p:cNvSpPr>
          <p:nvPr/>
        </p:nvSpPr>
        <p:spPr bwMode="auto">
          <a:xfrm>
            <a:off x="1430078" y="3691950"/>
            <a:ext cx="7426842"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61984573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61CF9C-C84C-4FE8-9B4A-7A606D02ED09}"/>
              </a:ext>
            </a:extLst>
          </p:cNvPr>
          <p:cNvSpPr>
            <a:spLocks noGrp="1"/>
          </p:cNvSpPr>
          <p:nvPr>
            <p:ph type="title"/>
          </p:nvPr>
        </p:nvSpPr>
        <p:spPr/>
        <p:txBody>
          <a:bodyPr/>
          <a:lstStyle/>
          <a:p>
            <a:pPr algn="l"/>
            <a:r>
              <a:rPr lang="en-US" b="0" i="0" dirty="0">
                <a:solidFill>
                  <a:srgbClr val="000000"/>
                </a:solidFill>
                <a:effectLst/>
                <a:latin typeface="Ubuntu"/>
              </a:rPr>
              <a:t>Alternative optimizers</a:t>
            </a:r>
          </a:p>
        </p:txBody>
      </p:sp>
      <mc:AlternateContent xmlns:mc="http://schemas.openxmlformats.org/markup-compatibility/2006" xmlns:a14="http://schemas.microsoft.com/office/drawing/2010/main">
        <mc:Choice Requires="a14">
          <p:sp>
            <p:nvSpPr>
              <p:cNvPr id="6" name="Rectangle 2">
                <a:extLst>
                  <a:ext uri="{FF2B5EF4-FFF2-40B4-BE49-F238E27FC236}">
                    <a16:creationId xmlns:a16="http://schemas.microsoft.com/office/drawing/2014/main" id="{A51EA5E1-4172-434E-AB67-8AC9D0455F0F}"/>
                  </a:ext>
                </a:extLst>
              </p:cNvPr>
              <p:cNvSpPr>
                <a:spLocks noChangeArrowheads="1"/>
              </p:cNvSpPr>
              <p:nvPr/>
            </p:nvSpPr>
            <p:spPr bwMode="auto">
              <a:xfrm>
                <a:off x="1430078" y="1532093"/>
                <a:ext cx="8729331" cy="1954381"/>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rgbClr val="000000"/>
                    </a:solidFill>
                    <a:effectLst/>
                    <a:latin typeface="Arial" panose="020B0604020202020204" pitchFamily="34" charset="0"/>
                    <a:ea typeface="Ubuntu"/>
                  </a:rPr>
                  <a:t>SGD (with </a:t>
                </a:r>
                <a:r>
                  <a:rPr kumimoji="0" lang="en-US" altLang="en-US" sz="1800" b="0" i="0" u="none" strike="noStrike" cap="none" normalizeH="0" baseline="0" dirty="0" err="1">
                    <a:ln>
                      <a:noFill/>
                    </a:ln>
                    <a:solidFill>
                      <a:srgbClr val="000000"/>
                    </a:solidFill>
                    <a:effectLst/>
                    <a:latin typeface="Arial" panose="020B0604020202020204" pitchFamily="34" charset="0"/>
                    <a:ea typeface="Ubuntu"/>
                  </a:rPr>
                  <a:t>Nesterov</a:t>
                </a:r>
                <a:r>
                  <a:rPr kumimoji="0" lang="en-US" altLang="en-US" sz="1800" b="0" i="0" u="none" strike="noStrike" cap="none" normalizeH="0" baseline="0" dirty="0">
                    <a:ln>
                      <a:noFill/>
                    </a:ln>
                    <a:solidFill>
                      <a:srgbClr val="000000"/>
                    </a:solidFill>
                    <a:effectLst/>
                    <a:latin typeface="Arial" panose="020B0604020202020204" pitchFamily="34" charset="0"/>
                    <a:ea typeface="Ubuntu"/>
                  </a:rPr>
                  <a:t> momentum)</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2100" b="0" i="0" u="none" strike="noStrike" cap="none" normalizeH="0" baseline="0" dirty="0">
                    <a:ln>
                      <a:noFill/>
                    </a:ln>
                    <a:solidFill>
                      <a:srgbClr val="000000"/>
                    </a:solidFill>
                    <a:effectLst/>
                    <a:latin typeface="Arial" panose="020B0604020202020204" pitchFamily="34" charset="0"/>
                    <a:ea typeface="Ubuntu"/>
                  </a:rPr>
                  <a:t>Simple to implement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2100" b="0" i="0" u="none" strike="noStrike" cap="none" normalizeH="0" baseline="0" dirty="0">
                    <a:ln>
                      <a:noFill/>
                    </a:ln>
                    <a:solidFill>
                      <a:srgbClr val="000000"/>
                    </a:solidFill>
                    <a:effectLst/>
                    <a:latin typeface="Arial" panose="020B0604020202020204" pitchFamily="34" charset="0"/>
                    <a:ea typeface="Ubuntu"/>
                  </a:rPr>
                  <a:t>Very sensitive to initial value of </a:t>
                </a:r>
                <a14:m>
                  <m:oMath xmlns:m="http://schemas.openxmlformats.org/officeDocument/2006/math">
                    <m:r>
                      <a:rPr kumimoji="0" lang="en-US" altLang="en-US" sz="2500" b="0" i="1" u="none" strike="noStrike" cap="none" normalizeH="0" baseline="0" dirty="0" smtClean="0">
                        <a:ln>
                          <a:noFill/>
                        </a:ln>
                        <a:solidFill>
                          <a:srgbClr val="000000"/>
                        </a:solidFill>
                        <a:effectLst/>
                        <a:latin typeface="Cambria Math" panose="02040503050406030204" pitchFamily="18" charset="0"/>
                        <a:ea typeface="MathJax_Math-italic"/>
                      </a:rPr>
                      <m:t>𝜂</m:t>
                    </m:r>
                  </m:oMath>
                </a14:m>
                <a:endParaRPr kumimoji="0" lang="en-US" altLang="en-US" sz="2100" b="0" i="0" u="none" strike="noStrike" cap="none" normalizeH="0" baseline="0" dirty="0">
                  <a:ln>
                    <a:noFill/>
                  </a:ln>
                  <a:solidFill>
                    <a:srgbClr val="000000"/>
                  </a:solidFill>
                  <a:effectLst/>
                  <a:latin typeface="Arial" panose="020B0604020202020204" pitchFamily="34" charset="0"/>
                  <a:ea typeface="Ubuntu"/>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2100" b="0" i="0" u="none" strike="noStrike" cap="none" normalizeH="0" baseline="0" dirty="0">
                    <a:ln>
                      <a:noFill/>
                    </a:ln>
                    <a:solidFill>
                      <a:srgbClr val="000000"/>
                    </a:solidFill>
                    <a:effectLst/>
                    <a:latin typeface="Arial" panose="020B0604020202020204" pitchFamily="34" charset="0"/>
                    <a:ea typeface="Ubuntu"/>
                  </a:rPr>
                  <a:t>Need learning rate scheduling</a:t>
                </a:r>
                <a:endParaRPr kumimoji="0" lang="en-US" altLang="en-US" sz="1800" b="0" i="0" u="none" strike="noStrike" cap="none" normalizeH="0" baseline="0" dirty="0">
                  <a:ln>
                    <a:noFill/>
                  </a:ln>
                  <a:solidFill>
                    <a:srgbClr val="000000"/>
                  </a:solidFill>
                  <a:effectLst/>
                  <a:latin typeface="Arial" panose="020B0604020202020204" pitchFamily="34" charset="0"/>
                  <a:ea typeface="Ubuntu"/>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mc:Choice>
        <mc:Fallback xmlns="">
          <p:sp>
            <p:nvSpPr>
              <p:cNvPr id="6" name="Rectangle 2">
                <a:extLst>
                  <a:ext uri="{FF2B5EF4-FFF2-40B4-BE49-F238E27FC236}">
                    <a16:creationId xmlns:a16="http://schemas.microsoft.com/office/drawing/2014/main" id="{A51EA5E1-4172-434E-AB67-8AC9D0455F0F}"/>
                  </a:ext>
                </a:extLst>
              </p:cNvPr>
              <p:cNvSpPr>
                <a:spLocks noRot="1" noChangeAspect="1" noMove="1" noResize="1" noEditPoints="1" noAdjustHandles="1" noChangeArrowheads="1" noChangeShapeType="1" noTextEdit="1"/>
              </p:cNvSpPr>
              <p:nvPr/>
            </p:nvSpPr>
            <p:spPr bwMode="auto">
              <a:xfrm>
                <a:off x="1430078" y="1532093"/>
                <a:ext cx="8729331" cy="1954381"/>
              </a:xfrm>
              <a:prstGeom prst="rect">
                <a:avLst/>
              </a:prstGeom>
              <a:blipFill>
                <a:blip r:embed="rId3"/>
                <a:stretch>
                  <a:fillRect l="-489"/>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3">
                <a:extLst>
                  <a:ext uri="{FF2B5EF4-FFF2-40B4-BE49-F238E27FC236}">
                    <a16:creationId xmlns:a16="http://schemas.microsoft.com/office/drawing/2014/main" id="{B74F86E9-719F-4C9F-9B7D-D8961899D169}"/>
                  </a:ext>
                </a:extLst>
              </p:cNvPr>
              <p:cNvSpPr>
                <a:spLocks noChangeArrowheads="1"/>
              </p:cNvSpPr>
              <p:nvPr/>
            </p:nvSpPr>
            <p:spPr bwMode="auto">
              <a:xfrm>
                <a:off x="1430078" y="3199508"/>
                <a:ext cx="7426842" cy="1631216"/>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rgbClr val="000000"/>
                    </a:solidFill>
                    <a:effectLst/>
                    <a:latin typeface="Arial" panose="020B0604020202020204" pitchFamily="34" charset="0"/>
                    <a:ea typeface="Ubuntu"/>
                  </a:rPr>
                  <a:t>Adam: adaptive learning rate scale for each param</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2100" b="0" i="0" u="none" strike="noStrike" cap="none" normalizeH="0" baseline="0" dirty="0">
                    <a:ln>
                      <a:noFill/>
                    </a:ln>
                    <a:solidFill>
                      <a:srgbClr val="000000"/>
                    </a:solidFill>
                    <a:effectLst/>
                    <a:latin typeface="Arial" panose="020B0604020202020204" pitchFamily="34" charset="0"/>
                    <a:ea typeface="Ubuntu"/>
                  </a:rPr>
                  <a:t>Global </a:t>
                </a:r>
                <a14:m>
                  <m:oMath xmlns:m="http://schemas.openxmlformats.org/officeDocument/2006/math">
                    <m:r>
                      <a:rPr kumimoji="0" lang="en-US" altLang="en-US" sz="2500" b="0" i="1" u="none" strike="noStrike" cap="none" normalizeH="0" baseline="0" dirty="0" smtClean="0">
                        <a:ln>
                          <a:noFill/>
                        </a:ln>
                        <a:solidFill>
                          <a:srgbClr val="000000"/>
                        </a:solidFill>
                        <a:effectLst/>
                        <a:latin typeface="Cambria Math" panose="02040503050406030204" pitchFamily="18" charset="0"/>
                        <a:ea typeface="MathJax_Math-italic"/>
                      </a:rPr>
                      <m:t>𝜂</m:t>
                    </m:r>
                  </m:oMath>
                </a14:m>
                <a:r>
                  <a:rPr kumimoji="0" lang="en-US" altLang="en-US" sz="2100" b="0" i="0" u="none" strike="noStrike" cap="none" normalizeH="0" baseline="0" dirty="0">
                    <a:ln>
                      <a:noFill/>
                    </a:ln>
                    <a:solidFill>
                      <a:srgbClr val="000000"/>
                    </a:solidFill>
                    <a:effectLst/>
                    <a:latin typeface="Arial" panose="020B0604020202020204" pitchFamily="34" charset="0"/>
                    <a:ea typeface="Ubuntu"/>
                  </a:rPr>
                  <a:t> set to 3e-4 often works well enough</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2100" b="0" i="0" u="none" strike="noStrike" cap="none" normalizeH="0" baseline="0" dirty="0">
                    <a:ln>
                      <a:noFill/>
                    </a:ln>
                    <a:solidFill>
                      <a:srgbClr val="000000"/>
                    </a:solidFill>
                    <a:effectLst/>
                    <a:latin typeface="Arial" panose="020B0604020202020204" pitchFamily="34" charset="0"/>
                    <a:ea typeface="Ubuntu"/>
                  </a:rPr>
                  <a:t>Good default choice of optimizer (often)</a:t>
                </a:r>
                <a:endParaRPr kumimoji="0" lang="en-US" altLang="en-US" sz="1800" b="0" i="0" u="none" strike="noStrike" cap="none" normalizeH="0" baseline="0" dirty="0">
                  <a:ln>
                    <a:noFill/>
                  </a:ln>
                  <a:solidFill>
                    <a:srgbClr val="000000"/>
                  </a:solidFill>
                  <a:effectLst/>
                  <a:latin typeface="Arial" panose="020B0604020202020204" pitchFamily="34" charset="0"/>
                  <a:ea typeface="Ubuntu"/>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mc:Choice>
        <mc:Fallback xmlns="">
          <p:sp>
            <p:nvSpPr>
              <p:cNvPr id="7" name="Rectangle 3">
                <a:extLst>
                  <a:ext uri="{FF2B5EF4-FFF2-40B4-BE49-F238E27FC236}">
                    <a16:creationId xmlns:a16="http://schemas.microsoft.com/office/drawing/2014/main" id="{B74F86E9-719F-4C9F-9B7D-D8961899D169}"/>
                  </a:ext>
                </a:extLst>
              </p:cNvPr>
              <p:cNvSpPr>
                <a:spLocks noRot="1" noChangeAspect="1" noMove="1" noResize="1" noEditPoints="1" noAdjustHandles="1" noChangeArrowheads="1" noChangeShapeType="1" noTextEdit="1"/>
              </p:cNvSpPr>
              <p:nvPr/>
            </p:nvSpPr>
            <p:spPr bwMode="auto">
              <a:xfrm>
                <a:off x="1430078" y="3199508"/>
                <a:ext cx="7426842" cy="1631216"/>
              </a:xfrm>
              <a:prstGeom prst="rect">
                <a:avLst/>
              </a:prstGeom>
              <a:blipFill>
                <a:blip r:embed="rId4"/>
                <a:stretch>
                  <a:fillRect l="-575"/>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spTree>
    <p:extLst>
      <p:ext uri="{BB962C8B-B14F-4D97-AF65-F5344CB8AC3E}">
        <p14:creationId xmlns:p14="http://schemas.microsoft.com/office/powerpoint/2010/main" val="100167420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61CF9C-C84C-4FE8-9B4A-7A606D02ED09}"/>
              </a:ext>
            </a:extLst>
          </p:cNvPr>
          <p:cNvSpPr>
            <a:spLocks noGrp="1"/>
          </p:cNvSpPr>
          <p:nvPr>
            <p:ph type="title"/>
          </p:nvPr>
        </p:nvSpPr>
        <p:spPr/>
        <p:txBody>
          <a:bodyPr/>
          <a:lstStyle/>
          <a:p>
            <a:pPr algn="l"/>
            <a:r>
              <a:rPr lang="en-US" b="0" i="0" dirty="0">
                <a:solidFill>
                  <a:srgbClr val="000000"/>
                </a:solidFill>
                <a:effectLst/>
                <a:latin typeface="Ubuntu"/>
              </a:rPr>
              <a:t>Alternative optimizers</a:t>
            </a:r>
          </a:p>
        </p:txBody>
      </p:sp>
      <mc:AlternateContent xmlns:mc="http://schemas.openxmlformats.org/markup-compatibility/2006" xmlns:a14="http://schemas.microsoft.com/office/drawing/2010/main">
        <mc:Choice Requires="a14">
          <p:sp>
            <p:nvSpPr>
              <p:cNvPr id="6" name="Rectangle 2">
                <a:extLst>
                  <a:ext uri="{FF2B5EF4-FFF2-40B4-BE49-F238E27FC236}">
                    <a16:creationId xmlns:a16="http://schemas.microsoft.com/office/drawing/2014/main" id="{A51EA5E1-4172-434E-AB67-8AC9D0455F0F}"/>
                  </a:ext>
                </a:extLst>
              </p:cNvPr>
              <p:cNvSpPr>
                <a:spLocks noChangeArrowheads="1"/>
              </p:cNvSpPr>
              <p:nvPr/>
            </p:nvSpPr>
            <p:spPr bwMode="auto">
              <a:xfrm>
                <a:off x="1430078" y="1532093"/>
                <a:ext cx="8729331" cy="1954381"/>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rgbClr val="000000"/>
                    </a:solidFill>
                    <a:effectLst/>
                    <a:latin typeface="Arial" panose="020B0604020202020204" pitchFamily="34" charset="0"/>
                    <a:ea typeface="Ubuntu"/>
                  </a:rPr>
                  <a:t>SGD (with </a:t>
                </a:r>
                <a:r>
                  <a:rPr kumimoji="0" lang="en-US" altLang="en-US" sz="1800" b="0" i="0" u="none" strike="noStrike" cap="none" normalizeH="0" baseline="0" dirty="0" err="1">
                    <a:ln>
                      <a:noFill/>
                    </a:ln>
                    <a:solidFill>
                      <a:srgbClr val="000000"/>
                    </a:solidFill>
                    <a:effectLst/>
                    <a:latin typeface="Arial" panose="020B0604020202020204" pitchFamily="34" charset="0"/>
                    <a:ea typeface="Ubuntu"/>
                  </a:rPr>
                  <a:t>Nesterov</a:t>
                </a:r>
                <a:r>
                  <a:rPr kumimoji="0" lang="en-US" altLang="en-US" sz="1800" b="0" i="0" u="none" strike="noStrike" cap="none" normalizeH="0" baseline="0" dirty="0">
                    <a:ln>
                      <a:noFill/>
                    </a:ln>
                    <a:solidFill>
                      <a:srgbClr val="000000"/>
                    </a:solidFill>
                    <a:effectLst/>
                    <a:latin typeface="Arial" panose="020B0604020202020204" pitchFamily="34" charset="0"/>
                    <a:ea typeface="Ubuntu"/>
                  </a:rPr>
                  <a:t> momentum)</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2100" b="0" i="0" u="none" strike="noStrike" cap="none" normalizeH="0" baseline="0" dirty="0">
                    <a:ln>
                      <a:noFill/>
                    </a:ln>
                    <a:solidFill>
                      <a:srgbClr val="000000"/>
                    </a:solidFill>
                    <a:effectLst/>
                    <a:latin typeface="Arial" panose="020B0604020202020204" pitchFamily="34" charset="0"/>
                    <a:ea typeface="Ubuntu"/>
                  </a:rPr>
                  <a:t>Simple to implement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2100" b="0" i="0" u="none" strike="noStrike" cap="none" normalizeH="0" baseline="0" dirty="0">
                    <a:ln>
                      <a:noFill/>
                    </a:ln>
                    <a:solidFill>
                      <a:srgbClr val="000000"/>
                    </a:solidFill>
                    <a:effectLst/>
                    <a:latin typeface="Arial" panose="020B0604020202020204" pitchFamily="34" charset="0"/>
                    <a:ea typeface="Ubuntu"/>
                  </a:rPr>
                  <a:t>Very sensitive to initial value of </a:t>
                </a:r>
                <a14:m>
                  <m:oMath xmlns:m="http://schemas.openxmlformats.org/officeDocument/2006/math">
                    <m:r>
                      <a:rPr kumimoji="0" lang="en-US" altLang="en-US" sz="2500" b="0" i="1" u="none" strike="noStrike" cap="none" normalizeH="0" baseline="0" dirty="0" smtClean="0">
                        <a:ln>
                          <a:noFill/>
                        </a:ln>
                        <a:solidFill>
                          <a:srgbClr val="000000"/>
                        </a:solidFill>
                        <a:effectLst/>
                        <a:latin typeface="Cambria Math" panose="02040503050406030204" pitchFamily="18" charset="0"/>
                        <a:ea typeface="MathJax_Math-italic"/>
                      </a:rPr>
                      <m:t>𝜂</m:t>
                    </m:r>
                  </m:oMath>
                </a14:m>
                <a:endParaRPr kumimoji="0" lang="en-US" altLang="en-US" sz="2100" b="0" i="0" u="none" strike="noStrike" cap="none" normalizeH="0" baseline="0" dirty="0">
                  <a:ln>
                    <a:noFill/>
                  </a:ln>
                  <a:solidFill>
                    <a:srgbClr val="000000"/>
                  </a:solidFill>
                  <a:effectLst/>
                  <a:latin typeface="Arial" panose="020B0604020202020204" pitchFamily="34" charset="0"/>
                  <a:ea typeface="Ubuntu"/>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2100" b="0" i="0" u="none" strike="noStrike" cap="none" normalizeH="0" baseline="0" dirty="0">
                    <a:ln>
                      <a:noFill/>
                    </a:ln>
                    <a:solidFill>
                      <a:srgbClr val="000000"/>
                    </a:solidFill>
                    <a:effectLst/>
                    <a:latin typeface="Arial" panose="020B0604020202020204" pitchFamily="34" charset="0"/>
                    <a:ea typeface="Ubuntu"/>
                  </a:rPr>
                  <a:t>Need learning rate scheduling</a:t>
                </a:r>
                <a:endParaRPr kumimoji="0" lang="en-US" altLang="en-US" sz="1800" b="0" i="0" u="none" strike="noStrike" cap="none" normalizeH="0" baseline="0" dirty="0">
                  <a:ln>
                    <a:noFill/>
                  </a:ln>
                  <a:solidFill>
                    <a:srgbClr val="000000"/>
                  </a:solidFill>
                  <a:effectLst/>
                  <a:latin typeface="Arial" panose="020B0604020202020204" pitchFamily="34" charset="0"/>
                  <a:ea typeface="Ubuntu"/>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mc:Choice>
        <mc:Fallback xmlns="">
          <p:sp>
            <p:nvSpPr>
              <p:cNvPr id="6" name="Rectangle 2">
                <a:extLst>
                  <a:ext uri="{FF2B5EF4-FFF2-40B4-BE49-F238E27FC236}">
                    <a16:creationId xmlns:a16="http://schemas.microsoft.com/office/drawing/2014/main" id="{A51EA5E1-4172-434E-AB67-8AC9D0455F0F}"/>
                  </a:ext>
                </a:extLst>
              </p:cNvPr>
              <p:cNvSpPr>
                <a:spLocks noRot="1" noChangeAspect="1" noMove="1" noResize="1" noEditPoints="1" noAdjustHandles="1" noChangeArrowheads="1" noChangeShapeType="1" noTextEdit="1"/>
              </p:cNvSpPr>
              <p:nvPr/>
            </p:nvSpPr>
            <p:spPr bwMode="auto">
              <a:xfrm>
                <a:off x="1430078" y="1532093"/>
                <a:ext cx="8729331" cy="1954381"/>
              </a:xfrm>
              <a:prstGeom prst="rect">
                <a:avLst/>
              </a:prstGeom>
              <a:blipFill>
                <a:blip r:embed="rId3"/>
                <a:stretch>
                  <a:fillRect l="-489"/>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3">
                <a:extLst>
                  <a:ext uri="{FF2B5EF4-FFF2-40B4-BE49-F238E27FC236}">
                    <a16:creationId xmlns:a16="http://schemas.microsoft.com/office/drawing/2014/main" id="{B74F86E9-719F-4C9F-9B7D-D8961899D169}"/>
                  </a:ext>
                </a:extLst>
              </p:cNvPr>
              <p:cNvSpPr>
                <a:spLocks noChangeArrowheads="1"/>
              </p:cNvSpPr>
              <p:nvPr/>
            </p:nvSpPr>
            <p:spPr bwMode="auto">
              <a:xfrm>
                <a:off x="1430078" y="3199508"/>
                <a:ext cx="7426842" cy="1631216"/>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rgbClr val="000000"/>
                    </a:solidFill>
                    <a:effectLst/>
                    <a:latin typeface="Arial" panose="020B0604020202020204" pitchFamily="34" charset="0"/>
                    <a:ea typeface="Ubuntu"/>
                  </a:rPr>
                  <a:t>Adam: adaptive learning rate scale for each param</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2100" b="0" i="0" u="none" strike="noStrike" cap="none" normalizeH="0" baseline="0" dirty="0">
                    <a:ln>
                      <a:noFill/>
                    </a:ln>
                    <a:solidFill>
                      <a:srgbClr val="000000"/>
                    </a:solidFill>
                    <a:effectLst/>
                    <a:latin typeface="Arial" panose="020B0604020202020204" pitchFamily="34" charset="0"/>
                    <a:ea typeface="Ubuntu"/>
                  </a:rPr>
                  <a:t>Global </a:t>
                </a:r>
                <a14:m>
                  <m:oMath xmlns:m="http://schemas.openxmlformats.org/officeDocument/2006/math">
                    <m:r>
                      <a:rPr kumimoji="0" lang="en-US" altLang="en-US" sz="2500" b="0" i="1" u="none" strike="noStrike" cap="none" normalizeH="0" baseline="0" dirty="0" smtClean="0">
                        <a:ln>
                          <a:noFill/>
                        </a:ln>
                        <a:solidFill>
                          <a:srgbClr val="000000"/>
                        </a:solidFill>
                        <a:effectLst/>
                        <a:latin typeface="Cambria Math" panose="02040503050406030204" pitchFamily="18" charset="0"/>
                        <a:ea typeface="MathJax_Math-italic"/>
                      </a:rPr>
                      <m:t>𝜂</m:t>
                    </m:r>
                  </m:oMath>
                </a14:m>
                <a:r>
                  <a:rPr kumimoji="0" lang="en-US" altLang="en-US" sz="2100" b="0" i="0" u="none" strike="noStrike" cap="none" normalizeH="0" baseline="0" dirty="0">
                    <a:ln>
                      <a:noFill/>
                    </a:ln>
                    <a:solidFill>
                      <a:srgbClr val="000000"/>
                    </a:solidFill>
                    <a:effectLst/>
                    <a:latin typeface="Arial" panose="020B0604020202020204" pitchFamily="34" charset="0"/>
                    <a:ea typeface="Ubuntu"/>
                  </a:rPr>
                  <a:t> set to 3e-4 often works well enough</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2100" b="0" i="0" u="none" strike="noStrike" cap="none" normalizeH="0" baseline="0" dirty="0">
                    <a:ln>
                      <a:noFill/>
                    </a:ln>
                    <a:solidFill>
                      <a:srgbClr val="000000"/>
                    </a:solidFill>
                    <a:effectLst/>
                    <a:latin typeface="Arial" panose="020B0604020202020204" pitchFamily="34" charset="0"/>
                    <a:ea typeface="Ubuntu"/>
                  </a:rPr>
                  <a:t>Good default choice of optimizer (often)</a:t>
                </a:r>
                <a:endParaRPr kumimoji="0" lang="en-US" altLang="en-US" sz="1800" b="0" i="0" u="none" strike="noStrike" cap="none" normalizeH="0" baseline="0" dirty="0">
                  <a:ln>
                    <a:noFill/>
                  </a:ln>
                  <a:solidFill>
                    <a:srgbClr val="000000"/>
                  </a:solidFill>
                  <a:effectLst/>
                  <a:latin typeface="Arial" panose="020B0604020202020204" pitchFamily="34" charset="0"/>
                  <a:ea typeface="Ubuntu"/>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mc:Choice>
        <mc:Fallback xmlns="">
          <p:sp>
            <p:nvSpPr>
              <p:cNvPr id="7" name="Rectangle 3">
                <a:extLst>
                  <a:ext uri="{FF2B5EF4-FFF2-40B4-BE49-F238E27FC236}">
                    <a16:creationId xmlns:a16="http://schemas.microsoft.com/office/drawing/2014/main" id="{B74F86E9-719F-4C9F-9B7D-D8961899D169}"/>
                  </a:ext>
                </a:extLst>
              </p:cNvPr>
              <p:cNvSpPr>
                <a:spLocks noRot="1" noChangeAspect="1" noMove="1" noResize="1" noEditPoints="1" noAdjustHandles="1" noChangeArrowheads="1" noChangeShapeType="1" noTextEdit="1"/>
              </p:cNvSpPr>
              <p:nvPr/>
            </p:nvSpPr>
            <p:spPr bwMode="auto">
              <a:xfrm>
                <a:off x="1430078" y="3199508"/>
                <a:ext cx="7426842" cy="1631216"/>
              </a:xfrm>
              <a:prstGeom prst="rect">
                <a:avLst/>
              </a:prstGeom>
              <a:blipFill>
                <a:blip r:embed="rId4"/>
                <a:stretch>
                  <a:fillRect l="-575"/>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sp>
        <p:nvSpPr>
          <p:cNvPr id="10" name="TextBox 9">
            <a:extLst>
              <a:ext uri="{FF2B5EF4-FFF2-40B4-BE49-F238E27FC236}">
                <a16:creationId xmlns:a16="http://schemas.microsoft.com/office/drawing/2014/main" id="{8B4665A6-C35B-41A7-9544-A78F8D8E5689}"/>
              </a:ext>
            </a:extLst>
          </p:cNvPr>
          <p:cNvSpPr txBox="1"/>
          <p:nvPr/>
        </p:nvSpPr>
        <p:spPr>
          <a:xfrm>
            <a:off x="1468622" y="4672128"/>
            <a:ext cx="6095114" cy="646331"/>
          </a:xfrm>
          <a:prstGeom prst="rect">
            <a:avLst/>
          </a:prstGeom>
          <a:noFill/>
        </p:spPr>
        <p:txBody>
          <a:bodyPr wrap="square">
            <a:spAutoFit/>
          </a:bodyPr>
          <a:lstStyle/>
          <a:p>
            <a:pPr algn="l">
              <a:buFont typeface="Arial" panose="020B0604020202020204" pitchFamily="34" charset="0"/>
              <a:buChar char="•"/>
            </a:pPr>
            <a:r>
              <a:rPr lang="en-US" b="0" i="0" dirty="0">
                <a:solidFill>
                  <a:srgbClr val="000000"/>
                </a:solidFill>
                <a:effectLst/>
                <a:latin typeface="Ubuntu"/>
              </a:rPr>
              <a:t>But well-tuned SGD with LR scheduling can generalize better than Adam (with naive l2 reg)...</a:t>
            </a:r>
          </a:p>
        </p:txBody>
      </p:sp>
    </p:spTree>
    <p:extLst>
      <p:ext uri="{BB962C8B-B14F-4D97-AF65-F5344CB8AC3E}">
        <p14:creationId xmlns:p14="http://schemas.microsoft.com/office/powerpoint/2010/main" val="23841568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r>
              <a:rPr lang="en-US"/>
              <a:t>Different types of NN</a:t>
            </a:r>
          </a:p>
        </p:txBody>
      </p:sp>
      <p:sp>
        <p:nvSpPr>
          <p:cNvPr id="17411" name="Rectangle 3"/>
          <p:cNvSpPr>
            <a:spLocks noGrp="1" noChangeArrowheads="1"/>
          </p:cNvSpPr>
          <p:nvPr>
            <p:ph type="body" idx="1"/>
          </p:nvPr>
        </p:nvSpPr>
        <p:spPr/>
        <p:txBody>
          <a:bodyPr/>
          <a:lstStyle/>
          <a:p>
            <a:r>
              <a:rPr lang="en-US"/>
              <a:t>Feed-forward NN</a:t>
            </a:r>
          </a:p>
          <a:p>
            <a:pPr marL="0" indent="0">
              <a:buNone/>
            </a:pPr>
            <a:endParaRPr lang="en-US"/>
          </a:p>
          <a:p>
            <a:endParaRPr lang="en-US"/>
          </a:p>
          <a:p>
            <a:endParaRPr lang="en-US"/>
          </a:p>
          <a:p>
            <a:endParaRPr lang="en-US"/>
          </a:p>
        </p:txBody>
      </p:sp>
      <p:grpSp>
        <p:nvGrpSpPr>
          <p:cNvPr id="2" name="Group 5"/>
          <p:cNvGrpSpPr>
            <a:grpSpLocks/>
          </p:cNvGrpSpPr>
          <p:nvPr/>
        </p:nvGrpSpPr>
        <p:grpSpPr bwMode="auto">
          <a:xfrm>
            <a:off x="3048000" y="2095500"/>
            <a:ext cx="5715000" cy="3276600"/>
            <a:chOff x="1471" y="1344"/>
            <a:chExt cx="2450" cy="1968"/>
          </a:xfrm>
        </p:grpSpPr>
        <p:sp>
          <p:nvSpPr>
            <p:cNvPr id="17413" name="Text Box 6"/>
            <p:cNvSpPr txBox="1">
              <a:spLocks noChangeArrowheads="1"/>
            </p:cNvSpPr>
            <p:nvPr/>
          </p:nvSpPr>
          <p:spPr bwMode="auto">
            <a:xfrm>
              <a:off x="2352" y="2880"/>
              <a:ext cx="672" cy="432"/>
            </a:xfrm>
            <a:prstGeom prst="rect">
              <a:avLst/>
            </a:prstGeom>
            <a:solidFill>
              <a:srgbClr val="FFFFFF"/>
            </a:solidFill>
            <a:ln w="9525">
              <a:noFill/>
              <a:miter lim="800000"/>
              <a:headEnd/>
              <a:tailEnd/>
            </a:ln>
          </p:spPr>
          <p:txBody>
            <a:bodyPr/>
            <a:lstStyle/>
            <a:p>
              <a:r>
                <a:rPr lang="en-US" dirty="0">
                  <a:latin typeface="Comic Sans MS" pitchFamily="66" charset="0"/>
                </a:rPr>
                <a:t>Hidden</a:t>
              </a:r>
              <a:br>
                <a:rPr lang="en-US" dirty="0">
                  <a:latin typeface="Comic Sans MS" pitchFamily="66" charset="0"/>
                </a:rPr>
              </a:br>
              <a:r>
                <a:rPr lang="en-US" dirty="0">
                  <a:latin typeface="Comic Sans MS" pitchFamily="66" charset="0"/>
                </a:rPr>
                <a:t>Layer</a:t>
              </a:r>
            </a:p>
          </p:txBody>
        </p:sp>
        <p:sp>
          <p:nvSpPr>
            <p:cNvPr id="17414" name="Oval 7"/>
            <p:cNvSpPr>
              <a:spLocks noChangeArrowheads="1"/>
            </p:cNvSpPr>
            <p:nvPr/>
          </p:nvSpPr>
          <p:spPr bwMode="auto">
            <a:xfrm>
              <a:off x="1944" y="1862"/>
              <a:ext cx="223" cy="223"/>
            </a:xfrm>
            <a:prstGeom prst="ellipse">
              <a:avLst/>
            </a:prstGeom>
            <a:solidFill>
              <a:srgbClr val="FFFFFF"/>
            </a:solidFill>
            <a:ln w="9525">
              <a:solidFill>
                <a:srgbClr val="000000"/>
              </a:solidFill>
              <a:round/>
              <a:headEnd/>
              <a:tailEnd/>
            </a:ln>
          </p:spPr>
          <p:txBody>
            <a:bodyPr/>
            <a:lstStyle/>
            <a:p>
              <a:endParaRPr lang="en-US"/>
            </a:p>
          </p:txBody>
        </p:sp>
        <p:sp>
          <p:nvSpPr>
            <p:cNvPr id="17415" name="Oval 8"/>
            <p:cNvSpPr>
              <a:spLocks noChangeArrowheads="1"/>
            </p:cNvSpPr>
            <p:nvPr/>
          </p:nvSpPr>
          <p:spPr bwMode="auto">
            <a:xfrm>
              <a:off x="1958" y="2250"/>
              <a:ext cx="222" cy="222"/>
            </a:xfrm>
            <a:prstGeom prst="ellipse">
              <a:avLst/>
            </a:prstGeom>
            <a:solidFill>
              <a:srgbClr val="FFFFFF"/>
            </a:solidFill>
            <a:ln w="9525">
              <a:solidFill>
                <a:srgbClr val="000000"/>
              </a:solidFill>
              <a:round/>
              <a:headEnd/>
              <a:tailEnd/>
            </a:ln>
          </p:spPr>
          <p:txBody>
            <a:bodyPr/>
            <a:lstStyle/>
            <a:p>
              <a:endParaRPr lang="en-US"/>
            </a:p>
          </p:txBody>
        </p:sp>
        <p:sp>
          <p:nvSpPr>
            <p:cNvPr id="17416" name="Oval 9"/>
            <p:cNvSpPr>
              <a:spLocks noChangeArrowheads="1"/>
            </p:cNvSpPr>
            <p:nvPr/>
          </p:nvSpPr>
          <p:spPr bwMode="auto">
            <a:xfrm>
              <a:off x="1958" y="2695"/>
              <a:ext cx="222" cy="222"/>
            </a:xfrm>
            <a:prstGeom prst="ellipse">
              <a:avLst/>
            </a:prstGeom>
            <a:solidFill>
              <a:srgbClr val="FFFFFF"/>
            </a:solidFill>
            <a:ln w="9525">
              <a:solidFill>
                <a:srgbClr val="000000"/>
              </a:solidFill>
              <a:round/>
              <a:headEnd/>
              <a:tailEnd/>
            </a:ln>
          </p:spPr>
          <p:txBody>
            <a:bodyPr/>
            <a:lstStyle/>
            <a:p>
              <a:endParaRPr lang="en-US"/>
            </a:p>
          </p:txBody>
        </p:sp>
        <p:sp>
          <p:nvSpPr>
            <p:cNvPr id="17417" name="Line 10"/>
            <p:cNvSpPr>
              <a:spLocks noChangeShapeType="1"/>
            </p:cNvSpPr>
            <p:nvPr/>
          </p:nvSpPr>
          <p:spPr bwMode="auto">
            <a:xfrm>
              <a:off x="1471" y="1964"/>
              <a:ext cx="459" cy="1"/>
            </a:xfrm>
            <a:prstGeom prst="line">
              <a:avLst/>
            </a:prstGeom>
            <a:noFill/>
            <a:ln w="9525">
              <a:solidFill>
                <a:srgbClr val="000000"/>
              </a:solidFill>
              <a:round/>
              <a:headEnd/>
              <a:tailEnd type="triangle" w="med" len="med"/>
            </a:ln>
          </p:spPr>
          <p:txBody>
            <a:bodyPr/>
            <a:lstStyle/>
            <a:p>
              <a:endParaRPr lang="en-US"/>
            </a:p>
          </p:txBody>
        </p:sp>
        <p:sp>
          <p:nvSpPr>
            <p:cNvPr id="17418" name="Line 11"/>
            <p:cNvSpPr>
              <a:spLocks noChangeShapeType="1"/>
            </p:cNvSpPr>
            <p:nvPr/>
          </p:nvSpPr>
          <p:spPr bwMode="auto">
            <a:xfrm>
              <a:off x="1485" y="2375"/>
              <a:ext cx="459" cy="1"/>
            </a:xfrm>
            <a:prstGeom prst="line">
              <a:avLst/>
            </a:prstGeom>
            <a:noFill/>
            <a:ln w="9525">
              <a:solidFill>
                <a:srgbClr val="000000"/>
              </a:solidFill>
              <a:round/>
              <a:headEnd/>
              <a:tailEnd type="triangle" w="med" len="med"/>
            </a:ln>
          </p:spPr>
          <p:txBody>
            <a:bodyPr/>
            <a:lstStyle/>
            <a:p>
              <a:endParaRPr lang="en-US"/>
            </a:p>
          </p:txBody>
        </p:sp>
        <p:sp>
          <p:nvSpPr>
            <p:cNvPr id="17419" name="Line 12"/>
            <p:cNvSpPr>
              <a:spLocks noChangeShapeType="1"/>
            </p:cNvSpPr>
            <p:nvPr/>
          </p:nvSpPr>
          <p:spPr bwMode="auto">
            <a:xfrm>
              <a:off x="1485" y="2820"/>
              <a:ext cx="459" cy="1"/>
            </a:xfrm>
            <a:prstGeom prst="line">
              <a:avLst/>
            </a:prstGeom>
            <a:noFill/>
            <a:ln w="9525">
              <a:solidFill>
                <a:srgbClr val="000000"/>
              </a:solidFill>
              <a:round/>
              <a:headEnd/>
              <a:tailEnd type="triangle" w="med" len="med"/>
            </a:ln>
          </p:spPr>
          <p:txBody>
            <a:bodyPr/>
            <a:lstStyle/>
            <a:p>
              <a:endParaRPr lang="en-US"/>
            </a:p>
          </p:txBody>
        </p:sp>
        <p:grpSp>
          <p:nvGrpSpPr>
            <p:cNvPr id="3" name="Group 13"/>
            <p:cNvGrpSpPr>
              <a:grpSpLocks/>
            </p:cNvGrpSpPr>
            <p:nvPr/>
          </p:nvGrpSpPr>
          <p:grpSpPr bwMode="auto">
            <a:xfrm>
              <a:off x="3071" y="2027"/>
              <a:ext cx="250" cy="710"/>
              <a:chOff x="7665" y="2565"/>
              <a:chExt cx="270" cy="765"/>
            </a:xfrm>
          </p:grpSpPr>
          <p:sp>
            <p:nvSpPr>
              <p:cNvPr id="17438" name="Oval 14"/>
              <p:cNvSpPr>
                <a:spLocks noChangeArrowheads="1"/>
              </p:cNvSpPr>
              <p:nvPr/>
            </p:nvSpPr>
            <p:spPr bwMode="auto">
              <a:xfrm>
                <a:off x="7665" y="2565"/>
                <a:ext cx="255" cy="255"/>
              </a:xfrm>
              <a:prstGeom prst="ellipse">
                <a:avLst/>
              </a:prstGeom>
              <a:solidFill>
                <a:srgbClr val="FFFFFF"/>
              </a:solidFill>
              <a:ln w="9525">
                <a:solidFill>
                  <a:srgbClr val="000000"/>
                </a:solidFill>
                <a:round/>
                <a:headEnd/>
                <a:tailEnd/>
              </a:ln>
            </p:spPr>
            <p:txBody>
              <a:bodyPr/>
              <a:lstStyle/>
              <a:p>
                <a:endParaRPr lang="en-US"/>
              </a:p>
            </p:txBody>
          </p:sp>
          <p:sp>
            <p:nvSpPr>
              <p:cNvPr id="17439" name="Oval 15"/>
              <p:cNvSpPr>
                <a:spLocks noChangeArrowheads="1"/>
              </p:cNvSpPr>
              <p:nvPr/>
            </p:nvSpPr>
            <p:spPr bwMode="auto">
              <a:xfrm>
                <a:off x="7680" y="3075"/>
                <a:ext cx="255" cy="255"/>
              </a:xfrm>
              <a:prstGeom prst="ellipse">
                <a:avLst/>
              </a:prstGeom>
              <a:solidFill>
                <a:srgbClr val="FFFFFF"/>
              </a:solidFill>
              <a:ln w="9525">
                <a:solidFill>
                  <a:srgbClr val="000000"/>
                </a:solidFill>
                <a:round/>
                <a:headEnd/>
                <a:tailEnd/>
              </a:ln>
            </p:spPr>
            <p:txBody>
              <a:bodyPr/>
              <a:lstStyle/>
              <a:p>
                <a:endParaRPr lang="en-US"/>
              </a:p>
            </p:txBody>
          </p:sp>
        </p:grpSp>
        <p:grpSp>
          <p:nvGrpSpPr>
            <p:cNvPr id="4" name="Group 16"/>
            <p:cNvGrpSpPr>
              <a:grpSpLocks/>
            </p:cNvGrpSpPr>
            <p:nvPr/>
          </p:nvGrpSpPr>
          <p:grpSpPr bwMode="auto">
            <a:xfrm>
              <a:off x="2500" y="2013"/>
              <a:ext cx="251" cy="710"/>
              <a:chOff x="7320" y="2535"/>
              <a:chExt cx="270" cy="765"/>
            </a:xfrm>
          </p:grpSpPr>
          <p:sp>
            <p:nvSpPr>
              <p:cNvPr id="17436" name="Oval 17"/>
              <p:cNvSpPr>
                <a:spLocks noChangeArrowheads="1"/>
              </p:cNvSpPr>
              <p:nvPr/>
            </p:nvSpPr>
            <p:spPr bwMode="auto">
              <a:xfrm>
                <a:off x="7320" y="2535"/>
                <a:ext cx="255" cy="255"/>
              </a:xfrm>
              <a:prstGeom prst="ellipse">
                <a:avLst/>
              </a:prstGeom>
              <a:solidFill>
                <a:srgbClr val="FFFFFF"/>
              </a:solidFill>
              <a:ln w="9525">
                <a:solidFill>
                  <a:srgbClr val="000000"/>
                </a:solidFill>
                <a:round/>
                <a:headEnd/>
                <a:tailEnd/>
              </a:ln>
            </p:spPr>
            <p:txBody>
              <a:bodyPr/>
              <a:lstStyle/>
              <a:p>
                <a:endParaRPr lang="en-US"/>
              </a:p>
            </p:txBody>
          </p:sp>
          <p:sp>
            <p:nvSpPr>
              <p:cNvPr id="17437" name="Oval 18"/>
              <p:cNvSpPr>
                <a:spLocks noChangeArrowheads="1"/>
              </p:cNvSpPr>
              <p:nvPr/>
            </p:nvSpPr>
            <p:spPr bwMode="auto">
              <a:xfrm>
                <a:off x="7335" y="3045"/>
                <a:ext cx="255" cy="255"/>
              </a:xfrm>
              <a:prstGeom prst="ellipse">
                <a:avLst/>
              </a:prstGeom>
              <a:solidFill>
                <a:srgbClr val="FFFFFF"/>
              </a:solidFill>
              <a:ln w="9525">
                <a:solidFill>
                  <a:srgbClr val="000000"/>
                </a:solidFill>
                <a:round/>
                <a:headEnd/>
                <a:tailEnd/>
              </a:ln>
            </p:spPr>
            <p:txBody>
              <a:bodyPr/>
              <a:lstStyle/>
              <a:p>
                <a:endParaRPr lang="en-US"/>
              </a:p>
            </p:txBody>
          </p:sp>
        </p:grpSp>
        <p:sp>
          <p:nvSpPr>
            <p:cNvPr id="17422" name="Line 19"/>
            <p:cNvSpPr>
              <a:spLocks noChangeShapeType="1"/>
            </p:cNvSpPr>
            <p:nvPr/>
          </p:nvSpPr>
          <p:spPr bwMode="auto">
            <a:xfrm>
              <a:off x="2153" y="2013"/>
              <a:ext cx="347" cy="112"/>
            </a:xfrm>
            <a:prstGeom prst="line">
              <a:avLst/>
            </a:prstGeom>
            <a:noFill/>
            <a:ln w="9525">
              <a:solidFill>
                <a:srgbClr val="000000"/>
              </a:solidFill>
              <a:round/>
              <a:headEnd/>
              <a:tailEnd/>
            </a:ln>
          </p:spPr>
          <p:txBody>
            <a:bodyPr/>
            <a:lstStyle/>
            <a:p>
              <a:endParaRPr lang="en-US"/>
            </a:p>
          </p:txBody>
        </p:sp>
        <p:sp>
          <p:nvSpPr>
            <p:cNvPr id="17423" name="Line 20"/>
            <p:cNvSpPr>
              <a:spLocks noChangeShapeType="1"/>
            </p:cNvSpPr>
            <p:nvPr/>
          </p:nvSpPr>
          <p:spPr bwMode="auto">
            <a:xfrm flipH="1" flipV="1">
              <a:off x="2208" y="2041"/>
              <a:ext cx="279" cy="543"/>
            </a:xfrm>
            <a:prstGeom prst="line">
              <a:avLst/>
            </a:prstGeom>
            <a:noFill/>
            <a:ln w="9525">
              <a:solidFill>
                <a:srgbClr val="000000"/>
              </a:solidFill>
              <a:round/>
              <a:headEnd/>
              <a:tailEnd/>
            </a:ln>
          </p:spPr>
          <p:txBody>
            <a:bodyPr/>
            <a:lstStyle/>
            <a:p>
              <a:endParaRPr lang="en-US"/>
            </a:p>
          </p:txBody>
        </p:sp>
        <p:sp>
          <p:nvSpPr>
            <p:cNvPr id="17424" name="Line 21"/>
            <p:cNvSpPr>
              <a:spLocks noChangeShapeType="1"/>
            </p:cNvSpPr>
            <p:nvPr/>
          </p:nvSpPr>
          <p:spPr bwMode="auto">
            <a:xfrm flipV="1">
              <a:off x="2180" y="2125"/>
              <a:ext cx="334" cy="250"/>
            </a:xfrm>
            <a:prstGeom prst="line">
              <a:avLst/>
            </a:prstGeom>
            <a:noFill/>
            <a:ln w="9525">
              <a:solidFill>
                <a:srgbClr val="000000"/>
              </a:solidFill>
              <a:round/>
              <a:headEnd/>
              <a:tailEnd/>
            </a:ln>
          </p:spPr>
          <p:txBody>
            <a:bodyPr/>
            <a:lstStyle/>
            <a:p>
              <a:endParaRPr lang="en-US"/>
            </a:p>
          </p:txBody>
        </p:sp>
        <p:sp>
          <p:nvSpPr>
            <p:cNvPr id="17425" name="Line 22"/>
            <p:cNvSpPr>
              <a:spLocks noChangeShapeType="1"/>
            </p:cNvSpPr>
            <p:nvPr/>
          </p:nvSpPr>
          <p:spPr bwMode="auto">
            <a:xfrm>
              <a:off x="2208" y="2403"/>
              <a:ext cx="306" cy="236"/>
            </a:xfrm>
            <a:prstGeom prst="line">
              <a:avLst/>
            </a:prstGeom>
            <a:noFill/>
            <a:ln w="9525">
              <a:solidFill>
                <a:srgbClr val="000000"/>
              </a:solidFill>
              <a:round/>
              <a:headEnd/>
              <a:tailEnd/>
            </a:ln>
          </p:spPr>
          <p:txBody>
            <a:bodyPr/>
            <a:lstStyle/>
            <a:p>
              <a:endParaRPr lang="en-US"/>
            </a:p>
          </p:txBody>
        </p:sp>
        <p:sp>
          <p:nvSpPr>
            <p:cNvPr id="17426" name="Line 23"/>
            <p:cNvSpPr>
              <a:spLocks noChangeShapeType="1"/>
            </p:cNvSpPr>
            <p:nvPr/>
          </p:nvSpPr>
          <p:spPr bwMode="auto">
            <a:xfrm flipV="1">
              <a:off x="2153" y="2625"/>
              <a:ext cx="347" cy="167"/>
            </a:xfrm>
            <a:prstGeom prst="line">
              <a:avLst/>
            </a:prstGeom>
            <a:noFill/>
            <a:ln w="9525">
              <a:solidFill>
                <a:srgbClr val="000000"/>
              </a:solidFill>
              <a:round/>
              <a:headEnd/>
              <a:tailEnd/>
            </a:ln>
          </p:spPr>
          <p:txBody>
            <a:bodyPr/>
            <a:lstStyle/>
            <a:p>
              <a:endParaRPr lang="en-US"/>
            </a:p>
          </p:txBody>
        </p:sp>
        <p:sp>
          <p:nvSpPr>
            <p:cNvPr id="17427" name="Line 24"/>
            <p:cNvSpPr>
              <a:spLocks noChangeShapeType="1"/>
            </p:cNvSpPr>
            <p:nvPr/>
          </p:nvSpPr>
          <p:spPr bwMode="auto">
            <a:xfrm flipV="1">
              <a:off x="2167" y="2125"/>
              <a:ext cx="333" cy="681"/>
            </a:xfrm>
            <a:prstGeom prst="line">
              <a:avLst/>
            </a:prstGeom>
            <a:noFill/>
            <a:ln w="9525">
              <a:solidFill>
                <a:srgbClr val="000000"/>
              </a:solidFill>
              <a:round/>
              <a:headEnd/>
              <a:tailEnd/>
            </a:ln>
          </p:spPr>
          <p:txBody>
            <a:bodyPr/>
            <a:lstStyle/>
            <a:p>
              <a:endParaRPr lang="en-US"/>
            </a:p>
          </p:txBody>
        </p:sp>
        <p:sp>
          <p:nvSpPr>
            <p:cNvPr id="17428" name="Line 25"/>
            <p:cNvSpPr>
              <a:spLocks noChangeShapeType="1"/>
            </p:cNvSpPr>
            <p:nvPr/>
          </p:nvSpPr>
          <p:spPr bwMode="auto">
            <a:xfrm>
              <a:off x="2723" y="2166"/>
              <a:ext cx="348" cy="431"/>
            </a:xfrm>
            <a:prstGeom prst="line">
              <a:avLst/>
            </a:prstGeom>
            <a:noFill/>
            <a:ln w="9525">
              <a:solidFill>
                <a:srgbClr val="000000"/>
              </a:solidFill>
              <a:round/>
              <a:headEnd/>
              <a:tailEnd/>
            </a:ln>
          </p:spPr>
          <p:txBody>
            <a:bodyPr/>
            <a:lstStyle/>
            <a:p>
              <a:endParaRPr lang="en-US"/>
            </a:p>
          </p:txBody>
        </p:sp>
        <p:sp>
          <p:nvSpPr>
            <p:cNvPr id="17429" name="Line 26"/>
            <p:cNvSpPr>
              <a:spLocks noChangeShapeType="1"/>
            </p:cNvSpPr>
            <p:nvPr/>
          </p:nvSpPr>
          <p:spPr bwMode="auto">
            <a:xfrm flipV="1">
              <a:off x="2765" y="2152"/>
              <a:ext cx="320" cy="418"/>
            </a:xfrm>
            <a:prstGeom prst="line">
              <a:avLst/>
            </a:prstGeom>
            <a:noFill/>
            <a:ln w="9525">
              <a:solidFill>
                <a:srgbClr val="000000"/>
              </a:solidFill>
              <a:round/>
              <a:headEnd/>
              <a:tailEnd/>
            </a:ln>
          </p:spPr>
          <p:txBody>
            <a:bodyPr/>
            <a:lstStyle/>
            <a:p>
              <a:endParaRPr lang="en-US"/>
            </a:p>
          </p:txBody>
        </p:sp>
        <p:sp>
          <p:nvSpPr>
            <p:cNvPr id="17430" name="Line 27"/>
            <p:cNvSpPr>
              <a:spLocks noChangeShapeType="1"/>
            </p:cNvSpPr>
            <p:nvPr/>
          </p:nvSpPr>
          <p:spPr bwMode="auto">
            <a:xfrm>
              <a:off x="2765" y="2584"/>
              <a:ext cx="320" cy="27"/>
            </a:xfrm>
            <a:prstGeom prst="line">
              <a:avLst/>
            </a:prstGeom>
            <a:noFill/>
            <a:ln w="9525">
              <a:solidFill>
                <a:srgbClr val="000000"/>
              </a:solidFill>
              <a:round/>
              <a:headEnd/>
              <a:tailEnd/>
            </a:ln>
          </p:spPr>
          <p:txBody>
            <a:bodyPr/>
            <a:lstStyle/>
            <a:p>
              <a:endParaRPr lang="en-US"/>
            </a:p>
          </p:txBody>
        </p:sp>
        <p:sp>
          <p:nvSpPr>
            <p:cNvPr id="17431" name="Line 28"/>
            <p:cNvSpPr>
              <a:spLocks noChangeShapeType="1"/>
            </p:cNvSpPr>
            <p:nvPr/>
          </p:nvSpPr>
          <p:spPr bwMode="auto">
            <a:xfrm>
              <a:off x="2723" y="2152"/>
              <a:ext cx="334" cy="0"/>
            </a:xfrm>
            <a:prstGeom prst="line">
              <a:avLst/>
            </a:prstGeom>
            <a:noFill/>
            <a:ln w="9525">
              <a:solidFill>
                <a:srgbClr val="000000"/>
              </a:solidFill>
              <a:round/>
              <a:headEnd/>
              <a:tailEnd/>
            </a:ln>
          </p:spPr>
          <p:txBody>
            <a:bodyPr/>
            <a:lstStyle/>
            <a:p>
              <a:endParaRPr lang="en-US"/>
            </a:p>
          </p:txBody>
        </p:sp>
        <p:sp>
          <p:nvSpPr>
            <p:cNvPr id="17432" name="Line 29"/>
            <p:cNvSpPr>
              <a:spLocks noChangeShapeType="1"/>
            </p:cNvSpPr>
            <p:nvPr/>
          </p:nvSpPr>
          <p:spPr bwMode="auto">
            <a:xfrm>
              <a:off x="3335" y="2166"/>
              <a:ext cx="404" cy="0"/>
            </a:xfrm>
            <a:prstGeom prst="line">
              <a:avLst/>
            </a:prstGeom>
            <a:noFill/>
            <a:ln w="9525">
              <a:solidFill>
                <a:srgbClr val="000000"/>
              </a:solidFill>
              <a:round/>
              <a:headEnd/>
              <a:tailEnd type="triangle" w="med" len="med"/>
            </a:ln>
          </p:spPr>
          <p:txBody>
            <a:bodyPr/>
            <a:lstStyle/>
            <a:p>
              <a:endParaRPr lang="en-US"/>
            </a:p>
          </p:txBody>
        </p:sp>
        <p:sp>
          <p:nvSpPr>
            <p:cNvPr id="17433" name="Line 30"/>
            <p:cNvSpPr>
              <a:spLocks noChangeShapeType="1"/>
            </p:cNvSpPr>
            <p:nvPr/>
          </p:nvSpPr>
          <p:spPr bwMode="auto">
            <a:xfrm>
              <a:off x="3293" y="2639"/>
              <a:ext cx="501" cy="0"/>
            </a:xfrm>
            <a:prstGeom prst="line">
              <a:avLst/>
            </a:prstGeom>
            <a:noFill/>
            <a:ln w="9525">
              <a:solidFill>
                <a:srgbClr val="000000"/>
              </a:solidFill>
              <a:round/>
              <a:headEnd/>
              <a:tailEnd type="triangle" w="med" len="med"/>
            </a:ln>
          </p:spPr>
          <p:txBody>
            <a:bodyPr/>
            <a:lstStyle/>
            <a:p>
              <a:endParaRPr lang="en-US"/>
            </a:p>
          </p:txBody>
        </p:sp>
        <p:sp>
          <p:nvSpPr>
            <p:cNvPr id="17434" name="Text Box 31"/>
            <p:cNvSpPr txBox="1">
              <a:spLocks noChangeArrowheads="1"/>
            </p:cNvSpPr>
            <p:nvPr/>
          </p:nvSpPr>
          <p:spPr bwMode="auto">
            <a:xfrm>
              <a:off x="1728" y="1344"/>
              <a:ext cx="637" cy="438"/>
            </a:xfrm>
            <a:prstGeom prst="rect">
              <a:avLst/>
            </a:prstGeom>
            <a:solidFill>
              <a:srgbClr val="FFFFFF"/>
            </a:solidFill>
            <a:ln w="9525">
              <a:noFill/>
              <a:miter lim="800000"/>
              <a:headEnd/>
              <a:tailEnd/>
            </a:ln>
          </p:spPr>
          <p:txBody>
            <a:bodyPr/>
            <a:lstStyle/>
            <a:p>
              <a:r>
                <a:rPr lang="en-US" dirty="0">
                  <a:latin typeface="Comic Sans MS" pitchFamily="66" charset="0"/>
                </a:rPr>
                <a:t>Input</a:t>
              </a:r>
              <a:br>
                <a:rPr lang="en-US" dirty="0">
                  <a:latin typeface="Comic Sans MS" pitchFamily="66" charset="0"/>
                </a:rPr>
              </a:br>
              <a:r>
                <a:rPr lang="en-US" dirty="0">
                  <a:latin typeface="Comic Sans MS" pitchFamily="66" charset="0"/>
                </a:rPr>
                <a:t>Layer</a:t>
              </a:r>
            </a:p>
          </p:txBody>
        </p:sp>
        <p:sp>
          <p:nvSpPr>
            <p:cNvPr id="17435" name="Text Box 32"/>
            <p:cNvSpPr txBox="1">
              <a:spLocks noChangeArrowheads="1"/>
            </p:cNvSpPr>
            <p:nvPr/>
          </p:nvSpPr>
          <p:spPr bwMode="auto">
            <a:xfrm>
              <a:off x="3072" y="1536"/>
              <a:ext cx="849" cy="432"/>
            </a:xfrm>
            <a:prstGeom prst="rect">
              <a:avLst/>
            </a:prstGeom>
            <a:solidFill>
              <a:srgbClr val="FFFFFF"/>
            </a:solidFill>
            <a:ln w="9525">
              <a:noFill/>
              <a:miter lim="800000"/>
              <a:headEnd/>
              <a:tailEnd/>
            </a:ln>
          </p:spPr>
          <p:txBody>
            <a:bodyPr/>
            <a:lstStyle/>
            <a:p>
              <a:r>
                <a:rPr lang="en-US" dirty="0">
                  <a:latin typeface="Comic Sans MS" pitchFamily="66" charset="0"/>
                </a:rPr>
                <a:t>Output</a:t>
              </a:r>
              <a:br>
                <a:rPr lang="en-US" dirty="0">
                  <a:latin typeface="Comic Sans MS" pitchFamily="66" charset="0"/>
                </a:rPr>
              </a:br>
              <a:r>
                <a:rPr lang="en-US" dirty="0">
                  <a:latin typeface="Comic Sans MS" pitchFamily="66" charset="0"/>
                </a:rPr>
                <a:t>Layer</a:t>
              </a:r>
            </a:p>
          </p:txBody>
        </p:sp>
      </p:grpSp>
      <p:sp>
        <p:nvSpPr>
          <p:cNvPr id="5" name="TextBox 4">
            <a:extLst>
              <a:ext uri="{FF2B5EF4-FFF2-40B4-BE49-F238E27FC236}">
                <a16:creationId xmlns:a16="http://schemas.microsoft.com/office/drawing/2014/main" id="{18DA3C8A-B00E-5F4D-9EB9-3918D4B48420}"/>
              </a:ext>
            </a:extLst>
          </p:cNvPr>
          <p:cNvSpPr txBox="1"/>
          <p:nvPr/>
        </p:nvSpPr>
        <p:spPr>
          <a:xfrm>
            <a:off x="6192384" y="5542518"/>
            <a:ext cx="3547318" cy="461665"/>
          </a:xfrm>
          <a:prstGeom prst="rect">
            <a:avLst/>
          </a:prstGeom>
          <a:noFill/>
        </p:spPr>
        <p:txBody>
          <a:bodyPr wrap="none" rtlCol="0">
            <a:spAutoFit/>
          </a:bodyPr>
          <a:lstStyle/>
          <a:p>
            <a:r>
              <a:rPr lang="en-US" sz="2400" dirty="0">
                <a:solidFill>
                  <a:srgbClr val="0070C0"/>
                </a:solidFill>
              </a:rPr>
              <a:t>Variants: CNN, </a:t>
            </a:r>
            <a:r>
              <a:rPr lang="en-US" sz="2400" dirty="0" err="1">
                <a:solidFill>
                  <a:srgbClr val="0070C0"/>
                </a:solidFill>
              </a:rPr>
              <a:t>ResNet</a:t>
            </a:r>
            <a:r>
              <a:rPr lang="en-US" sz="2400" dirty="0">
                <a:solidFill>
                  <a:srgbClr val="0070C0"/>
                </a:solidFill>
              </a:rPr>
              <a:t>, etc.</a:t>
            </a:r>
          </a:p>
        </p:txBody>
      </p:sp>
      <p:sp>
        <p:nvSpPr>
          <p:cNvPr id="33" name="TextBox 32">
            <a:extLst>
              <a:ext uri="{FF2B5EF4-FFF2-40B4-BE49-F238E27FC236}">
                <a16:creationId xmlns:a16="http://schemas.microsoft.com/office/drawing/2014/main" id="{D2028C9F-AD97-1840-AF3E-79AD89F256AC}"/>
              </a:ext>
            </a:extLst>
          </p:cNvPr>
          <p:cNvSpPr txBox="1"/>
          <p:nvPr/>
        </p:nvSpPr>
        <p:spPr>
          <a:xfrm>
            <a:off x="8763000" y="3501064"/>
            <a:ext cx="685316" cy="461665"/>
          </a:xfrm>
          <a:prstGeom prst="rect">
            <a:avLst/>
          </a:prstGeom>
          <a:noFill/>
        </p:spPr>
        <p:txBody>
          <a:bodyPr wrap="none" rtlCol="0">
            <a:spAutoFit/>
          </a:bodyPr>
          <a:lstStyle/>
          <a:p>
            <a:r>
              <a:rPr lang="en-US" sz="2400" dirty="0">
                <a:solidFill>
                  <a:srgbClr val="0070C0"/>
                </a:solidFill>
              </a:rPr>
              <a:t>FCN</a:t>
            </a:r>
          </a:p>
        </p:txBody>
      </p:sp>
    </p:spTree>
    <p:extLst>
      <p:ext uri="{BB962C8B-B14F-4D97-AF65-F5344CB8AC3E}">
        <p14:creationId xmlns:p14="http://schemas.microsoft.com/office/powerpoint/2010/main" val="4294228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33"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61CF9C-C84C-4FE8-9B4A-7A606D02ED09}"/>
              </a:ext>
            </a:extLst>
          </p:cNvPr>
          <p:cNvSpPr>
            <a:spLocks noGrp="1"/>
          </p:cNvSpPr>
          <p:nvPr>
            <p:ph type="title"/>
          </p:nvPr>
        </p:nvSpPr>
        <p:spPr/>
        <p:txBody>
          <a:bodyPr/>
          <a:lstStyle/>
          <a:p>
            <a:pPr algn="l"/>
            <a:r>
              <a:rPr lang="en-US" b="0" i="0" dirty="0">
                <a:solidFill>
                  <a:srgbClr val="000000"/>
                </a:solidFill>
                <a:effectLst/>
                <a:latin typeface="Ubuntu"/>
              </a:rPr>
              <a:t>Alternative optimizers</a:t>
            </a:r>
          </a:p>
        </p:txBody>
      </p:sp>
      <mc:AlternateContent xmlns:mc="http://schemas.openxmlformats.org/markup-compatibility/2006" xmlns:a14="http://schemas.microsoft.com/office/drawing/2010/main">
        <mc:Choice Requires="a14">
          <p:sp>
            <p:nvSpPr>
              <p:cNvPr id="6" name="Rectangle 2">
                <a:extLst>
                  <a:ext uri="{FF2B5EF4-FFF2-40B4-BE49-F238E27FC236}">
                    <a16:creationId xmlns:a16="http://schemas.microsoft.com/office/drawing/2014/main" id="{A51EA5E1-4172-434E-AB67-8AC9D0455F0F}"/>
                  </a:ext>
                </a:extLst>
              </p:cNvPr>
              <p:cNvSpPr>
                <a:spLocks noChangeArrowheads="1"/>
              </p:cNvSpPr>
              <p:nvPr/>
            </p:nvSpPr>
            <p:spPr bwMode="auto">
              <a:xfrm>
                <a:off x="1430078" y="1532093"/>
                <a:ext cx="8729331" cy="1954381"/>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rgbClr val="000000"/>
                    </a:solidFill>
                    <a:effectLst/>
                    <a:latin typeface="Arial" panose="020B0604020202020204" pitchFamily="34" charset="0"/>
                    <a:ea typeface="Ubuntu"/>
                  </a:rPr>
                  <a:t>SGD (with </a:t>
                </a:r>
                <a:r>
                  <a:rPr kumimoji="0" lang="en-US" altLang="en-US" sz="1800" b="0" i="0" u="none" strike="noStrike" cap="none" normalizeH="0" baseline="0" dirty="0" err="1">
                    <a:ln>
                      <a:noFill/>
                    </a:ln>
                    <a:solidFill>
                      <a:srgbClr val="000000"/>
                    </a:solidFill>
                    <a:effectLst/>
                    <a:latin typeface="Arial" panose="020B0604020202020204" pitchFamily="34" charset="0"/>
                    <a:ea typeface="Ubuntu"/>
                  </a:rPr>
                  <a:t>Nesterov</a:t>
                </a:r>
                <a:r>
                  <a:rPr kumimoji="0" lang="en-US" altLang="en-US" sz="1800" b="0" i="0" u="none" strike="noStrike" cap="none" normalizeH="0" baseline="0" dirty="0">
                    <a:ln>
                      <a:noFill/>
                    </a:ln>
                    <a:solidFill>
                      <a:srgbClr val="000000"/>
                    </a:solidFill>
                    <a:effectLst/>
                    <a:latin typeface="Arial" panose="020B0604020202020204" pitchFamily="34" charset="0"/>
                    <a:ea typeface="Ubuntu"/>
                  </a:rPr>
                  <a:t> momentum)</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2100" b="0" i="0" u="none" strike="noStrike" cap="none" normalizeH="0" baseline="0" dirty="0">
                    <a:ln>
                      <a:noFill/>
                    </a:ln>
                    <a:solidFill>
                      <a:srgbClr val="000000"/>
                    </a:solidFill>
                    <a:effectLst/>
                    <a:latin typeface="Arial" panose="020B0604020202020204" pitchFamily="34" charset="0"/>
                    <a:ea typeface="Ubuntu"/>
                  </a:rPr>
                  <a:t>Simple to implement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2100" b="0" i="0" u="none" strike="noStrike" cap="none" normalizeH="0" baseline="0" dirty="0">
                    <a:ln>
                      <a:noFill/>
                    </a:ln>
                    <a:solidFill>
                      <a:srgbClr val="000000"/>
                    </a:solidFill>
                    <a:effectLst/>
                    <a:latin typeface="Arial" panose="020B0604020202020204" pitchFamily="34" charset="0"/>
                    <a:ea typeface="Ubuntu"/>
                  </a:rPr>
                  <a:t>Very sensitive to initial value of </a:t>
                </a:r>
                <a14:m>
                  <m:oMath xmlns:m="http://schemas.openxmlformats.org/officeDocument/2006/math">
                    <m:r>
                      <a:rPr kumimoji="0" lang="en-US" altLang="en-US" sz="2500" b="0" i="1" u="none" strike="noStrike" cap="none" normalizeH="0" baseline="0" dirty="0" smtClean="0">
                        <a:ln>
                          <a:noFill/>
                        </a:ln>
                        <a:solidFill>
                          <a:srgbClr val="000000"/>
                        </a:solidFill>
                        <a:effectLst/>
                        <a:latin typeface="Cambria Math" panose="02040503050406030204" pitchFamily="18" charset="0"/>
                        <a:ea typeface="MathJax_Math-italic"/>
                      </a:rPr>
                      <m:t>𝜂</m:t>
                    </m:r>
                  </m:oMath>
                </a14:m>
                <a:endParaRPr kumimoji="0" lang="en-US" altLang="en-US" sz="2100" b="0" i="0" u="none" strike="noStrike" cap="none" normalizeH="0" baseline="0" dirty="0">
                  <a:ln>
                    <a:noFill/>
                  </a:ln>
                  <a:solidFill>
                    <a:srgbClr val="000000"/>
                  </a:solidFill>
                  <a:effectLst/>
                  <a:latin typeface="Arial" panose="020B0604020202020204" pitchFamily="34" charset="0"/>
                  <a:ea typeface="Ubuntu"/>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2100" b="0" i="0" u="none" strike="noStrike" cap="none" normalizeH="0" baseline="0" dirty="0">
                    <a:ln>
                      <a:noFill/>
                    </a:ln>
                    <a:solidFill>
                      <a:srgbClr val="000000"/>
                    </a:solidFill>
                    <a:effectLst/>
                    <a:latin typeface="Arial" panose="020B0604020202020204" pitchFamily="34" charset="0"/>
                    <a:ea typeface="Ubuntu"/>
                  </a:rPr>
                  <a:t>Need learning rate scheduling</a:t>
                </a:r>
                <a:endParaRPr kumimoji="0" lang="en-US" altLang="en-US" sz="1800" b="0" i="0" u="none" strike="noStrike" cap="none" normalizeH="0" baseline="0" dirty="0">
                  <a:ln>
                    <a:noFill/>
                  </a:ln>
                  <a:solidFill>
                    <a:srgbClr val="000000"/>
                  </a:solidFill>
                  <a:effectLst/>
                  <a:latin typeface="Arial" panose="020B0604020202020204" pitchFamily="34" charset="0"/>
                  <a:ea typeface="Ubuntu"/>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mc:Choice>
        <mc:Fallback xmlns="">
          <p:sp>
            <p:nvSpPr>
              <p:cNvPr id="6" name="Rectangle 2">
                <a:extLst>
                  <a:ext uri="{FF2B5EF4-FFF2-40B4-BE49-F238E27FC236}">
                    <a16:creationId xmlns:a16="http://schemas.microsoft.com/office/drawing/2014/main" id="{A51EA5E1-4172-434E-AB67-8AC9D0455F0F}"/>
                  </a:ext>
                </a:extLst>
              </p:cNvPr>
              <p:cNvSpPr>
                <a:spLocks noRot="1" noChangeAspect="1" noMove="1" noResize="1" noEditPoints="1" noAdjustHandles="1" noChangeArrowheads="1" noChangeShapeType="1" noTextEdit="1"/>
              </p:cNvSpPr>
              <p:nvPr/>
            </p:nvSpPr>
            <p:spPr bwMode="auto">
              <a:xfrm>
                <a:off x="1430078" y="1532093"/>
                <a:ext cx="8729331" cy="1954381"/>
              </a:xfrm>
              <a:prstGeom prst="rect">
                <a:avLst/>
              </a:prstGeom>
              <a:blipFill>
                <a:blip r:embed="rId3"/>
                <a:stretch>
                  <a:fillRect l="-489"/>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3">
                <a:extLst>
                  <a:ext uri="{FF2B5EF4-FFF2-40B4-BE49-F238E27FC236}">
                    <a16:creationId xmlns:a16="http://schemas.microsoft.com/office/drawing/2014/main" id="{B74F86E9-719F-4C9F-9B7D-D8961899D169}"/>
                  </a:ext>
                </a:extLst>
              </p:cNvPr>
              <p:cNvSpPr>
                <a:spLocks noChangeArrowheads="1"/>
              </p:cNvSpPr>
              <p:nvPr/>
            </p:nvSpPr>
            <p:spPr bwMode="auto">
              <a:xfrm>
                <a:off x="1430078" y="3199508"/>
                <a:ext cx="7426842" cy="1631216"/>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rgbClr val="000000"/>
                    </a:solidFill>
                    <a:effectLst/>
                    <a:latin typeface="Arial" panose="020B0604020202020204" pitchFamily="34" charset="0"/>
                    <a:ea typeface="Ubuntu"/>
                  </a:rPr>
                  <a:t>Adam: adaptive learning rate scale for each param</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2100" b="0" i="0" u="none" strike="noStrike" cap="none" normalizeH="0" baseline="0" dirty="0">
                    <a:ln>
                      <a:noFill/>
                    </a:ln>
                    <a:solidFill>
                      <a:srgbClr val="000000"/>
                    </a:solidFill>
                    <a:effectLst/>
                    <a:latin typeface="Arial" panose="020B0604020202020204" pitchFamily="34" charset="0"/>
                    <a:ea typeface="Ubuntu"/>
                  </a:rPr>
                  <a:t>Global </a:t>
                </a:r>
                <a14:m>
                  <m:oMath xmlns:m="http://schemas.openxmlformats.org/officeDocument/2006/math">
                    <m:r>
                      <a:rPr kumimoji="0" lang="en-US" altLang="en-US" sz="2500" b="0" i="1" u="none" strike="noStrike" cap="none" normalizeH="0" baseline="0" dirty="0" smtClean="0">
                        <a:ln>
                          <a:noFill/>
                        </a:ln>
                        <a:solidFill>
                          <a:srgbClr val="000000"/>
                        </a:solidFill>
                        <a:effectLst/>
                        <a:latin typeface="Cambria Math" panose="02040503050406030204" pitchFamily="18" charset="0"/>
                        <a:ea typeface="MathJax_Math-italic"/>
                      </a:rPr>
                      <m:t>𝜂</m:t>
                    </m:r>
                  </m:oMath>
                </a14:m>
                <a:r>
                  <a:rPr kumimoji="0" lang="en-US" altLang="en-US" sz="2100" b="0" i="0" u="none" strike="noStrike" cap="none" normalizeH="0" baseline="0" dirty="0">
                    <a:ln>
                      <a:noFill/>
                    </a:ln>
                    <a:solidFill>
                      <a:srgbClr val="000000"/>
                    </a:solidFill>
                    <a:effectLst/>
                    <a:latin typeface="Arial" panose="020B0604020202020204" pitchFamily="34" charset="0"/>
                    <a:ea typeface="Ubuntu"/>
                  </a:rPr>
                  <a:t> set to 3e-4 often works well enough</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2100" b="0" i="0" u="none" strike="noStrike" cap="none" normalizeH="0" baseline="0" dirty="0">
                    <a:ln>
                      <a:noFill/>
                    </a:ln>
                    <a:solidFill>
                      <a:srgbClr val="000000"/>
                    </a:solidFill>
                    <a:effectLst/>
                    <a:latin typeface="Arial" panose="020B0604020202020204" pitchFamily="34" charset="0"/>
                    <a:ea typeface="Ubuntu"/>
                  </a:rPr>
                  <a:t>Good default choice of optimizer (often)</a:t>
                </a:r>
                <a:endParaRPr kumimoji="0" lang="en-US" altLang="en-US" sz="1800" b="0" i="0" u="none" strike="noStrike" cap="none" normalizeH="0" baseline="0" dirty="0">
                  <a:ln>
                    <a:noFill/>
                  </a:ln>
                  <a:solidFill>
                    <a:srgbClr val="000000"/>
                  </a:solidFill>
                  <a:effectLst/>
                  <a:latin typeface="Arial" panose="020B0604020202020204" pitchFamily="34" charset="0"/>
                  <a:ea typeface="Ubuntu"/>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mc:Choice>
        <mc:Fallback xmlns="">
          <p:sp>
            <p:nvSpPr>
              <p:cNvPr id="7" name="Rectangle 3">
                <a:extLst>
                  <a:ext uri="{FF2B5EF4-FFF2-40B4-BE49-F238E27FC236}">
                    <a16:creationId xmlns:a16="http://schemas.microsoft.com/office/drawing/2014/main" id="{B74F86E9-719F-4C9F-9B7D-D8961899D169}"/>
                  </a:ext>
                </a:extLst>
              </p:cNvPr>
              <p:cNvSpPr>
                <a:spLocks noRot="1" noChangeAspect="1" noMove="1" noResize="1" noEditPoints="1" noAdjustHandles="1" noChangeArrowheads="1" noChangeShapeType="1" noTextEdit="1"/>
              </p:cNvSpPr>
              <p:nvPr/>
            </p:nvSpPr>
            <p:spPr bwMode="auto">
              <a:xfrm>
                <a:off x="1430078" y="3199508"/>
                <a:ext cx="7426842" cy="1631216"/>
              </a:xfrm>
              <a:prstGeom prst="rect">
                <a:avLst/>
              </a:prstGeom>
              <a:blipFill>
                <a:blip r:embed="rId4"/>
                <a:stretch>
                  <a:fillRect l="-575"/>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sp>
        <p:nvSpPr>
          <p:cNvPr id="10" name="TextBox 9">
            <a:extLst>
              <a:ext uri="{FF2B5EF4-FFF2-40B4-BE49-F238E27FC236}">
                <a16:creationId xmlns:a16="http://schemas.microsoft.com/office/drawing/2014/main" id="{8B4665A6-C35B-41A7-9544-A78F8D8E5689}"/>
              </a:ext>
            </a:extLst>
          </p:cNvPr>
          <p:cNvSpPr txBox="1"/>
          <p:nvPr/>
        </p:nvSpPr>
        <p:spPr>
          <a:xfrm>
            <a:off x="1468622" y="4672128"/>
            <a:ext cx="6095114" cy="646331"/>
          </a:xfrm>
          <a:prstGeom prst="rect">
            <a:avLst/>
          </a:prstGeom>
          <a:noFill/>
        </p:spPr>
        <p:txBody>
          <a:bodyPr wrap="square">
            <a:spAutoFit/>
          </a:bodyPr>
          <a:lstStyle/>
          <a:p>
            <a:pPr algn="l">
              <a:buFont typeface="Arial" panose="020B0604020202020204" pitchFamily="34" charset="0"/>
              <a:buChar char="•"/>
            </a:pPr>
            <a:r>
              <a:rPr lang="en-US" b="0" i="0" dirty="0">
                <a:solidFill>
                  <a:srgbClr val="000000"/>
                </a:solidFill>
                <a:effectLst/>
                <a:latin typeface="Ubuntu"/>
              </a:rPr>
              <a:t>But well-tuned SGD with LR scheduling can generalize better than Adam (with naive l2 reg)...</a:t>
            </a:r>
          </a:p>
        </p:txBody>
      </p:sp>
      <p:sp>
        <p:nvSpPr>
          <p:cNvPr id="12" name="TextBox 11">
            <a:extLst>
              <a:ext uri="{FF2B5EF4-FFF2-40B4-BE49-F238E27FC236}">
                <a16:creationId xmlns:a16="http://schemas.microsoft.com/office/drawing/2014/main" id="{0E3DF96B-A6AF-4D1F-AFD4-BC90A0EDFA76}"/>
              </a:ext>
            </a:extLst>
          </p:cNvPr>
          <p:cNvSpPr txBox="1"/>
          <p:nvPr/>
        </p:nvSpPr>
        <p:spPr>
          <a:xfrm>
            <a:off x="1468622" y="5416214"/>
            <a:ext cx="8446238" cy="646331"/>
          </a:xfrm>
          <a:prstGeom prst="rect">
            <a:avLst/>
          </a:prstGeom>
          <a:noFill/>
        </p:spPr>
        <p:txBody>
          <a:bodyPr wrap="square">
            <a:spAutoFit/>
          </a:bodyPr>
          <a:lstStyle/>
          <a:p>
            <a:pPr algn="l">
              <a:buFont typeface="Arial" panose="020B0604020202020204" pitchFamily="34" charset="0"/>
              <a:buChar char="•"/>
            </a:pPr>
            <a:r>
              <a:rPr lang="en-US" b="0" i="0" dirty="0">
                <a:solidFill>
                  <a:srgbClr val="000000"/>
                </a:solidFill>
                <a:effectLst/>
                <a:latin typeface="Ubuntu"/>
              </a:rPr>
              <a:t>Active area of research: </a:t>
            </a:r>
            <a:r>
              <a:rPr lang="en-US" b="0" i="0" dirty="0">
                <a:solidFill>
                  <a:srgbClr val="000000"/>
                </a:solidFill>
                <a:effectLst/>
                <a:latin typeface="Ubuntu"/>
                <a:hlinkClick r:id="rId5"/>
              </a:rPr>
              <a:t>K-FAC</a:t>
            </a:r>
            <a:r>
              <a:rPr lang="en-US" b="0" i="0" dirty="0">
                <a:solidFill>
                  <a:srgbClr val="000000"/>
                </a:solidFill>
                <a:effectLst/>
                <a:latin typeface="Ubuntu"/>
              </a:rPr>
              <a:t> stochastic second-order method based on an invertible approximation of the Fisher information matrix of the network.</a:t>
            </a:r>
          </a:p>
        </p:txBody>
      </p:sp>
    </p:spTree>
    <p:extLst>
      <p:ext uri="{BB962C8B-B14F-4D97-AF65-F5344CB8AC3E}">
        <p14:creationId xmlns:p14="http://schemas.microsoft.com/office/powerpoint/2010/main" val="386390220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61CF9C-C84C-4FE8-9B4A-7A606D02ED09}"/>
              </a:ext>
            </a:extLst>
          </p:cNvPr>
          <p:cNvSpPr>
            <a:spLocks noGrp="1"/>
          </p:cNvSpPr>
          <p:nvPr>
            <p:ph type="title"/>
          </p:nvPr>
        </p:nvSpPr>
        <p:spPr/>
        <p:txBody>
          <a:bodyPr/>
          <a:lstStyle/>
          <a:p>
            <a:pPr algn="l"/>
            <a:r>
              <a:rPr lang="en-US" b="0" i="0" dirty="0">
                <a:solidFill>
                  <a:srgbClr val="000000"/>
                </a:solidFill>
                <a:effectLst/>
                <a:latin typeface="Ubuntu"/>
              </a:rPr>
              <a:t>The </a:t>
            </a:r>
            <a:r>
              <a:rPr lang="en-US" b="0" i="0" dirty="0" err="1">
                <a:solidFill>
                  <a:srgbClr val="000000"/>
                </a:solidFill>
                <a:effectLst/>
                <a:latin typeface="Ubuntu"/>
              </a:rPr>
              <a:t>Karpathy</a:t>
            </a:r>
            <a:r>
              <a:rPr lang="en-US" b="0" i="0" dirty="0">
                <a:solidFill>
                  <a:srgbClr val="000000"/>
                </a:solidFill>
                <a:effectLst/>
                <a:latin typeface="Ubuntu"/>
              </a:rPr>
              <a:t> Constant for Adam</a:t>
            </a:r>
          </a:p>
        </p:txBody>
      </p:sp>
      <p:pic>
        <p:nvPicPr>
          <p:cNvPr id="37890" name="Picture 2">
            <a:extLst>
              <a:ext uri="{FF2B5EF4-FFF2-40B4-BE49-F238E27FC236}">
                <a16:creationId xmlns:a16="http://schemas.microsoft.com/office/drawing/2014/main" id="{4B08479F-1A76-45CB-9563-3A92843C1C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62020" y="1522057"/>
            <a:ext cx="9467960" cy="44322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611081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61CF9C-C84C-4FE8-9B4A-7A606D02ED09}"/>
              </a:ext>
            </a:extLst>
          </p:cNvPr>
          <p:cNvSpPr>
            <a:spLocks noGrp="1"/>
          </p:cNvSpPr>
          <p:nvPr>
            <p:ph type="title"/>
          </p:nvPr>
        </p:nvSpPr>
        <p:spPr/>
        <p:txBody>
          <a:bodyPr/>
          <a:lstStyle/>
          <a:p>
            <a:pPr algn="l"/>
            <a:r>
              <a:rPr lang="en-US" b="0" i="0" dirty="0">
                <a:solidFill>
                  <a:srgbClr val="000000"/>
                </a:solidFill>
                <a:effectLst/>
                <a:latin typeface="Ubuntu"/>
              </a:rPr>
              <a:t>Optimizers around a saddle point</a:t>
            </a:r>
          </a:p>
        </p:txBody>
      </p:sp>
      <p:pic>
        <p:nvPicPr>
          <p:cNvPr id="38914" name="Picture 2">
            <a:extLst>
              <a:ext uri="{FF2B5EF4-FFF2-40B4-BE49-F238E27FC236}">
                <a16:creationId xmlns:a16="http://schemas.microsoft.com/office/drawing/2014/main" id="{B6E57EF7-1F4D-4428-9E69-BEFBA163DDAD}"/>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3143250" y="1424762"/>
            <a:ext cx="5905500" cy="45720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393D2581-91D5-481E-90FF-60D1788CAB21}"/>
              </a:ext>
            </a:extLst>
          </p:cNvPr>
          <p:cNvSpPr txBox="1"/>
          <p:nvPr/>
        </p:nvSpPr>
        <p:spPr>
          <a:xfrm>
            <a:off x="5046478" y="6123543"/>
            <a:ext cx="2438843" cy="369332"/>
          </a:xfrm>
          <a:prstGeom prst="rect">
            <a:avLst/>
          </a:prstGeom>
          <a:noFill/>
        </p:spPr>
        <p:txBody>
          <a:bodyPr wrap="square">
            <a:spAutoFit/>
          </a:bodyPr>
          <a:lstStyle/>
          <a:p>
            <a:r>
              <a:rPr lang="en-US" b="0" i="0" dirty="0">
                <a:solidFill>
                  <a:srgbClr val="000000"/>
                </a:solidFill>
                <a:effectLst/>
                <a:latin typeface="Ubuntu"/>
              </a:rPr>
              <a:t>Credits: Alec Radford</a:t>
            </a:r>
            <a:endParaRPr lang="en-US" dirty="0"/>
          </a:p>
        </p:txBody>
      </p:sp>
    </p:spTree>
    <p:extLst>
      <p:ext uri="{BB962C8B-B14F-4D97-AF65-F5344CB8AC3E}">
        <p14:creationId xmlns:p14="http://schemas.microsoft.com/office/powerpoint/2010/main" val="698737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r>
              <a:rPr lang="en-US"/>
              <a:t>Different types of NN</a:t>
            </a:r>
          </a:p>
        </p:txBody>
      </p:sp>
      <p:sp>
        <p:nvSpPr>
          <p:cNvPr id="16387" name="Rectangle 3"/>
          <p:cNvSpPr>
            <a:spLocks noGrp="1" noChangeArrowheads="1"/>
          </p:cNvSpPr>
          <p:nvPr>
            <p:ph type="body" idx="1"/>
          </p:nvPr>
        </p:nvSpPr>
        <p:spPr/>
        <p:txBody>
          <a:bodyPr/>
          <a:lstStyle/>
          <a:p>
            <a:r>
              <a:rPr lang="en-US" dirty="0"/>
              <a:t>Recurrent NN (RNN)</a:t>
            </a:r>
          </a:p>
          <a:p>
            <a:endParaRPr lang="en-US" dirty="0"/>
          </a:p>
          <a:p>
            <a:endParaRPr lang="en-US" dirty="0"/>
          </a:p>
        </p:txBody>
      </p:sp>
      <p:grpSp>
        <p:nvGrpSpPr>
          <p:cNvPr id="26" name="Group 25">
            <a:extLst>
              <a:ext uri="{FF2B5EF4-FFF2-40B4-BE49-F238E27FC236}">
                <a16:creationId xmlns:a16="http://schemas.microsoft.com/office/drawing/2014/main" id="{4348C68B-C4A8-0B4D-9020-152C5899732C}"/>
              </a:ext>
            </a:extLst>
          </p:cNvPr>
          <p:cNvGrpSpPr/>
          <p:nvPr/>
        </p:nvGrpSpPr>
        <p:grpSpPr>
          <a:xfrm>
            <a:off x="2048242" y="2910660"/>
            <a:ext cx="1846320" cy="1975163"/>
            <a:chOff x="457200" y="4920937"/>
            <a:chExt cx="1846320" cy="1975163"/>
          </a:xfrm>
        </p:grpSpPr>
        <p:sp>
          <p:nvSpPr>
            <p:cNvPr id="17" name="Oval 16">
              <a:extLst>
                <a:ext uri="{FF2B5EF4-FFF2-40B4-BE49-F238E27FC236}">
                  <a16:creationId xmlns:a16="http://schemas.microsoft.com/office/drawing/2014/main" id="{51104371-A241-9244-B48C-B9EC9039297A}"/>
                </a:ext>
              </a:extLst>
            </p:cNvPr>
            <p:cNvSpPr/>
            <p:nvPr/>
          </p:nvSpPr>
          <p:spPr bwMode="auto">
            <a:xfrm>
              <a:off x="457200" y="5470233"/>
              <a:ext cx="914400" cy="914400"/>
            </a:xfrm>
            <a:prstGeom prst="ellips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1400" b="1">
                <a:latin typeface="Arial" charset="0"/>
              </a:endParaRPr>
            </a:p>
          </p:txBody>
        </p:sp>
        <p:sp>
          <p:nvSpPr>
            <p:cNvPr id="4" name="Rounded Rectangle 3">
              <a:extLst>
                <a:ext uri="{FF2B5EF4-FFF2-40B4-BE49-F238E27FC236}">
                  <a16:creationId xmlns:a16="http://schemas.microsoft.com/office/drawing/2014/main" id="{F87F4F5A-37BD-D847-9908-015BFC44415F}"/>
                </a:ext>
              </a:extLst>
            </p:cNvPr>
            <p:cNvSpPr/>
            <p:nvPr/>
          </p:nvSpPr>
          <p:spPr bwMode="auto">
            <a:xfrm>
              <a:off x="1143000" y="5715000"/>
              <a:ext cx="914400" cy="381000"/>
            </a:xfrm>
            <a:prstGeom prst="roundRect">
              <a:avLst/>
            </a:prstGeom>
            <a:solidFill>
              <a:srgbClr val="00B0F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eaLnBrk="0" fontAlgn="base" hangingPunct="0">
                <a:spcBef>
                  <a:spcPct val="0"/>
                </a:spcBef>
                <a:spcAft>
                  <a:spcPct val="0"/>
                </a:spcAft>
              </a:pPr>
              <a:r>
                <a:rPr lang="en-US" dirty="0">
                  <a:latin typeface="Arial" charset="0"/>
                </a:rPr>
                <a:t>h</a:t>
              </a:r>
            </a:p>
          </p:txBody>
        </p:sp>
        <p:cxnSp>
          <p:nvCxnSpPr>
            <p:cNvPr id="6" name="Straight Arrow Connector 5">
              <a:extLst>
                <a:ext uri="{FF2B5EF4-FFF2-40B4-BE49-F238E27FC236}">
                  <a16:creationId xmlns:a16="http://schemas.microsoft.com/office/drawing/2014/main" id="{7931CE5A-E5F2-1042-AA4B-1DA58DE39F7C}"/>
                </a:ext>
              </a:extLst>
            </p:cNvPr>
            <p:cNvCxnSpPr>
              <a:cxnSpLocks/>
              <a:stCxn id="4" idx="0"/>
              <a:endCxn id="8" idx="4"/>
            </p:cNvCxnSpPr>
            <p:nvPr/>
          </p:nvCxnSpPr>
          <p:spPr bwMode="auto">
            <a:xfrm flipV="1">
              <a:off x="1600200" y="5378137"/>
              <a:ext cx="0" cy="336863"/>
            </a:xfrm>
            <a:prstGeom prst="straightConnector1">
              <a:avLst/>
            </a:prstGeom>
            <a:solidFill>
              <a:schemeClr val="accent1"/>
            </a:solidFill>
            <a:ln w="12700"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8" name="Oval 7">
                  <a:extLst>
                    <a:ext uri="{FF2B5EF4-FFF2-40B4-BE49-F238E27FC236}">
                      <a16:creationId xmlns:a16="http://schemas.microsoft.com/office/drawing/2014/main" id="{6B5FEB8E-160B-8540-B95A-068F4A87C62F}"/>
                    </a:ext>
                  </a:extLst>
                </p:cNvPr>
                <p:cNvSpPr/>
                <p:nvPr/>
              </p:nvSpPr>
              <p:spPr bwMode="auto">
                <a:xfrm>
                  <a:off x="1371600" y="4920937"/>
                  <a:ext cx="457200" cy="457200"/>
                </a:xfrm>
                <a:prstGeom prst="ellipse">
                  <a:avLst/>
                </a:prstGeom>
                <a:solidFill>
                  <a:srgbClr val="FF9300"/>
                </a:solidFill>
                <a:ln w="12700"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algn="ctr"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r>
                          <a:rPr lang="en-US" b="1">
                            <a:latin typeface="Cambria Math" panose="02040503050406030204" pitchFamily="18" charset="0"/>
                          </a:rPr>
                          <m:t> </m:t>
                        </m:r>
                        <m:r>
                          <a:rPr lang="en-US" b="1">
                            <a:latin typeface="Cambria Math" panose="02040503050406030204" pitchFamily="18" charset="0"/>
                          </a:rPr>
                          <m:t>𝐨</m:t>
                        </m:r>
                      </m:oMath>
                    </m:oMathPara>
                  </a14:m>
                  <a:endParaRPr lang="en-US" dirty="0"/>
                </a:p>
              </p:txBody>
            </p:sp>
          </mc:Choice>
          <mc:Fallback xmlns="">
            <p:sp>
              <p:nvSpPr>
                <p:cNvPr id="8" name="Oval 7">
                  <a:extLst>
                    <a:ext uri="{FF2B5EF4-FFF2-40B4-BE49-F238E27FC236}">
                      <a16:creationId xmlns:a16="http://schemas.microsoft.com/office/drawing/2014/main" id="{6B5FEB8E-160B-8540-B95A-068F4A87C62F}"/>
                    </a:ext>
                  </a:extLst>
                </p:cNvPr>
                <p:cNvSpPr>
                  <a:spLocks noRot="1" noChangeAspect="1" noMove="1" noResize="1" noEditPoints="1" noAdjustHandles="1" noChangeArrowheads="1" noChangeShapeType="1" noTextEdit="1"/>
                </p:cNvSpPr>
                <p:nvPr/>
              </p:nvSpPr>
              <p:spPr bwMode="auto">
                <a:xfrm>
                  <a:off x="1371600" y="4920937"/>
                  <a:ext cx="457200" cy="457200"/>
                </a:xfrm>
                <a:prstGeom prst="ellipse">
                  <a:avLst/>
                </a:prstGeom>
                <a:blipFill>
                  <a:blip r:embed="rId3"/>
                  <a:stretch>
                    <a:fillRect/>
                  </a:stretch>
                </a:blipFill>
                <a:ln w="12700" cap="flat" cmpd="sng" algn="ctr">
                  <a:solidFill>
                    <a:schemeClr val="tx1"/>
                  </a:solidFill>
                  <a:prstDash val="solid"/>
                  <a:round/>
                  <a:headEnd type="none" w="med" len="med"/>
                  <a:tailEnd type="none" w="med" len="me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Oval 10">
                  <a:extLst>
                    <a:ext uri="{FF2B5EF4-FFF2-40B4-BE49-F238E27FC236}">
                      <a16:creationId xmlns:a16="http://schemas.microsoft.com/office/drawing/2014/main" id="{FDA07451-B91E-1F4E-BDE4-1319A0E61D84}"/>
                    </a:ext>
                  </a:extLst>
                </p:cNvPr>
                <p:cNvSpPr/>
                <p:nvPr/>
              </p:nvSpPr>
              <p:spPr bwMode="auto">
                <a:xfrm>
                  <a:off x="1600200" y="6438900"/>
                  <a:ext cx="457200" cy="457200"/>
                </a:xfrm>
                <a:prstGeom prst="ellipse">
                  <a:avLst/>
                </a:prstGeom>
                <a:solidFill>
                  <a:srgbClr val="00FA00"/>
                </a:solidFill>
                <a:ln w="12700"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algn="ctr" eaLnBrk="0" fontAlgn="base" hangingPunct="0">
                    <a:spcBef>
                      <a:spcPct val="0"/>
                    </a:spcBef>
                    <a:spcAft>
                      <a:spcPct val="0"/>
                    </a:spcAft>
                  </a:pPr>
                  <a14:m>
                    <m:oMathPara xmlns:m="http://schemas.openxmlformats.org/officeDocument/2006/math">
                      <m:oMathParaPr>
                        <m:jc m:val="center"/>
                      </m:oMathParaPr>
                      <m:oMath xmlns:m="http://schemas.openxmlformats.org/officeDocument/2006/math">
                        <m:r>
                          <a:rPr lang="en-US" b="1">
                            <a:latin typeface="Cambria Math" panose="02040503050406030204" pitchFamily="18" charset="0"/>
                          </a:rPr>
                          <m:t> </m:t>
                        </m:r>
                        <m:r>
                          <a:rPr lang="en-US" b="1">
                            <a:latin typeface="Cambria Math" panose="02040503050406030204" pitchFamily="18" charset="0"/>
                          </a:rPr>
                          <m:t>𝐱</m:t>
                        </m:r>
                      </m:oMath>
                    </m:oMathPara>
                  </a14:m>
                  <a:endParaRPr lang="en-US" dirty="0"/>
                </a:p>
              </p:txBody>
            </p:sp>
          </mc:Choice>
          <mc:Fallback xmlns="">
            <p:sp>
              <p:nvSpPr>
                <p:cNvPr id="11" name="Oval 10">
                  <a:extLst>
                    <a:ext uri="{FF2B5EF4-FFF2-40B4-BE49-F238E27FC236}">
                      <a16:creationId xmlns:a16="http://schemas.microsoft.com/office/drawing/2014/main" id="{FDA07451-B91E-1F4E-BDE4-1319A0E61D84}"/>
                    </a:ext>
                  </a:extLst>
                </p:cNvPr>
                <p:cNvSpPr>
                  <a:spLocks noRot="1" noChangeAspect="1" noMove="1" noResize="1" noEditPoints="1" noAdjustHandles="1" noChangeArrowheads="1" noChangeShapeType="1" noTextEdit="1"/>
                </p:cNvSpPr>
                <p:nvPr/>
              </p:nvSpPr>
              <p:spPr bwMode="auto">
                <a:xfrm>
                  <a:off x="1600200" y="6438900"/>
                  <a:ext cx="457200" cy="457200"/>
                </a:xfrm>
                <a:prstGeom prst="ellipse">
                  <a:avLst/>
                </a:prstGeom>
                <a:blipFill>
                  <a:blip r:embed="rId4"/>
                  <a:stretch>
                    <a:fillRect/>
                  </a:stretch>
                </a:blipFill>
                <a:ln w="12700" cap="flat" cmpd="sng" algn="ctr">
                  <a:solidFill>
                    <a:schemeClr val="tx1"/>
                  </a:solidFill>
                  <a:prstDash val="solid"/>
                  <a:round/>
                  <a:headEnd type="none" w="med" len="med"/>
                  <a:tailEnd type="none" w="med" len="med"/>
                </a:ln>
                <a:effectLst/>
              </p:spPr>
              <p:txBody>
                <a:bodyPr/>
                <a:lstStyle/>
                <a:p>
                  <a:r>
                    <a:rPr lang="en-US">
                      <a:noFill/>
                    </a:rPr>
                    <a:t> </a:t>
                  </a:r>
                </a:p>
              </p:txBody>
            </p:sp>
          </mc:Fallback>
        </mc:AlternateContent>
        <p:cxnSp>
          <p:nvCxnSpPr>
            <p:cNvPr id="12" name="Straight Arrow Connector 11">
              <a:extLst>
                <a:ext uri="{FF2B5EF4-FFF2-40B4-BE49-F238E27FC236}">
                  <a16:creationId xmlns:a16="http://schemas.microsoft.com/office/drawing/2014/main" id="{530A2199-4BC1-6748-8D84-653158E9D5F2}"/>
                </a:ext>
              </a:extLst>
            </p:cNvPr>
            <p:cNvCxnSpPr>
              <a:cxnSpLocks/>
              <a:stCxn id="11" idx="0"/>
            </p:cNvCxnSpPr>
            <p:nvPr/>
          </p:nvCxnSpPr>
          <p:spPr bwMode="auto">
            <a:xfrm flipV="1">
              <a:off x="1828800" y="6079532"/>
              <a:ext cx="0" cy="359368"/>
            </a:xfrm>
            <a:prstGeom prst="straightConnector1">
              <a:avLst/>
            </a:prstGeom>
            <a:solidFill>
              <a:schemeClr val="accent1"/>
            </a:solidFill>
            <a:ln w="12700" cap="flat" cmpd="sng" algn="ctr">
              <a:solidFill>
                <a:schemeClr val="tx1"/>
              </a:solidFill>
              <a:prstDash val="solid"/>
              <a:round/>
              <a:headEnd type="none" w="med" len="med"/>
              <a:tailEnd type="triangle"/>
            </a:ln>
            <a:effectLst/>
          </p:spPr>
        </p:cxnSp>
        <p:sp>
          <p:nvSpPr>
            <p:cNvPr id="9" name="TextBox 8">
              <a:extLst>
                <a:ext uri="{FF2B5EF4-FFF2-40B4-BE49-F238E27FC236}">
                  <a16:creationId xmlns:a16="http://schemas.microsoft.com/office/drawing/2014/main" id="{43A23D0F-B2E7-3D4F-B7AA-DCEA1A78CCEF}"/>
                </a:ext>
              </a:extLst>
            </p:cNvPr>
            <p:cNvSpPr txBox="1"/>
            <p:nvPr/>
          </p:nvSpPr>
          <p:spPr>
            <a:xfrm>
              <a:off x="1589930" y="5356352"/>
              <a:ext cx="349776" cy="369332"/>
            </a:xfrm>
            <a:prstGeom prst="rect">
              <a:avLst/>
            </a:prstGeom>
            <a:noFill/>
          </p:spPr>
          <p:txBody>
            <a:bodyPr wrap="none" rtlCol="0">
              <a:spAutoFit/>
            </a:bodyPr>
            <a:lstStyle/>
            <a:p>
              <a:r>
                <a:rPr lang="en-US" dirty="0"/>
                <a:t>w</a:t>
              </a:r>
            </a:p>
          </p:txBody>
        </p:sp>
        <p:sp>
          <p:nvSpPr>
            <p:cNvPr id="14" name="TextBox 13">
              <a:extLst>
                <a:ext uri="{FF2B5EF4-FFF2-40B4-BE49-F238E27FC236}">
                  <a16:creationId xmlns:a16="http://schemas.microsoft.com/office/drawing/2014/main" id="{9F8ED172-8044-3E41-8559-D05D244B4C9D}"/>
                </a:ext>
              </a:extLst>
            </p:cNvPr>
            <p:cNvSpPr txBox="1"/>
            <p:nvPr/>
          </p:nvSpPr>
          <p:spPr>
            <a:xfrm>
              <a:off x="1971378" y="6150073"/>
              <a:ext cx="332142" cy="369332"/>
            </a:xfrm>
            <a:prstGeom prst="rect">
              <a:avLst/>
            </a:prstGeom>
            <a:noFill/>
          </p:spPr>
          <p:txBody>
            <a:bodyPr wrap="none" rtlCol="0">
              <a:spAutoFit/>
            </a:bodyPr>
            <a:lstStyle/>
            <a:p>
              <a:r>
                <a:rPr lang="en-US" dirty="0"/>
                <a:t>U</a:t>
              </a:r>
            </a:p>
          </p:txBody>
        </p:sp>
        <p:cxnSp>
          <p:nvCxnSpPr>
            <p:cNvPr id="20" name="Straight Arrow Connector 19">
              <a:extLst>
                <a:ext uri="{FF2B5EF4-FFF2-40B4-BE49-F238E27FC236}">
                  <a16:creationId xmlns:a16="http://schemas.microsoft.com/office/drawing/2014/main" id="{84ECCB79-2851-5742-9BC5-01B6FDCD5BF6}"/>
                </a:ext>
              </a:extLst>
            </p:cNvPr>
            <p:cNvCxnSpPr>
              <a:cxnSpLocks/>
              <a:stCxn id="17" idx="5"/>
            </p:cNvCxnSpPr>
            <p:nvPr/>
          </p:nvCxnSpPr>
          <p:spPr bwMode="auto">
            <a:xfrm flipV="1">
              <a:off x="1237689" y="6096000"/>
              <a:ext cx="115422" cy="154722"/>
            </a:xfrm>
            <a:prstGeom prst="straightConnector1">
              <a:avLst/>
            </a:prstGeom>
            <a:solidFill>
              <a:schemeClr val="accent1"/>
            </a:solidFill>
            <a:ln w="12700" cap="flat" cmpd="sng" algn="ctr">
              <a:solidFill>
                <a:schemeClr val="tx1"/>
              </a:solidFill>
              <a:prstDash val="solid"/>
              <a:round/>
              <a:headEnd type="none" w="med" len="med"/>
              <a:tailEnd type="triangle"/>
            </a:ln>
            <a:effectLst/>
          </p:spPr>
        </p:cxnSp>
      </p:grpSp>
      <p:sp>
        <p:nvSpPr>
          <p:cNvPr id="60" name="TextBox 59">
            <a:extLst>
              <a:ext uri="{FF2B5EF4-FFF2-40B4-BE49-F238E27FC236}">
                <a16:creationId xmlns:a16="http://schemas.microsoft.com/office/drawing/2014/main" id="{4FAC8E01-657A-BE4E-9B2A-0EF34B452281}"/>
              </a:ext>
            </a:extLst>
          </p:cNvPr>
          <p:cNvSpPr txBox="1"/>
          <p:nvPr/>
        </p:nvSpPr>
        <p:spPr>
          <a:xfrm>
            <a:off x="1993185" y="3769275"/>
            <a:ext cx="316112" cy="369332"/>
          </a:xfrm>
          <a:prstGeom prst="rect">
            <a:avLst/>
          </a:prstGeom>
          <a:noFill/>
        </p:spPr>
        <p:txBody>
          <a:bodyPr wrap="none" rtlCol="0">
            <a:spAutoFit/>
          </a:bodyPr>
          <a:lstStyle/>
          <a:p>
            <a:r>
              <a:rPr lang="en-US" dirty="0"/>
              <a:t>V</a:t>
            </a:r>
          </a:p>
        </p:txBody>
      </p:sp>
    </p:spTree>
    <p:extLst>
      <p:ext uri="{BB962C8B-B14F-4D97-AF65-F5344CB8AC3E}">
        <p14:creationId xmlns:p14="http://schemas.microsoft.com/office/powerpoint/2010/main" val="16538131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r>
              <a:rPr lang="en-US"/>
              <a:t>Different types of NN</a:t>
            </a:r>
          </a:p>
        </p:txBody>
      </p:sp>
      <p:sp>
        <p:nvSpPr>
          <p:cNvPr id="16387" name="Rectangle 3"/>
          <p:cNvSpPr>
            <a:spLocks noGrp="1" noChangeArrowheads="1"/>
          </p:cNvSpPr>
          <p:nvPr>
            <p:ph type="body" idx="1"/>
          </p:nvPr>
        </p:nvSpPr>
        <p:spPr/>
        <p:txBody>
          <a:bodyPr/>
          <a:lstStyle/>
          <a:p>
            <a:r>
              <a:rPr lang="en-US" dirty="0"/>
              <a:t>Recurrent NN (RNN)</a:t>
            </a:r>
          </a:p>
          <a:p>
            <a:endParaRPr lang="en-US" dirty="0"/>
          </a:p>
          <a:p>
            <a:endParaRPr lang="en-US" dirty="0"/>
          </a:p>
        </p:txBody>
      </p:sp>
      <p:grpSp>
        <p:nvGrpSpPr>
          <p:cNvPr id="26" name="Group 25">
            <a:extLst>
              <a:ext uri="{FF2B5EF4-FFF2-40B4-BE49-F238E27FC236}">
                <a16:creationId xmlns:a16="http://schemas.microsoft.com/office/drawing/2014/main" id="{4348C68B-C4A8-0B4D-9020-152C5899732C}"/>
              </a:ext>
            </a:extLst>
          </p:cNvPr>
          <p:cNvGrpSpPr/>
          <p:nvPr/>
        </p:nvGrpSpPr>
        <p:grpSpPr>
          <a:xfrm>
            <a:off x="2048242" y="2910660"/>
            <a:ext cx="1846320" cy="1975163"/>
            <a:chOff x="457200" y="4920937"/>
            <a:chExt cx="1846320" cy="1975163"/>
          </a:xfrm>
        </p:grpSpPr>
        <p:sp>
          <p:nvSpPr>
            <p:cNvPr id="17" name="Oval 16">
              <a:extLst>
                <a:ext uri="{FF2B5EF4-FFF2-40B4-BE49-F238E27FC236}">
                  <a16:creationId xmlns:a16="http://schemas.microsoft.com/office/drawing/2014/main" id="{51104371-A241-9244-B48C-B9EC9039297A}"/>
                </a:ext>
              </a:extLst>
            </p:cNvPr>
            <p:cNvSpPr/>
            <p:nvPr/>
          </p:nvSpPr>
          <p:spPr bwMode="auto">
            <a:xfrm>
              <a:off x="457200" y="5470233"/>
              <a:ext cx="914400" cy="914400"/>
            </a:xfrm>
            <a:prstGeom prst="ellips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1400" b="1">
                <a:latin typeface="Arial" charset="0"/>
              </a:endParaRPr>
            </a:p>
          </p:txBody>
        </p:sp>
        <p:sp>
          <p:nvSpPr>
            <p:cNvPr id="4" name="Rounded Rectangle 3">
              <a:extLst>
                <a:ext uri="{FF2B5EF4-FFF2-40B4-BE49-F238E27FC236}">
                  <a16:creationId xmlns:a16="http://schemas.microsoft.com/office/drawing/2014/main" id="{F87F4F5A-37BD-D847-9908-015BFC44415F}"/>
                </a:ext>
              </a:extLst>
            </p:cNvPr>
            <p:cNvSpPr/>
            <p:nvPr/>
          </p:nvSpPr>
          <p:spPr bwMode="auto">
            <a:xfrm>
              <a:off x="1143000" y="5715000"/>
              <a:ext cx="914400" cy="381000"/>
            </a:xfrm>
            <a:prstGeom prst="roundRect">
              <a:avLst/>
            </a:prstGeom>
            <a:solidFill>
              <a:srgbClr val="00B0F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eaLnBrk="0" fontAlgn="base" hangingPunct="0">
                <a:spcBef>
                  <a:spcPct val="0"/>
                </a:spcBef>
                <a:spcAft>
                  <a:spcPct val="0"/>
                </a:spcAft>
              </a:pPr>
              <a:r>
                <a:rPr lang="en-US" dirty="0">
                  <a:latin typeface="Arial" charset="0"/>
                </a:rPr>
                <a:t>h</a:t>
              </a:r>
            </a:p>
          </p:txBody>
        </p:sp>
        <p:cxnSp>
          <p:nvCxnSpPr>
            <p:cNvPr id="6" name="Straight Arrow Connector 5">
              <a:extLst>
                <a:ext uri="{FF2B5EF4-FFF2-40B4-BE49-F238E27FC236}">
                  <a16:creationId xmlns:a16="http://schemas.microsoft.com/office/drawing/2014/main" id="{7931CE5A-E5F2-1042-AA4B-1DA58DE39F7C}"/>
                </a:ext>
              </a:extLst>
            </p:cNvPr>
            <p:cNvCxnSpPr>
              <a:cxnSpLocks/>
              <a:stCxn id="4" idx="0"/>
              <a:endCxn id="8" idx="4"/>
            </p:cNvCxnSpPr>
            <p:nvPr/>
          </p:nvCxnSpPr>
          <p:spPr bwMode="auto">
            <a:xfrm flipV="1">
              <a:off x="1600200" y="5378137"/>
              <a:ext cx="0" cy="336863"/>
            </a:xfrm>
            <a:prstGeom prst="straightConnector1">
              <a:avLst/>
            </a:prstGeom>
            <a:solidFill>
              <a:schemeClr val="accent1"/>
            </a:solidFill>
            <a:ln w="12700"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8" name="Oval 7">
                  <a:extLst>
                    <a:ext uri="{FF2B5EF4-FFF2-40B4-BE49-F238E27FC236}">
                      <a16:creationId xmlns:a16="http://schemas.microsoft.com/office/drawing/2014/main" id="{6B5FEB8E-160B-8540-B95A-068F4A87C62F}"/>
                    </a:ext>
                  </a:extLst>
                </p:cNvPr>
                <p:cNvSpPr/>
                <p:nvPr/>
              </p:nvSpPr>
              <p:spPr bwMode="auto">
                <a:xfrm>
                  <a:off x="1371600" y="4920937"/>
                  <a:ext cx="457200" cy="457200"/>
                </a:xfrm>
                <a:prstGeom prst="ellipse">
                  <a:avLst/>
                </a:prstGeom>
                <a:solidFill>
                  <a:srgbClr val="FF9300"/>
                </a:solidFill>
                <a:ln w="12700"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algn="ctr"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r>
                          <a:rPr lang="en-US" b="1">
                            <a:latin typeface="Cambria Math" panose="02040503050406030204" pitchFamily="18" charset="0"/>
                          </a:rPr>
                          <m:t> </m:t>
                        </m:r>
                        <m:r>
                          <a:rPr lang="en-US" b="1">
                            <a:latin typeface="Cambria Math" panose="02040503050406030204" pitchFamily="18" charset="0"/>
                          </a:rPr>
                          <m:t>𝐨</m:t>
                        </m:r>
                      </m:oMath>
                    </m:oMathPara>
                  </a14:m>
                  <a:endParaRPr lang="en-US" dirty="0"/>
                </a:p>
              </p:txBody>
            </p:sp>
          </mc:Choice>
          <mc:Fallback xmlns="">
            <p:sp>
              <p:nvSpPr>
                <p:cNvPr id="8" name="Oval 7">
                  <a:extLst>
                    <a:ext uri="{FF2B5EF4-FFF2-40B4-BE49-F238E27FC236}">
                      <a16:creationId xmlns:a16="http://schemas.microsoft.com/office/drawing/2014/main" id="{6B5FEB8E-160B-8540-B95A-068F4A87C62F}"/>
                    </a:ext>
                  </a:extLst>
                </p:cNvPr>
                <p:cNvSpPr>
                  <a:spLocks noRot="1" noChangeAspect="1" noMove="1" noResize="1" noEditPoints="1" noAdjustHandles="1" noChangeArrowheads="1" noChangeShapeType="1" noTextEdit="1"/>
                </p:cNvSpPr>
                <p:nvPr/>
              </p:nvSpPr>
              <p:spPr bwMode="auto">
                <a:xfrm>
                  <a:off x="1371600" y="4920937"/>
                  <a:ext cx="457200" cy="457200"/>
                </a:xfrm>
                <a:prstGeom prst="ellipse">
                  <a:avLst/>
                </a:prstGeom>
                <a:blipFill>
                  <a:blip r:embed="rId3"/>
                  <a:stretch>
                    <a:fillRect/>
                  </a:stretch>
                </a:blipFill>
                <a:ln w="12700" cap="flat" cmpd="sng" algn="ctr">
                  <a:solidFill>
                    <a:schemeClr val="tx1"/>
                  </a:solidFill>
                  <a:prstDash val="solid"/>
                  <a:round/>
                  <a:headEnd type="none" w="med" len="med"/>
                  <a:tailEnd type="none" w="med" len="me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Oval 10">
                  <a:extLst>
                    <a:ext uri="{FF2B5EF4-FFF2-40B4-BE49-F238E27FC236}">
                      <a16:creationId xmlns:a16="http://schemas.microsoft.com/office/drawing/2014/main" id="{FDA07451-B91E-1F4E-BDE4-1319A0E61D84}"/>
                    </a:ext>
                  </a:extLst>
                </p:cNvPr>
                <p:cNvSpPr/>
                <p:nvPr/>
              </p:nvSpPr>
              <p:spPr bwMode="auto">
                <a:xfrm>
                  <a:off x="1600200" y="6438900"/>
                  <a:ext cx="457200" cy="457200"/>
                </a:xfrm>
                <a:prstGeom prst="ellipse">
                  <a:avLst/>
                </a:prstGeom>
                <a:solidFill>
                  <a:srgbClr val="00FA00"/>
                </a:solidFill>
                <a:ln w="12700"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algn="ctr" eaLnBrk="0" fontAlgn="base" hangingPunct="0">
                    <a:spcBef>
                      <a:spcPct val="0"/>
                    </a:spcBef>
                    <a:spcAft>
                      <a:spcPct val="0"/>
                    </a:spcAft>
                  </a:pPr>
                  <a14:m>
                    <m:oMathPara xmlns:m="http://schemas.openxmlformats.org/officeDocument/2006/math">
                      <m:oMathParaPr>
                        <m:jc m:val="center"/>
                      </m:oMathParaPr>
                      <m:oMath xmlns:m="http://schemas.openxmlformats.org/officeDocument/2006/math">
                        <m:r>
                          <a:rPr lang="en-US" b="1">
                            <a:latin typeface="Cambria Math" panose="02040503050406030204" pitchFamily="18" charset="0"/>
                          </a:rPr>
                          <m:t> </m:t>
                        </m:r>
                        <m:r>
                          <a:rPr lang="en-US" b="1">
                            <a:latin typeface="Cambria Math" panose="02040503050406030204" pitchFamily="18" charset="0"/>
                          </a:rPr>
                          <m:t>𝐱</m:t>
                        </m:r>
                      </m:oMath>
                    </m:oMathPara>
                  </a14:m>
                  <a:endParaRPr lang="en-US" dirty="0"/>
                </a:p>
              </p:txBody>
            </p:sp>
          </mc:Choice>
          <mc:Fallback xmlns="">
            <p:sp>
              <p:nvSpPr>
                <p:cNvPr id="11" name="Oval 10">
                  <a:extLst>
                    <a:ext uri="{FF2B5EF4-FFF2-40B4-BE49-F238E27FC236}">
                      <a16:creationId xmlns:a16="http://schemas.microsoft.com/office/drawing/2014/main" id="{FDA07451-B91E-1F4E-BDE4-1319A0E61D84}"/>
                    </a:ext>
                  </a:extLst>
                </p:cNvPr>
                <p:cNvSpPr>
                  <a:spLocks noRot="1" noChangeAspect="1" noMove="1" noResize="1" noEditPoints="1" noAdjustHandles="1" noChangeArrowheads="1" noChangeShapeType="1" noTextEdit="1"/>
                </p:cNvSpPr>
                <p:nvPr/>
              </p:nvSpPr>
              <p:spPr bwMode="auto">
                <a:xfrm>
                  <a:off x="1600200" y="6438900"/>
                  <a:ext cx="457200" cy="457200"/>
                </a:xfrm>
                <a:prstGeom prst="ellipse">
                  <a:avLst/>
                </a:prstGeom>
                <a:blipFill>
                  <a:blip r:embed="rId4"/>
                  <a:stretch>
                    <a:fillRect/>
                  </a:stretch>
                </a:blipFill>
                <a:ln w="12700" cap="flat" cmpd="sng" algn="ctr">
                  <a:solidFill>
                    <a:schemeClr val="tx1"/>
                  </a:solidFill>
                  <a:prstDash val="solid"/>
                  <a:round/>
                  <a:headEnd type="none" w="med" len="med"/>
                  <a:tailEnd type="none" w="med" len="med"/>
                </a:ln>
                <a:effectLst/>
              </p:spPr>
              <p:txBody>
                <a:bodyPr/>
                <a:lstStyle/>
                <a:p>
                  <a:r>
                    <a:rPr lang="en-US">
                      <a:noFill/>
                    </a:rPr>
                    <a:t> </a:t>
                  </a:r>
                </a:p>
              </p:txBody>
            </p:sp>
          </mc:Fallback>
        </mc:AlternateContent>
        <p:cxnSp>
          <p:nvCxnSpPr>
            <p:cNvPr id="12" name="Straight Arrow Connector 11">
              <a:extLst>
                <a:ext uri="{FF2B5EF4-FFF2-40B4-BE49-F238E27FC236}">
                  <a16:creationId xmlns:a16="http://schemas.microsoft.com/office/drawing/2014/main" id="{530A2199-4BC1-6748-8D84-653158E9D5F2}"/>
                </a:ext>
              </a:extLst>
            </p:cNvPr>
            <p:cNvCxnSpPr>
              <a:cxnSpLocks/>
              <a:stCxn id="11" idx="0"/>
            </p:cNvCxnSpPr>
            <p:nvPr/>
          </p:nvCxnSpPr>
          <p:spPr bwMode="auto">
            <a:xfrm flipV="1">
              <a:off x="1828800" y="6079532"/>
              <a:ext cx="0" cy="359368"/>
            </a:xfrm>
            <a:prstGeom prst="straightConnector1">
              <a:avLst/>
            </a:prstGeom>
            <a:solidFill>
              <a:schemeClr val="accent1"/>
            </a:solidFill>
            <a:ln w="12700" cap="flat" cmpd="sng" algn="ctr">
              <a:solidFill>
                <a:schemeClr val="tx1"/>
              </a:solidFill>
              <a:prstDash val="solid"/>
              <a:round/>
              <a:headEnd type="none" w="med" len="med"/>
              <a:tailEnd type="triangle"/>
            </a:ln>
            <a:effectLst/>
          </p:spPr>
        </p:cxnSp>
        <p:sp>
          <p:nvSpPr>
            <p:cNvPr id="9" name="TextBox 8">
              <a:extLst>
                <a:ext uri="{FF2B5EF4-FFF2-40B4-BE49-F238E27FC236}">
                  <a16:creationId xmlns:a16="http://schemas.microsoft.com/office/drawing/2014/main" id="{43A23D0F-B2E7-3D4F-B7AA-DCEA1A78CCEF}"/>
                </a:ext>
              </a:extLst>
            </p:cNvPr>
            <p:cNvSpPr txBox="1"/>
            <p:nvPr/>
          </p:nvSpPr>
          <p:spPr>
            <a:xfrm>
              <a:off x="1589930" y="5356352"/>
              <a:ext cx="349776" cy="369332"/>
            </a:xfrm>
            <a:prstGeom prst="rect">
              <a:avLst/>
            </a:prstGeom>
            <a:noFill/>
          </p:spPr>
          <p:txBody>
            <a:bodyPr wrap="none" rtlCol="0">
              <a:spAutoFit/>
            </a:bodyPr>
            <a:lstStyle/>
            <a:p>
              <a:r>
                <a:rPr lang="en-US" dirty="0"/>
                <a:t>w</a:t>
              </a:r>
            </a:p>
          </p:txBody>
        </p:sp>
        <p:sp>
          <p:nvSpPr>
            <p:cNvPr id="14" name="TextBox 13">
              <a:extLst>
                <a:ext uri="{FF2B5EF4-FFF2-40B4-BE49-F238E27FC236}">
                  <a16:creationId xmlns:a16="http://schemas.microsoft.com/office/drawing/2014/main" id="{9F8ED172-8044-3E41-8559-D05D244B4C9D}"/>
                </a:ext>
              </a:extLst>
            </p:cNvPr>
            <p:cNvSpPr txBox="1"/>
            <p:nvPr/>
          </p:nvSpPr>
          <p:spPr>
            <a:xfrm>
              <a:off x="1971378" y="6150073"/>
              <a:ext cx="332142" cy="369332"/>
            </a:xfrm>
            <a:prstGeom prst="rect">
              <a:avLst/>
            </a:prstGeom>
            <a:noFill/>
          </p:spPr>
          <p:txBody>
            <a:bodyPr wrap="none" rtlCol="0">
              <a:spAutoFit/>
            </a:bodyPr>
            <a:lstStyle/>
            <a:p>
              <a:r>
                <a:rPr lang="en-US" dirty="0"/>
                <a:t>U</a:t>
              </a:r>
            </a:p>
          </p:txBody>
        </p:sp>
        <p:cxnSp>
          <p:nvCxnSpPr>
            <p:cNvPr id="20" name="Straight Arrow Connector 19">
              <a:extLst>
                <a:ext uri="{FF2B5EF4-FFF2-40B4-BE49-F238E27FC236}">
                  <a16:creationId xmlns:a16="http://schemas.microsoft.com/office/drawing/2014/main" id="{84ECCB79-2851-5742-9BC5-01B6FDCD5BF6}"/>
                </a:ext>
              </a:extLst>
            </p:cNvPr>
            <p:cNvCxnSpPr>
              <a:cxnSpLocks/>
              <a:stCxn id="17" idx="5"/>
            </p:cNvCxnSpPr>
            <p:nvPr/>
          </p:nvCxnSpPr>
          <p:spPr bwMode="auto">
            <a:xfrm flipV="1">
              <a:off x="1237689" y="6096000"/>
              <a:ext cx="115422" cy="154722"/>
            </a:xfrm>
            <a:prstGeom prst="straightConnector1">
              <a:avLst/>
            </a:prstGeom>
            <a:solidFill>
              <a:schemeClr val="accent1"/>
            </a:solidFill>
            <a:ln w="12700" cap="flat" cmpd="sng" algn="ctr">
              <a:solidFill>
                <a:schemeClr val="tx1"/>
              </a:solidFill>
              <a:prstDash val="solid"/>
              <a:round/>
              <a:headEnd type="none" w="med" len="med"/>
              <a:tailEnd type="triangle"/>
            </a:ln>
            <a:effectLst/>
          </p:spPr>
        </p:cxnSp>
      </p:grpSp>
      <p:grpSp>
        <p:nvGrpSpPr>
          <p:cNvPr id="42" name="Group 41">
            <a:extLst>
              <a:ext uri="{FF2B5EF4-FFF2-40B4-BE49-F238E27FC236}">
                <a16:creationId xmlns:a16="http://schemas.microsoft.com/office/drawing/2014/main" id="{1A4081DB-21BC-8140-B6F3-0121E58FC636}"/>
              </a:ext>
            </a:extLst>
          </p:cNvPr>
          <p:cNvGrpSpPr/>
          <p:nvPr/>
        </p:nvGrpSpPr>
        <p:grpSpPr>
          <a:xfrm>
            <a:off x="5572163" y="2882452"/>
            <a:ext cx="989853" cy="1975163"/>
            <a:chOff x="1143000" y="4920937"/>
            <a:chExt cx="989853" cy="1975163"/>
          </a:xfrm>
        </p:grpSpPr>
        <p:sp>
          <p:nvSpPr>
            <p:cNvPr id="44" name="Rounded Rectangle 43">
              <a:extLst>
                <a:ext uri="{FF2B5EF4-FFF2-40B4-BE49-F238E27FC236}">
                  <a16:creationId xmlns:a16="http://schemas.microsoft.com/office/drawing/2014/main" id="{60F6B09B-BFE6-9749-A2BC-7B784E7D92CF}"/>
                </a:ext>
              </a:extLst>
            </p:cNvPr>
            <p:cNvSpPr/>
            <p:nvPr/>
          </p:nvSpPr>
          <p:spPr bwMode="auto">
            <a:xfrm>
              <a:off x="1143000" y="5715000"/>
              <a:ext cx="914400" cy="381000"/>
            </a:xfrm>
            <a:prstGeom prst="roundRect">
              <a:avLst/>
            </a:prstGeom>
            <a:solidFill>
              <a:srgbClr val="00B0F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eaLnBrk="0" fontAlgn="base" hangingPunct="0">
                <a:spcBef>
                  <a:spcPct val="0"/>
                </a:spcBef>
                <a:spcAft>
                  <a:spcPct val="0"/>
                </a:spcAft>
              </a:pPr>
              <a:r>
                <a:rPr lang="en-US" dirty="0">
                  <a:latin typeface="Arial" charset="0"/>
                </a:rPr>
                <a:t>h</a:t>
              </a:r>
            </a:p>
          </p:txBody>
        </p:sp>
        <p:cxnSp>
          <p:nvCxnSpPr>
            <p:cNvPr id="45" name="Straight Arrow Connector 44">
              <a:extLst>
                <a:ext uri="{FF2B5EF4-FFF2-40B4-BE49-F238E27FC236}">
                  <a16:creationId xmlns:a16="http://schemas.microsoft.com/office/drawing/2014/main" id="{B6F9CDDA-BFDD-C94C-8C90-6077AC9C7FEE}"/>
                </a:ext>
              </a:extLst>
            </p:cNvPr>
            <p:cNvCxnSpPr>
              <a:cxnSpLocks/>
              <a:stCxn id="44" idx="0"/>
              <a:endCxn id="46" idx="4"/>
            </p:cNvCxnSpPr>
            <p:nvPr/>
          </p:nvCxnSpPr>
          <p:spPr bwMode="auto">
            <a:xfrm flipV="1">
              <a:off x="1600200" y="5378137"/>
              <a:ext cx="0" cy="336863"/>
            </a:xfrm>
            <a:prstGeom prst="straightConnector1">
              <a:avLst/>
            </a:prstGeom>
            <a:solidFill>
              <a:schemeClr val="accent1"/>
            </a:solidFill>
            <a:ln w="12700"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46" name="Oval 45">
                  <a:extLst>
                    <a:ext uri="{FF2B5EF4-FFF2-40B4-BE49-F238E27FC236}">
                      <a16:creationId xmlns:a16="http://schemas.microsoft.com/office/drawing/2014/main" id="{38BB9486-0C69-8D42-B235-A0F5FE4E1BAE}"/>
                    </a:ext>
                  </a:extLst>
                </p:cNvPr>
                <p:cNvSpPr/>
                <p:nvPr/>
              </p:nvSpPr>
              <p:spPr bwMode="auto">
                <a:xfrm>
                  <a:off x="1371600" y="4920937"/>
                  <a:ext cx="457200" cy="457200"/>
                </a:xfrm>
                <a:prstGeom prst="ellipse">
                  <a:avLst/>
                </a:prstGeom>
                <a:solidFill>
                  <a:srgbClr val="FF9300"/>
                </a:solidFill>
                <a:ln w="12700"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algn="ctr"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r>
                          <a:rPr lang="en-US" b="1">
                            <a:latin typeface="Cambria Math" panose="02040503050406030204" pitchFamily="18" charset="0"/>
                          </a:rPr>
                          <m:t> </m:t>
                        </m:r>
                        <m:sSub>
                          <m:sSubPr>
                            <m:ctrlPr>
                              <a:rPr lang="en-US" b="1" i="1">
                                <a:latin typeface="Cambria Math" panose="02040503050406030204" pitchFamily="18" charset="0"/>
                              </a:rPr>
                            </m:ctrlPr>
                          </m:sSubPr>
                          <m:e>
                            <m:r>
                              <m:rPr>
                                <m:sty m:val="p"/>
                              </m:rPr>
                              <a:rPr lang="en-US">
                                <a:latin typeface="Cambria Math" panose="02040503050406030204" pitchFamily="18" charset="0"/>
                              </a:rPr>
                              <m:t>o</m:t>
                            </m:r>
                          </m:e>
                          <m:sub>
                            <m:r>
                              <a:rPr lang="en-US" b="1" i="1">
                                <a:latin typeface="Cambria Math" panose="02040503050406030204" pitchFamily="18" charset="0"/>
                              </a:rPr>
                              <m:t>𝒕</m:t>
                            </m:r>
                            <m:r>
                              <a:rPr lang="en-US" b="1" i="1">
                                <a:latin typeface="Cambria Math" panose="02040503050406030204" pitchFamily="18" charset="0"/>
                              </a:rPr>
                              <m:t>−</m:t>
                            </m:r>
                            <m:r>
                              <a:rPr lang="en-US" b="1" i="1">
                                <a:latin typeface="Cambria Math" panose="02040503050406030204" pitchFamily="18" charset="0"/>
                              </a:rPr>
                              <m:t>𝟏</m:t>
                            </m:r>
                          </m:sub>
                        </m:sSub>
                      </m:oMath>
                    </m:oMathPara>
                  </a14:m>
                  <a:endParaRPr lang="en-US" dirty="0"/>
                </a:p>
              </p:txBody>
            </p:sp>
          </mc:Choice>
          <mc:Fallback xmlns="">
            <p:sp>
              <p:nvSpPr>
                <p:cNvPr id="46" name="Oval 45">
                  <a:extLst>
                    <a:ext uri="{FF2B5EF4-FFF2-40B4-BE49-F238E27FC236}">
                      <a16:creationId xmlns:a16="http://schemas.microsoft.com/office/drawing/2014/main" id="{38BB9486-0C69-8D42-B235-A0F5FE4E1BAE}"/>
                    </a:ext>
                  </a:extLst>
                </p:cNvPr>
                <p:cNvSpPr>
                  <a:spLocks noRot="1" noChangeAspect="1" noMove="1" noResize="1" noEditPoints="1" noAdjustHandles="1" noChangeArrowheads="1" noChangeShapeType="1" noTextEdit="1"/>
                </p:cNvSpPr>
                <p:nvPr/>
              </p:nvSpPr>
              <p:spPr bwMode="auto">
                <a:xfrm>
                  <a:off x="1371600" y="4920937"/>
                  <a:ext cx="457200" cy="457200"/>
                </a:xfrm>
                <a:prstGeom prst="ellipse">
                  <a:avLst/>
                </a:prstGeom>
                <a:blipFill>
                  <a:blip r:embed="rId5"/>
                  <a:stretch>
                    <a:fillRect l="-13158"/>
                  </a:stretch>
                </a:blipFill>
                <a:ln w="12700" cap="flat" cmpd="sng" algn="ctr">
                  <a:solidFill>
                    <a:schemeClr val="tx1"/>
                  </a:solidFill>
                  <a:prstDash val="solid"/>
                  <a:round/>
                  <a:headEnd type="none" w="med" len="med"/>
                  <a:tailEnd type="none" w="med" len="me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Oval 46">
                  <a:extLst>
                    <a:ext uri="{FF2B5EF4-FFF2-40B4-BE49-F238E27FC236}">
                      <a16:creationId xmlns:a16="http://schemas.microsoft.com/office/drawing/2014/main" id="{FC00AE0C-6768-EA4D-9D5A-692AB351EB81}"/>
                    </a:ext>
                  </a:extLst>
                </p:cNvPr>
                <p:cNvSpPr/>
                <p:nvPr/>
              </p:nvSpPr>
              <p:spPr bwMode="auto">
                <a:xfrm>
                  <a:off x="1600200" y="6438900"/>
                  <a:ext cx="457200" cy="457200"/>
                </a:xfrm>
                <a:prstGeom prst="ellipse">
                  <a:avLst/>
                </a:prstGeom>
                <a:solidFill>
                  <a:srgbClr val="00FA00"/>
                </a:solidFill>
                <a:ln w="12700"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algn="ctr" eaLnBrk="0" fontAlgn="base" hangingPunct="0">
                    <a:spcBef>
                      <a:spcPct val="0"/>
                    </a:spcBef>
                    <a:spcAft>
                      <a:spcPct val="0"/>
                    </a:spcAft>
                  </a:pPr>
                  <a14:m>
                    <m:oMathPara xmlns:m="http://schemas.openxmlformats.org/officeDocument/2006/math">
                      <m:oMathParaPr>
                        <m:jc m:val="center"/>
                      </m:oMathParaPr>
                      <m:oMath xmlns:m="http://schemas.openxmlformats.org/officeDocument/2006/math">
                        <m:sSub>
                          <m:sSubPr>
                            <m:ctrlPr>
                              <a:rPr lang="en-US" b="1" i="1">
                                <a:latin typeface="Cambria Math" panose="02040503050406030204" pitchFamily="18" charset="0"/>
                              </a:rPr>
                            </m:ctrlPr>
                          </m:sSubPr>
                          <m:e>
                            <m:r>
                              <a:rPr lang="en-US" b="1">
                                <a:latin typeface="Cambria Math" panose="02040503050406030204" pitchFamily="18" charset="0"/>
                              </a:rPr>
                              <m:t>𝐱</m:t>
                            </m:r>
                          </m:e>
                          <m:sub>
                            <m:r>
                              <a:rPr lang="en-US" b="1" i="1">
                                <a:latin typeface="Cambria Math" panose="02040503050406030204" pitchFamily="18" charset="0"/>
                              </a:rPr>
                              <m:t>𝒕</m:t>
                            </m:r>
                            <m:r>
                              <a:rPr lang="en-US" b="1" i="1">
                                <a:latin typeface="Cambria Math" panose="02040503050406030204" pitchFamily="18" charset="0"/>
                              </a:rPr>
                              <m:t>−</m:t>
                            </m:r>
                            <m:r>
                              <a:rPr lang="en-US" b="1" i="1">
                                <a:latin typeface="Cambria Math" panose="02040503050406030204" pitchFamily="18" charset="0"/>
                              </a:rPr>
                              <m:t>𝟏</m:t>
                            </m:r>
                          </m:sub>
                        </m:sSub>
                      </m:oMath>
                    </m:oMathPara>
                  </a14:m>
                  <a:endParaRPr lang="en-US" dirty="0"/>
                </a:p>
              </p:txBody>
            </p:sp>
          </mc:Choice>
          <mc:Fallback xmlns="">
            <p:sp>
              <p:nvSpPr>
                <p:cNvPr id="47" name="Oval 46">
                  <a:extLst>
                    <a:ext uri="{FF2B5EF4-FFF2-40B4-BE49-F238E27FC236}">
                      <a16:creationId xmlns:a16="http://schemas.microsoft.com/office/drawing/2014/main" id="{FC00AE0C-6768-EA4D-9D5A-692AB351EB81}"/>
                    </a:ext>
                  </a:extLst>
                </p:cNvPr>
                <p:cNvSpPr>
                  <a:spLocks noRot="1" noChangeAspect="1" noMove="1" noResize="1" noEditPoints="1" noAdjustHandles="1" noChangeArrowheads="1" noChangeShapeType="1" noTextEdit="1"/>
                </p:cNvSpPr>
                <p:nvPr/>
              </p:nvSpPr>
              <p:spPr bwMode="auto">
                <a:xfrm>
                  <a:off x="1600200" y="6438900"/>
                  <a:ext cx="457200" cy="457200"/>
                </a:xfrm>
                <a:prstGeom prst="ellipse">
                  <a:avLst/>
                </a:prstGeom>
                <a:blipFill>
                  <a:blip r:embed="rId6"/>
                  <a:stretch>
                    <a:fillRect/>
                  </a:stretch>
                </a:blipFill>
                <a:ln w="12700" cap="flat" cmpd="sng" algn="ctr">
                  <a:solidFill>
                    <a:schemeClr val="tx1"/>
                  </a:solidFill>
                  <a:prstDash val="solid"/>
                  <a:round/>
                  <a:headEnd type="none" w="med" len="med"/>
                  <a:tailEnd type="none" w="med" len="med"/>
                </a:ln>
                <a:effectLst/>
              </p:spPr>
              <p:txBody>
                <a:bodyPr/>
                <a:lstStyle/>
                <a:p>
                  <a:r>
                    <a:rPr lang="en-US">
                      <a:noFill/>
                    </a:rPr>
                    <a:t> </a:t>
                  </a:r>
                </a:p>
              </p:txBody>
            </p:sp>
          </mc:Fallback>
        </mc:AlternateContent>
        <p:cxnSp>
          <p:nvCxnSpPr>
            <p:cNvPr id="48" name="Straight Arrow Connector 47">
              <a:extLst>
                <a:ext uri="{FF2B5EF4-FFF2-40B4-BE49-F238E27FC236}">
                  <a16:creationId xmlns:a16="http://schemas.microsoft.com/office/drawing/2014/main" id="{D604D598-A3DD-C148-B5F8-BA070D634454}"/>
                </a:ext>
              </a:extLst>
            </p:cNvPr>
            <p:cNvCxnSpPr>
              <a:cxnSpLocks/>
              <a:stCxn id="47" idx="0"/>
            </p:cNvCxnSpPr>
            <p:nvPr/>
          </p:nvCxnSpPr>
          <p:spPr bwMode="auto">
            <a:xfrm flipV="1">
              <a:off x="1828800" y="6079532"/>
              <a:ext cx="0" cy="359368"/>
            </a:xfrm>
            <a:prstGeom prst="straightConnector1">
              <a:avLst/>
            </a:prstGeom>
            <a:solidFill>
              <a:schemeClr val="accent1"/>
            </a:solidFill>
            <a:ln w="12700" cap="flat" cmpd="sng" algn="ctr">
              <a:solidFill>
                <a:schemeClr val="tx1"/>
              </a:solidFill>
              <a:prstDash val="solid"/>
              <a:round/>
              <a:headEnd type="none" w="med" len="med"/>
              <a:tailEnd type="triangle"/>
            </a:ln>
            <a:effectLst/>
          </p:spPr>
        </p:cxnSp>
        <p:sp>
          <p:nvSpPr>
            <p:cNvPr id="49" name="TextBox 48">
              <a:extLst>
                <a:ext uri="{FF2B5EF4-FFF2-40B4-BE49-F238E27FC236}">
                  <a16:creationId xmlns:a16="http://schemas.microsoft.com/office/drawing/2014/main" id="{7A604D63-9B33-2046-B881-8A32F4CC27B4}"/>
                </a:ext>
              </a:extLst>
            </p:cNvPr>
            <p:cNvSpPr txBox="1"/>
            <p:nvPr/>
          </p:nvSpPr>
          <p:spPr>
            <a:xfrm>
              <a:off x="1589930" y="5356352"/>
              <a:ext cx="349776" cy="369332"/>
            </a:xfrm>
            <a:prstGeom prst="rect">
              <a:avLst/>
            </a:prstGeom>
            <a:noFill/>
          </p:spPr>
          <p:txBody>
            <a:bodyPr wrap="none" rtlCol="0">
              <a:spAutoFit/>
            </a:bodyPr>
            <a:lstStyle/>
            <a:p>
              <a:r>
                <a:rPr lang="en-US" dirty="0"/>
                <a:t>w</a:t>
              </a:r>
            </a:p>
          </p:txBody>
        </p:sp>
        <p:sp>
          <p:nvSpPr>
            <p:cNvPr id="50" name="TextBox 49">
              <a:extLst>
                <a:ext uri="{FF2B5EF4-FFF2-40B4-BE49-F238E27FC236}">
                  <a16:creationId xmlns:a16="http://schemas.microsoft.com/office/drawing/2014/main" id="{9F3BB3FE-BD2E-CA44-B523-513AE3285155}"/>
                </a:ext>
              </a:extLst>
            </p:cNvPr>
            <p:cNvSpPr txBox="1"/>
            <p:nvPr/>
          </p:nvSpPr>
          <p:spPr>
            <a:xfrm>
              <a:off x="1800711" y="6129971"/>
              <a:ext cx="332142" cy="369332"/>
            </a:xfrm>
            <a:prstGeom prst="rect">
              <a:avLst/>
            </a:prstGeom>
            <a:noFill/>
          </p:spPr>
          <p:txBody>
            <a:bodyPr wrap="none" rtlCol="0">
              <a:spAutoFit/>
            </a:bodyPr>
            <a:lstStyle/>
            <a:p>
              <a:r>
                <a:rPr lang="en-US" dirty="0"/>
                <a:t>U</a:t>
              </a:r>
            </a:p>
          </p:txBody>
        </p:sp>
      </p:grpSp>
      <p:grpSp>
        <p:nvGrpSpPr>
          <p:cNvPr id="52" name="Group 51">
            <a:extLst>
              <a:ext uri="{FF2B5EF4-FFF2-40B4-BE49-F238E27FC236}">
                <a16:creationId xmlns:a16="http://schemas.microsoft.com/office/drawing/2014/main" id="{CF7E7B61-AE83-104F-9373-12423A5FBBE5}"/>
              </a:ext>
            </a:extLst>
          </p:cNvPr>
          <p:cNvGrpSpPr/>
          <p:nvPr/>
        </p:nvGrpSpPr>
        <p:grpSpPr>
          <a:xfrm>
            <a:off x="6920057" y="2891277"/>
            <a:ext cx="989853" cy="1975163"/>
            <a:chOff x="1143000" y="4920937"/>
            <a:chExt cx="989853" cy="1975163"/>
          </a:xfrm>
        </p:grpSpPr>
        <p:sp>
          <p:nvSpPr>
            <p:cNvPr id="53" name="Rounded Rectangle 52">
              <a:extLst>
                <a:ext uri="{FF2B5EF4-FFF2-40B4-BE49-F238E27FC236}">
                  <a16:creationId xmlns:a16="http://schemas.microsoft.com/office/drawing/2014/main" id="{B17DC371-9119-AD43-B6C4-6BD8356D0121}"/>
                </a:ext>
              </a:extLst>
            </p:cNvPr>
            <p:cNvSpPr/>
            <p:nvPr/>
          </p:nvSpPr>
          <p:spPr bwMode="auto">
            <a:xfrm>
              <a:off x="1143000" y="5715000"/>
              <a:ext cx="914400" cy="381000"/>
            </a:xfrm>
            <a:prstGeom prst="roundRect">
              <a:avLst/>
            </a:prstGeom>
            <a:solidFill>
              <a:srgbClr val="00B0F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eaLnBrk="0" fontAlgn="base" hangingPunct="0">
                <a:spcBef>
                  <a:spcPct val="0"/>
                </a:spcBef>
                <a:spcAft>
                  <a:spcPct val="0"/>
                </a:spcAft>
              </a:pPr>
              <a:r>
                <a:rPr lang="en-US" dirty="0">
                  <a:latin typeface="Arial" charset="0"/>
                </a:rPr>
                <a:t>h</a:t>
              </a:r>
            </a:p>
          </p:txBody>
        </p:sp>
        <p:cxnSp>
          <p:nvCxnSpPr>
            <p:cNvPr id="54" name="Straight Arrow Connector 53">
              <a:extLst>
                <a:ext uri="{FF2B5EF4-FFF2-40B4-BE49-F238E27FC236}">
                  <a16:creationId xmlns:a16="http://schemas.microsoft.com/office/drawing/2014/main" id="{4ED05775-F990-7045-BFBF-3FCD3FA96C5E}"/>
                </a:ext>
              </a:extLst>
            </p:cNvPr>
            <p:cNvCxnSpPr>
              <a:cxnSpLocks/>
              <a:stCxn id="53" idx="0"/>
              <a:endCxn id="55" idx="4"/>
            </p:cNvCxnSpPr>
            <p:nvPr/>
          </p:nvCxnSpPr>
          <p:spPr bwMode="auto">
            <a:xfrm flipV="1">
              <a:off x="1600200" y="5378137"/>
              <a:ext cx="0" cy="336863"/>
            </a:xfrm>
            <a:prstGeom prst="straightConnector1">
              <a:avLst/>
            </a:prstGeom>
            <a:solidFill>
              <a:schemeClr val="accent1"/>
            </a:solidFill>
            <a:ln w="12700"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55" name="Oval 54">
                  <a:extLst>
                    <a:ext uri="{FF2B5EF4-FFF2-40B4-BE49-F238E27FC236}">
                      <a16:creationId xmlns:a16="http://schemas.microsoft.com/office/drawing/2014/main" id="{52A2BA00-AD93-0949-A07F-C7F772E455B9}"/>
                    </a:ext>
                  </a:extLst>
                </p:cNvPr>
                <p:cNvSpPr/>
                <p:nvPr/>
              </p:nvSpPr>
              <p:spPr bwMode="auto">
                <a:xfrm>
                  <a:off x="1371600" y="4920937"/>
                  <a:ext cx="457200" cy="457200"/>
                </a:xfrm>
                <a:prstGeom prst="ellipse">
                  <a:avLst/>
                </a:prstGeom>
                <a:solidFill>
                  <a:srgbClr val="FF9300"/>
                </a:solidFill>
                <a:ln w="12700"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algn="ctr"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r>
                          <a:rPr lang="en-US" b="1">
                            <a:latin typeface="Cambria Math" panose="02040503050406030204" pitchFamily="18" charset="0"/>
                          </a:rPr>
                          <m:t> </m:t>
                        </m:r>
                        <m:sSub>
                          <m:sSubPr>
                            <m:ctrlPr>
                              <a:rPr lang="en-US" b="1" i="1">
                                <a:latin typeface="Cambria Math" panose="02040503050406030204" pitchFamily="18" charset="0"/>
                              </a:rPr>
                            </m:ctrlPr>
                          </m:sSubPr>
                          <m:e>
                            <m:r>
                              <m:rPr>
                                <m:sty m:val="p"/>
                              </m:rPr>
                              <a:rPr lang="en-US">
                                <a:latin typeface="Cambria Math" panose="02040503050406030204" pitchFamily="18" charset="0"/>
                              </a:rPr>
                              <m:t>o</m:t>
                            </m:r>
                          </m:e>
                          <m:sub>
                            <m:r>
                              <a:rPr lang="en-US" b="1" i="1">
                                <a:latin typeface="Cambria Math" panose="02040503050406030204" pitchFamily="18" charset="0"/>
                              </a:rPr>
                              <m:t>𝒕</m:t>
                            </m:r>
                          </m:sub>
                        </m:sSub>
                      </m:oMath>
                    </m:oMathPara>
                  </a14:m>
                  <a:endParaRPr lang="en-US" dirty="0"/>
                </a:p>
              </p:txBody>
            </p:sp>
          </mc:Choice>
          <mc:Fallback xmlns="">
            <p:sp>
              <p:nvSpPr>
                <p:cNvPr id="55" name="Oval 54">
                  <a:extLst>
                    <a:ext uri="{FF2B5EF4-FFF2-40B4-BE49-F238E27FC236}">
                      <a16:creationId xmlns:a16="http://schemas.microsoft.com/office/drawing/2014/main" id="{52A2BA00-AD93-0949-A07F-C7F772E455B9}"/>
                    </a:ext>
                  </a:extLst>
                </p:cNvPr>
                <p:cNvSpPr>
                  <a:spLocks noRot="1" noChangeAspect="1" noMove="1" noResize="1" noEditPoints="1" noAdjustHandles="1" noChangeArrowheads="1" noChangeShapeType="1" noTextEdit="1"/>
                </p:cNvSpPr>
                <p:nvPr/>
              </p:nvSpPr>
              <p:spPr bwMode="auto">
                <a:xfrm>
                  <a:off x="1371600" y="4920937"/>
                  <a:ext cx="457200" cy="457200"/>
                </a:xfrm>
                <a:prstGeom prst="ellipse">
                  <a:avLst/>
                </a:prstGeom>
                <a:blipFill>
                  <a:blip r:embed="rId7"/>
                  <a:stretch>
                    <a:fillRect/>
                  </a:stretch>
                </a:blipFill>
                <a:ln w="12700" cap="flat" cmpd="sng" algn="ctr">
                  <a:solidFill>
                    <a:schemeClr val="tx1"/>
                  </a:solidFill>
                  <a:prstDash val="solid"/>
                  <a:round/>
                  <a:headEnd type="none" w="med" len="med"/>
                  <a:tailEnd type="none" w="med" len="me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Oval 55">
                  <a:extLst>
                    <a:ext uri="{FF2B5EF4-FFF2-40B4-BE49-F238E27FC236}">
                      <a16:creationId xmlns:a16="http://schemas.microsoft.com/office/drawing/2014/main" id="{399BAF3C-EA73-0D4F-A2D6-4DDF35141201}"/>
                    </a:ext>
                  </a:extLst>
                </p:cNvPr>
                <p:cNvSpPr/>
                <p:nvPr/>
              </p:nvSpPr>
              <p:spPr bwMode="auto">
                <a:xfrm>
                  <a:off x="1600200" y="6438900"/>
                  <a:ext cx="457200" cy="457200"/>
                </a:xfrm>
                <a:prstGeom prst="ellipse">
                  <a:avLst/>
                </a:prstGeom>
                <a:solidFill>
                  <a:srgbClr val="00FA00"/>
                </a:solidFill>
                <a:ln w="12700"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algn="ctr" eaLnBrk="0" fontAlgn="base" hangingPunct="0">
                    <a:spcBef>
                      <a:spcPct val="0"/>
                    </a:spcBef>
                    <a:spcAft>
                      <a:spcPct val="0"/>
                    </a:spcAft>
                  </a:pPr>
                  <a14:m>
                    <m:oMathPara xmlns:m="http://schemas.openxmlformats.org/officeDocument/2006/math">
                      <m:oMathParaPr>
                        <m:jc m:val="center"/>
                      </m:oMathParaPr>
                      <m:oMath xmlns:m="http://schemas.openxmlformats.org/officeDocument/2006/math">
                        <m:sSub>
                          <m:sSubPr>
                            <m:ctrlPr>
                              <a:rPr lang="en-US" b="1" i="1">
                                <a:latin typeface="Cambria Math" panose="02040503050406030204" pitchFamily="18" charset="0"/>
                              </a:rPr>
                            </m:ctrlPr>
                          </m:sSubPr>
                          <m:e>
                            <m:r>
                              <a:rPr lang="en-US" b="1">
                                <a:latin typeface="Cambria Math" panose="02040503050406030204" pitchFamily="18" charset="0"/>
                              </a:rPr>
                              <m:t>𝐱</m:t>
                            </m:r>
                          </m:e>
                          <m:sub>
                            <m:r>
                              <a:rPr lang="en-US" b="1" i="1">
                                <a:latin typeface="Cambria Math" panose="02040503050406030204" pitchFamily="18" charset="0"/>
                              </a:rPr>
                              <m:t>𝒕</m:t>
                            </m:r>
                          </m:sub>
                        </m:sSub>
                      </m:oMath>
                    </m:oMathPara>
                  </a14:m>
                  <a:endParaRPr lang="en-US" dirty="0"/>
                </a:p>
              </p:txBody>
            </p:sp>
          </mc:Choice>
          <mc:Fallback xmlns="">
            <p:sp>
              <p:nvSpPr>
                <p:cNvPr id="56" name="Oval 55">
                  <a:extLst>
                    <a:ext uri="{FF2B5EF4-FFF2-40B4-BE49-F238E27FC236}">
                      <a16:creationId xmlns:a16="http://schemas.microsoft.com/office/drawing/2014/main" id="{399BAF3C-EA73-0D4F-A2D6-4DDF35141201}"/>
                    </a:ext>
                  </a:extLst>
                </p:cNvPr>
                <p:cNvSpPr>
                  <a:spLocks noRot="1" noChangeAspect="1" noMove="1" noResize="1" noEditPoints="1" noAdjustHandles="1" noChangeArrowheads="1" noChangeShapeType="1" noTextEdit="1"/>
                </p:cNvSpPr>
                <p:nvPr/>
              </p:nvSpPr>
              <p:spPr bwMode="auto">
                <a:xfrm>
                  <a:off x="1600200" y="6438900"/>
                  <a:ext cx="457200" cy="457200"/>
                </a:xfrm>
                <a:prstGeom prst="ellipse">
                  <a:avLst/>
                </a:prstGeom>
                <a:blipFill>
                  <a:blip r:embed="rId8"/>
                  <a:stretch>
                    <a:fillRect/>
                  </a:stretch>
                </a:blipFill>
                <a:ln w="12700" cap="flat" cmpd="sng" algn="ctr">
                  <a:solidFill>
                    <a:schemeClr val="tx1"/>
                  </a:solidFill>
                  <a:prstDash val="solid"/>
                  <a:round/>
                  <a:headEnd type="none" w="med" len="med"/>
                  <a:tailEnd type="none" w="med" len="med"/>
                </a:ln>
                <a:effectLst/>
              </p:spPr>
              <p:txBody>
                <a:bodyPr/>
                <a:lstStyle/>
                <a:p>
                  <a:r>
                    <a:rPr lang="en-US">
                      <a:noFill/>
                    </a:rPr>
                    <a:t> </a:t>
                  </a:r>
                </a:p>
              </p:txBody>
            </p:sp>
          </mc:Fallback>
        </mc:AlternateContent>
        <p:cxnSp>
          <p:nvCxnSpPr>
            <p:cNvPr id="57" name="Straight Arrow Connector 56">
              <a:extLst>
                <a:ext uri="{FF2B5EF4-FFF2-40B4-BE49-F238E27FC236}">
                  <a16:creationId xmlns:a16="http://schemas.microsoft.com/office/drawing/2014/main" id="{50562BFD-E7B8-2144-AF60-1AD3CCE45626}"/>
                </a:ext>
              </a:extLst>
            </p:cNvPr>
            <p:cNvCxnSpPr>
              <a:cxnSpLocks/>
              <a:stCxn id="56" idx="0"/>
            </p:cNvCxnSpPr>
            <p:nvPr/>
          </p:nvCxnSpPr>
          <p:spPr bwMode="auto">
            <a:xfrm flipV="1">
              <a:off x="1828800" y="6079532"/>
              <a:ext cx="0" cy="359368"/>
            </a:xfrm>
            <a:prstGeom prst="straightConnector1">
              <a:avLst/>
            </a:prstGeom>
            <a:solidFill>
              <a:schemeClr val="accent1"/>
            </a:solidFill>
            <a:ln w="12700" cap="flat" cmpd="sng" algn="ctr">
              <a:solidFill>
                <a:schemeClr val="tx1"/>
              </a:solidFill>
              <a:prstDash val="solid"/>
              <a:round/>
              <a:headEnd type="none" w="med" len="med"/>
              <a:tailEnd type="triangle"/>
            </a:ln>
            <a:effectLst/>
          </p:spPr>
        </p:cxnSp>
        <p:sp>
          <p:nvSpPr>
            <p:cNvPr id="58" name="TextBox 57">
              <a:extLst>
                <a:ext uri="{FF2B5EF4-FFF2-40B4-BE49-F238E27FC236}">
                  <a16:creationId xmlns:a16="http://schemas.microsoft.com/office/drawing/2014/main" id="{AF2620A2-2A07-2C40-AB06-D074C557D473}"/>
                </a:ext>
              </a:extLst>
            </p:cNvPr>
            <p:cNvSpPr txBox="1"/>
            <p:nvPr/>
          </p:nvSpPr>
          <p:spPr>
            <a:xfrm>
              <a:off x="1589930" y="5356352"/>
              <a:ext cx="349776" cy="369332"/>
            </a:xfrm>
            <a:prstGeom prst="rect">
              <a:avLst/>
            </a:prstGeom>
            <a:noFill/>
          </p:spPr>
          <p:txBody>
            <a:bodyPr wrap="none" rtlCol="0">
              <a:spAutoFit/>
            </a:bodyPr>
            <a:lstStyle/>
            <a:p>
              <a:r>
                <a:rPr lang="en-US" dirty="0"/>
                <a:t>w</a:t>
              </a:r>
            </a:p>
          </p:txBody>
        </p:sp>
        <p:sp>
          <p:nvSpPr>
            <p:cNvPr id="59" name="TextBox 58">
              <a:extLst>
                <a:ext uri="{FF2B5EF4-FFF2-40B4-BE49-F238E27FC236}">
                  <a16:creationId xmlns:a16="http://schemas.microsoft.com/office/drawing/2014/main" id="{18A1E8E1-9D3B-A041-B560-EEAB7796CB87}"/>
                </a:ext>
              </a:extLst>
            </p:cNvPr>
            <p:cNvSpPr txBox="1"/>
            <p:nvPr/>
          </p:nvSpPr>
          <p:spPr>
            <a:xfrm>
              <a:off x="1800711" y="6129971"/>
              <a:ext cx="332142" cy="369332"/>
            </a:xfrm>
            <a:prstGeom prst="rect">
              <a:avLst/>
            </a:prstGeom>
            <a:noFill/>
          </p:spPr>
          <p:txBody>
            <a:bodyPr wrap="none" rtlCol="0">
              <a:spAutoFit/>
            </a:bodyPr>
            <a:lstStyle/>
            <a:p>
              <a:r>
                <a:rPr lang="en-US" dirty="0"/>
                <a:t>U</a:t>
              </a:r>
            </a:p>
          </p:txBody>
        </p:sp>
      </p:grpSp>
      <p:sp>
        <p:nvSpPr>
          <p:cNvPr id="60" name="TextBox 59">
            <a:extLst>
              <a:ext uri="{FF2B5EF4-FFF2-40B4-BE49-F238E27FC236}">
                <a16:creationId xmlns:a16="http://schemas.microsoft.com/office/drawing/2014/main" id="{4FAC8E01-657A-BE4E-9B2A-0EF34B452281}"/>
              </a:ext>
            </a:extLst>
          </p:cNvPr>
          <p:cNvSpPr txBox="1"/>
          <p:nvPr/>
        </p:nvSpPr>
        <p:spPr>
          <a:xfrm>
            <a:off x="1993185" y="3769275"/>
            <a:ext cx="316112" cy="369332"/>
          </a:xfrm>
          <a:prstGeom prst="rect">
            <a:avLst/>
          </a:prstGeom>
          <a:noFill/>
        </p:spPr>
        <p:txBody>
          <a:bodyPr wrap="none" rtlCol="0">
            <a:spAutoFit/>
          </a:bodyPr>
          <a:lstStyle/>
          <a:p>
            <a:r>
              <a:rPr lang="en-US" dirty="0"/>
              <a:t>V</a:t>
            </a:r>
          </a:p>
        </p:txBody>
      </p:sp>
      <p:grpSp>
        <p:nvGrpSpPr>
          <p:cNvPr id="61" name="Group 60">
            <a:extLst>
              <a:ext uri="{FF2B5EF4-FFF2-40B4-BE49-F238E27FC236}">
                <a16:creationId xmlns:a16="http://schemas.microsoft.com/office/drawing/2014/main" id="{A8BF7332-89AF-984B-91E8-30A070976B84}"/>
              </a:ext>
            </a:extLst>
          </p:cNvPr>
          <p:cNvGrpSpPr/>
          <p:nvPr/>
        </p:nvGrpSpPr>
        <p:grpSpPr>
          <a:xfrm>
            <a:off x="8238123" y="2888258"/>
            <a:ext cx="989853" cy="1975163"/>
            <a:chOff x="1143000" y="4920937"/>
            <a:chExt cx="989853" cy="1975163"/>
          </a:xfrm>
        </p:grpSpPr>
        <p:sp>
          <p:nvSpPr>
            <p:cNvPr id="62" name="Rounded Rectangle 61">
              <a:extLst>
                <a:ext uri="{FF2B5EF4-FFF2-40B4-BE49-F238E27FC236}">
                  <a16:creationId xmlns:a16="http://schemas.microsoft.com/office/drawing/2014/main" id="{34C80AE9-8332-6C4B-A695-AF53FCAB5CB2}"/>
                </a:ext>
              </a:extLst>
            </p:cNvPr>
            <p:cNvSpPr/>
            <p:nvPr/>
          </p:nvSpPr>
          <p:spPr bwMode="auto">
            <a:xfrm>
              <a:off x="1143000" y="5715000"/>
              <a:ext cx="914400" cy="381000"/>
            </a:xfrm>
            <a:prstGeom prst="roundRect">
              <a:avLst/>
            </a:prstGeom>
            <a:solidFill>
              <a:srgbClr val="00B0F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eaLnBrk="0" fontAlgn="base" hangingPunct="0">
                <a:spcBef>
                  <a:spcPct val="0"/>
                </a:spcBef>
                <a:spcAft>
                  <a:spcPct val="0"/>
                </a:spcAft>
              </a:pPr>
              <a:r>
                <a:rPr lang="en-US" dirty="0">
                  <a:latin typeface="Arial" charset="0"/>
                </a:rPr>
                <a:t>h</a:t>
              </a:r>
            </a:p>
          </p:txBody>
        </p:sp>
        <p:cxnSp>
          <p:nvCxnSpPr>
            <p:cNvPr id="63" name="Straight Arrow Connector 62">
              <a:extLst>
                <a:ext uri="{FF2B5EF4-FFF2-40B4-BE49-F238E27FC236}">
                  <a16:creationId xmlns:a16="http://schemas.microsoft.com/office/drawing/2014/main" id="{9CB7C973-B90F-F942-A0BC-8FD8E87A123E}"/>
                </a:ext>
              </a:extLst>
            </p:cNvPr>
            <p:cNvCxnSpPr>
              <a:cxnSpLocks/>
              <a:stCxn id="62" idx="0"/>
              <a:endCxn id="64" idx="4"/>
            </p:cNvCxnSpPr>
            <p:nvPr/>
          </p:nvCxnSpPr>
          <p:spPr bwMode="auto">
            <a:xfrm flipV="1">
              <a:off x="1600200" y="5378137"/>
              <a:ext cx="0" cy="336863"/>
            </a:xfrm>
            <a:prstGeom prst="straightConnector1">
              <a:avLst/>
            </a:prstGeom>
            <a:solidFill>
              <a:schemeClr val="accent1"/>
            </a:solidFill>
            <a:ln w="12700"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64" name="Oval 63">
                  <a:extLst>
                    <a:ext uri="{FF2B5EF4-FFF2-40B4-BE49-F238E27FC236}">
                      <a16:creationId xmlns:a16="http://schemas.microsoft.com/office/drawing/2014/main" id="{D0791011-ADCD-D747-9FFB-CEF7A65B9A72}"/>
                    </a:ext>
                  </a:extLst>
                </p:cNvPr>
                <p:cNvSpPr/>
                <p:nvPr/>
              </p:nvSpPr>
              <p:spPr bwMode="auto">
                <a:xfrm>
                  <a:off x="1371600" y="4920937"/>
                  <a:ext cx="457200" cy="457200"/>
                </a:xfrm>
                <a:prstGeom prst="ellipse">
                  <a:avLst/>
                </a:prstGeom>
                <a:solidFill>
                  <a:srgbClr val="FF9300"/>
                </a:solidFill>
                <a:ln w="12700"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algn="ctr" eaLnBrk="0" fontAlgn="base" hangingPunct="0">
                    <a:spcBef>
                      <a:spcPct val="0"/>
                    </a:spcBef>
                    <a:spcAft>
                      <a:spcPct val="0"/>
                    </a:spcAft>
                  </a:pPr>
                  <a14:m>
                    <m:oMathPara xmlns:m="http://schemas.openxmlformats.org/officeDocument/2006/math">
                      <m:oMathParaPr>
                        <m:jc m:val="centerGroup"/>
                      </m:oMathParaPr>
                      <m:oMath xmlns:m="http://schemas.openxmlformats.org/officeDocument/2006/math">
                        <m:r>
                          <a:rPr lang="en-US" b="1">
                            <a:latin typeface="Cambria Math" panose="02040503050406030204" pitchFamily="18" charset="0"/>
                          </a:rPr>
                          <m:t> </m:t>
                        </m:r>
                        <m:sSub>
                          <m:sSubPr>
                            <m:ctrlPr>
                              <a:rPr lang="en-US" b="1" i="1">
                                <a:latin typeface="Cambria Math" panose="02040503050406030204" pitchFamily="18" charset="0"/>
                              </a:rPr>
                            </m:ctrlPr>
                          </m:sSubPr>
                          <m:e>
                            <m:r>
                              <m:rPr>
                                <m:sty m:val="p"/>
                              </m:rPr>
                              <a:rPr lang="en-US">
                                <a:latin typeface="Cambria Math" panose="02040503050406030204" pitchFamily="18" charset="0"/>
                              </a:rPr>
                              <m:t>o</m:t>
                            </m:r>
                          </m:e>
                          <m:sub>
                            <m:r>
                              <a:rPr lang="en-US" b="1" i="1">
                                <a:latin typeface="Cambria Math" panose="02040503050406030204" pitchFamily="18" charset="0"/>
                              </a:rPr>
                              <m:t>𝒕</m:t>
                            </m:r>
                            <m:r>
                              <a:rPr lang="en-US" b="1" i="1">
                                <a:latin typeface="Cambria Math" panose="02040503050406030204" pitchFamily="18" charset="0"/>
                              </a:rPr>
                              <m:t>+</m:t>
                            </m:r>
                            <m:r>
                              <a:rPr lang="en-US" b="1" i="1">
                                <a:latin typeface="Cambria Math" panose="02040503050406030204" pitchFamily="18" charset="0"/>
                              </a:rPr>
                              <m:t>𝟏</m:t>
                            </m:r>
                          </m:sub>
                        </m:sSub>
                      </m:oMath>
                    </m:oMathPara>
                  </a14:m>
                  <a:endParaRPr lang="en-US" dirty="0"/>
                </a:p>
              </p:txBody>
            </p:sp>
          </mc:Choice>
          <mc:Fallback xmlns="">
            <p:sp>
              <p:nvSpPr>
                <p:cNvPr id="64" name="Oval 63">
                  <a:extLst>
                    <a:ext uri="{FF2B5EF4-FFF2-40B4-BE49-F238E27FC236}">
                      <a16:creationId xmlns:a16="http://schemas.microsoft.com/office/drawing/2014/main" id="{D0791011-ADCD-D747-9FFB-CEF7A65B9A72}"/>
                    </a:ext>
                  </a:extLst>
                </p:cNvPr>
                <p:cNvSpPr>
                  <a:spLocks noRot="1" noChangeAspect="1" noMove="1" noResize="1" noEditPoints="1" noAdjustHandles="1" noChangeArrowheads="1" noChangeShapeType="1" noTextEdit="1"/>
                </p:cNvSpPr>
                <p:nvPr/>
              </p:nvSpPr>
              <p:spPr bwMode="auto">
                <a:xfrm>
                  <a:off x="1371600" y="4920937"/>
                  <a:ext cx="457200" cy="457200"/>
                </a:xfrm>
                <a:prstGeom prst="ellipse">
                  <a:avLst/>
                </a:prstGeom>
                <a:blipFill>
                  <a:blip r:embed="rId9"/>
                  <a:stretch>
                    <a:fillRect l="-15789"/>
                  </a:stretch>
                </a:blipFill>
                <a:ln w="12700" cap="flat" cmpd="sng" algn="ctr">
                  <a:solidFill>
                    <a:schemeClr val="tx1"/>
                  </a:solidFill>
                  <a:prstDash val="solid"/>
                  <a:round/>
                  <a:headEnd type="none" w="med" len="med"/>
                  <a:tailEnd type="none" w="med" len="me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5" name="Oval 64">
                  <a:extLst>
                    <a:ext uri="{FF2B5EF4-FFF2-40B4-BE49-F238E27FC236}">
                      <a16:creationId xmlns:a16="http://schemas.microsoft.com/office/drawing/2014/main" id="{85F437FB-4861-F04B-82CF-3494F71A37BC}"/>
                    </a:ext>
                  </a:extLst>
                </p:cNvPr>
                <p:cNvSpPr/>
                <p:nvPr/>
              </p:nvSpPr>
              <p:spPr bwMode="auto">
                <a:xfrm>
                  <a:off x="1600200" y="6438900"/>
                  <a:ext cx="457200" cy="457200"/>
                </a:xfrm>
                <a:prstGeom prst="ellipse">
                  <a:avLst/>
                </a:prstGeom>
                <a:solidFill>
                  <a:srgbClr val="00FA00"/>
                </a:solidFill>
                <a:ln w="12700"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algn="ctr" eaLnBrk="0" fontAlgn="base" hangingPunct="0">
                    <a:spcBef>
                      <a:spcPct val="0"/>
                    </a:spcBef>
                    <a:spcAft>
                      <a:spcPct val="0"/>
                    </a:spcAft>
                  </a:pPr>
                  <a14:m>
                    <m:oMathPara xmlns:m="http://schemas.openxmlformats.org/officeDocument/2006/math">
                      <m:oMathParaPr>
                        <m:jc m:val="center"/>
                      </m:oMathParaPr>
                      <m:oMath xmlns:m="http://schemas.openxmlformats.org/officeDocument/2006/math">
                        <m:sSub>
                          <m:sSubPr>
                            <m:ctrlPr>
                              <a:rPr lang="en-US" b="1" i="1">
                                <a:latin typeface="Cambria Math" panose="02040503050406030204" pitchFamily="18" charset="0"/>
                              </a:rPr>
                            </m:ctrlPr>
                          </m:sSubPr>
                          <m:e>
                            <m:r>
                              <a:rPr lang="en-US" b="1">
                                <a:latin typeface="Cambria Math" panose="02040503050406030204" pitchFamily="18" charset="0"/>
                              </a:rPr>
                              <m:t>𝐱</m:t>
                            </m:r>
                          </m:e>
                          <m:sub>
                            <m:r>
                              <a:rPr lang="en-US" b="1" i="1">
                                <a:latin typeface="Cambria Math" panose="02040503050406030204" pitchFamily="18" charset="0"/>
                              </a:rPr>
                              <m:t>𝒕</m:t>
                            </m:r>
                            <m:r>
                              <a:rPr lang="en-US" b="1" i="1">
                                <a:latin typeface="Cambria Math" panose="02040503050406030204" pitchFamily="18" charset="0"/>
                              </a:rPr>
                              <m:t>+</m:t>
                            </m:r>
                            <m:r>
                              <a:rPr lang="en-US" b="1" i="1">
                                <a:latin typeface="Cambria Math" panose="02040503050406030204" pitchFamily="18" charset="0"/>
                              </a:rPr>
                              <m:t>𝟏</m:t>
                            </m:r>
                          </m:sub>
                        </m:sSub>
                      </m:oMath>
                    </m:oMathPara>
                  </a14:m>
                  <a:endParaRPr lang="en-US" dirty="0"/>
                </a:p>
              </p:txBody>
            </p:sp>
          </mc:Choice>
          <mc:Fallback xmlns="">
            <p:sp>
              <p:nvSpPr>
                <p:cNvPr id="65" name="Oval 64">
                  <a:extLst>
                    <a:ext uri="{FF2B5EF4-FFF2-40B4-BE49-F238E27FC236}">
                      <a16:creationId xmlns:a16="http://schemas.microsoft.com/office/drawing/2014/main" id="{85F437FB-4861-F04B-82CF-3494F71A37BC}"/>
                    </a:ext>
                  </a:extLst>
                </p:cNvPr>
                <p:cNvSpPr>
                  <a:spLocks noRot="1" noChangeAspect="1" noMove="1" noResize="1" noEditPoints="1" noAdjustHandles="1" noChangeArrowheads="1" noChangeShapeType="1" noTextEdit="1"/>
                </p:cNvSpPr>
                <p:nvPr/>
              </p:nvSpPr>
              <p:spPr bwMode="auto">
                <a:xfrm>
                  <a:off x="1600200" y="6438900"/>
                  <a:ext cx="457200" cy="457200"/>
                </a:xfrm>
                <a:prstGeom prst="ellipse">
                  <a:avLst/>
                </a:prstGeom>
                <a:blipFill>
                  <a:blip r:embed="rId10"/>
                  <a:stretch>
                    <a:fillRect/>
                  </a:stretch>
                </a:blipFill>
                <a:ln w="12700" cap="flat" cmpd="sng" algn="ctr">
                  <a:solidFill>
                    <a:schemeClr val="tx1"/>
                  </a:solidFill>
                  <a:prstDash val="solid"/>
                  <a:round/>
                  <a:headEnd type="none" w="med" len="med"/>
                  <a:tailEnd type="none" w="med" len="med"/>
                </a:ln>
                <a:effectLst/>
              </p:spPr>
              <p:txBody>
                <a:bodyPr/>
                <a:lstStyle/>
                <a:p>
                  <a:r>
                    <a:rPr lang="en-US">
                      <a:noFill/>
                    </a:rPr>
                    <a:t> </a:t>
                  </a:r>
                </a:p>
              </p:txBody>
            </p:sp>
          </mc:Fallback>
        </mc:AlternateContent>
        <p:cxnSp>
          <p:nvCxnSpPr>
            <p:cNvPr id="66" name="Straight Arrow Connector 65">
              <a:extLst>
                <a:ext uri="{FF2B5EF4-FFF2-40B4-BE49-F238E27FC236}">
                  <a16:creationId xmlns:a16="http://schemas.microsoft.com/office/drawing/2014/main" id="{35B083AC-BC4B-F342-BFE6-5A9BA9F8114D}"/>
                </a:ext>
              </a:extLst>
            </p:cNvPr>
            <p:cNvCxnSpPr>
              <a:cxnSpLocks/>
              <a:stCxn id="65" idx="0"/>
            </p:cNvCxnSpPr>
            <p:nvPr/>
          </p:nvCxnSpPr>
          <p:spPr bwMode="auto">
            <a:xfrm flipV="1">
              <a:off x="1828800" y="6079532"/>
              <a:ext cx="0" cy="359368"/>
            </a:xfrm>
            <a:prstGeom prst="straightConnector1">
              <a:avLst/>
            </a:prstGeom>
            <a:solidFill>
              <a:schemeClr val="accent1"/>
            </a:solidFill>
            <a:ln w="12700" cap="flat" cmpd="sng" algn="ctr">
              <a:solidFill>
                <a:schemeClr val="tx1"/>
              </a:solidFill>
              <a:prstDash val="solid"/>
              <a:round/>
              <a:headEnd type="none" w="med" len="med"/>
              <a:tailEnd type="triangle"/>
            </a:ln>
            <a:effectLst/>
          </p:spPr>
        </p:cxnSp>
        <p:sp>
          <p:nvSpPr>
            <p:cNvPr id="67" name="TextBox 66">
              <a:extLst>
                <a:ext uri="{FF2B5EF4-FFF2-40B4-BE49-F238E27FC236}">
                  <a16:creationId xmlns:a16="http://schemas.microsoft.com/office/drawing/2014/main" id="{7CA93133-53E5-9E4F-BB54-B996832506AE}"/>
                </a:ext>
              </a:extLst>
            </p:cNvPr>
            <p:cNvSpPr txBox="1"/>
            <p:nvPr/>
          </p:nvSpPr>
          <p:spPr>
            <a:xfrm>
              <a:off x="1589930" y="5356352"/>
              <a:ext cx="349776" cy="369332"/>
            </a:xfrm>
            <a:prstGeom prst="rect">
              <a:avLst/>
            </a:prstGeom>
            <a:noFill/>
          </p:spPr>
          <p:txBody>
            <a:bodyPr wrap="none" rtlCol="0">
              <a:spAutoFit/>
            </a:bodyPr>
            <a:lstStyle/>
            <a:p>
              <a:r>
                <a:rPr lang="en-US" dirty="0"/>
                <a:t>w</a:t>
              </a:r>
            </a:p>
          </p:txBody>
        </p:sp>
        <p:sp>
          <p:nvSpPr>
            <p:cNvPr id="68" name="TextBox 67">
              <a:extLst>
                <a:ext uri="{FF2B5EF4-FFF2-40B4-BE49-F238E27FC236}">
                  <a16:creationId xmlns:a16="http://schemas.microsoft.com/office/drawing/2014/main" id="{BB1D14D4-F603-D140-B47D-D9F91E5D7454}"/>
                </a:ext>
              </a:extLst>
            </p:cNvPr>
            <p:cNvSpPr txBox="1"/>
            <p:nvPr/>
          </p:nvSpPr>
          <p:spPr>
            <a:xfrm>
              <a:off x="1800711" y="6129971"/>
              <a:ext cx="332142" cy="369332"/>
            </a:xfrm>
            <a:prstGeom prst="rect">
              <a:avLst/>
            </a:prstGeom>
            <a:noFill/>
          </p:spPr>
          <p:txBody>
            <a:bodyPr wrap="none" rtlCol="0">
              <a:spAutoFit/>
            </a:bodyPr>
            <a:lstStyle/>
            <a:p>
              <a:r>
                <a:rPr lang="en-US" dirty="0"/>
                <a:t>U</a:t>
              </a:r>
            </a:p>
          </p:txBody>
        </p:sp>
      </p:grpSp>
      <p:cxnSp>
        <p:nvCxnSpPr>
          <p:cNvPr id="69" name="Straight Arrow Connector 68">
            <a:extLst>
              <a:ext uri="{FF2B5EF4-FFF2-40B4-BE49-F238E27FC236}">
                <a16:creationId xmlns:a16="http://schemas.microsoft.com/office/drawing/2014/main" id="{4C9676EE-4767-3B4C-A736-6EE338DDFD7C}"/>
              </a:ext>
            </a:extLst>
          </p:cNvPr>
          <p:cNvCxnSpPr>
            <a:cxnSpLocks/>
          </p:cNvCxnSpPr>
          <p:nvPr/>
        </p:nvCxnSpPr>
        <p:spPr bwMode="auto">
          <a:xfrm>
            <a:off x="6499070" y="3875839"/>
            <a:ext cx="394547" cy="0"/>
          </a:xfrm>
          <a:prstGeom prst="straightConnector1">
            <a:avLst/>
          </a:prstGeom>
          <a:solidFill>
            <a:schemeClr val="accent1"/>
          </a:solidFill>
          <a:ln w="12700" cap="flat" cmpd="sng" algn="ctr">
            <a:solidFill>
              <a:schemeClr val="tx1"/>
            </a:solidFill>
            <a:prstDash val="solid"/>
            <a:round/>
            <a:headEnd type="none" w="med" len="med"/>
            <a:tailEnd type="triangle"/>
          </a:ln>
          <a:effectLst/>
        </p:spPr>
      </p:cxnSp>
      <p:cxnSp>
        <p:nvCxnSpPr>
          <p:cNvPr id="74" name="Straight Arrow Connector 73">
            <a:extLst>
              <a:ext uri="{FF2B5EF4-FFF2-40B4-BE49-F238E27FC236}">
                <a16:creationId xmlns:a16="http://schemas.microsoft.com/office/drawing/2014/main" id="{F943E9C0-9668-414A-B8DD-8C12F2E15509}"/>
              </a:ext>
            </a:extLst>
          </p:cNvPr>
          <p:cNvCxnSpPr>
            <a:cxnSpLocks/>
          </p:cNvCxnSpPr>
          <p:nvPr/>
        </p:nvCxnSpPr>
        <p:spPr bwMode="auto">
          <a:xfrm>
            <a:off x="7843576" y="3886200"/>
            <a:ext cx="394547" cy="0"/>
          </a:xfrm>
          <a:prstGeom prst="straightConnector1">
            <a:avLst/>
          </a:prstGeom>
          <a:solidFill>
            <a:schemeClr val="accent1"/>
          </a:solidFill>
          <a:ln w="12700" cap="flat" cmpd="sng" algn="ctr">
            <a:solidFill>
              <a:schemeClr val="tx1"/>
            </a:solidFill>
            <a:prstDash val="solid"/>
            <a:round/>
            <a:headEnd type="none" w="med" len="med"/>
            <a:tailEnd type="triangle"/>
          </a:ln>
          <a:effectLst/>
        </p:spPr>
      </p:cxnSp>
      <p:sp>
        <p:nvSpPr>
          <p:cNvPr id="75" name="TextBox 74">
            <a:extLst>
              <a:ext uri="{FF2B5EF4-FFF2-40B4-BE49-F238E27FC236}">
                <a16:creationId xmlns:a16="http://schemas.microsoft.com/office/drawing/2014/main" id="{737BCCAB-810D-E740-9A76-DD0FD2598BE0}"/>
              </a:ext>
            </a:extLst>
          </p:cNvPr>
          <p:cNvSpPr txBox="1"/>
          <p:nvPr/>
        </p:nvSpPr>
        <p:spPr>
          <a:xfrm>
            <a:off x="5181093" y="3858882"/>
            <a:ext cx="316112" cy="369332"/>
          </a:xfrm>
          <a:prstGeom prst="rect">
            <a:avLst/>
          </a:prstGeom>
          <a:noFill/>
        </p:spPr>
        <p:txBody>
          <a:bodyPr wrap="none" rtlCol="0">
            <a:spAutoFit/>
          </a:bodyPr>
          <a:lstStyle/>
          <a:p>
            <a:r>
              <a:rPr lang="en-US" dirty="0"/>
              <a:t>V</a:t>
            </a:r>
          </a:p>
        </p:txBody>
      </p:sp>
      <p:sp>
        <p:nvSpPr>
          <p:cNvPr id="76" name="TextBox 75">
            <a:extLst>
              <a:ext uri="{FF2B5EF4-FFF2-40B4-BE49-F238E27FC236}">
                <a16:creationId xmlns:a16="http://schemas.microsoft.com/office/drawing/2014/main" id="{331DC949-0124-6540-8EA2-0DF8A19FEFC4}"/>
              </a:ext>
            </a:extLst>
          </p:cNvPr>
          <p:cNvSpPr txBox="1"/>
          <p:nvPr/>
        </p:nvSpPr>
        <p:spPr>
          <a:xfrm>
            <a:off x="7843575" y="3860223"/>
            <a:ext cx="316112" cy="369332"/>
          </a:xfrm>
          <a:prstGeom prst="rect">
            <a:avLst/>
          </a:prstGeom>
          <a:noFill/>
        </p:spPr>
        <p:txBody>
          <a:bodyPr wrap="none" rtlCol="0">
            <a:spAutoFit/>
          </a:bodyPr>
          <a:lstStyle/>
          <a:p>
            <a:r>
              <a:rPr lang="en-US" dirty="0"/>
              <a:t>V</a:t>
            </a:r>
          </a:p>
        </p:txBody>
      </p:sp>
      <p:cxnSp>
        <p:nvCxnSpPr>
          <p:cNvPr id="77" name="Straight Arrow Connector 76">
            <a:extLst>
              <a:ext uri="{FF2B5EF4-FFF2-40B4-BE49-F238E27FC236}">
                <a16:creationId xmlns:a16="http://schemas.microsoft.com/office/drawing/2014/main" id="{4885CB8B-E0C1-FA4E-A084-86B2F31563FD}"/>
              </a:ext>
            </a:extLst>
          </p:cNvPr>
          <p:cNvCxnSpPr>
            <a:cxnSpLocks/>
          </p:cNvCxnSpPr>
          <p:nvPr/>
        </p:nvCxnSpPr>
        <p:spPr bwMode="auto">
          <a:xfrm>
            <a:off x="5177616" y="3886200"/>
            <a:ext cx="394547" cy="0"/>
          </a:xfrm>
          <a:prstGeom prst="straightConnector1">
            <a:avLst/>
          </a:prstGeom>
          <a:solidFill>
            <a:schemeClr val="accent1"/>
          </a:solidFill>
          <a:ln w="12700" cap="flat" cmpd="sng" algn="ctr">
            <a:solidFill>
              <a:schemeClr val="tx1"/>
            </a:solidFill>
            <a:prstDash val="solid"/>
            <a:round/>
            <a:headEnd type="none" w="med" len="med"/>
            <a:tailEnd type="triangle"/>
          </a:ln>
          <a:effectLst/>
        </p:spPr>
      </p:cxnSp>
      <p:cxnSp>
        <p:nvCxnSpPr>
          <p:cNvPr id="78" name="Straight Arrow Connector 77">
            <a:extLst>
              <a:ext uri="{FF2B5EF4-FFF2-40B4-BE49-F238E27FC236}">
                <a16:creationId xmlns:a16="http://schemas.microsoft.com/office/drawing/2014/main" id="{DA753255-5AA6-9E45-8145-DF4AE271850C}"/>
              </a:ext>
            </a:extLst>
          </p:cNvPr>
          <p:cNvCxnSpPr>
            <a:cxnSpLocks/>
          </p:cNvCxnSpPr>
          <p:nvPr/>
        </p:nvCxnSpPr>
        <p:spPr bwMode="auto">
          <a:xfrm>
            <a:off x="9152523" y="3886200"/>
            <a:ext cx="394547" cy="0"/>
          </a:xfrm>
          <a:prstGeom prst="straightConnector1">
            <a:avLst/>
          </a:prstGeom>
          <a:solidFill>
            <a:schemeClr val="accent1"/>
          </a:solidFill>
          <a:ln w="12700" cap="flat" cmpd="sng" algn="ctr">
            <a:solidFill>
              <a:schemeClr val="tx1"/>
            </a:solidFill>
            <a:prstDash val="solid"/>
            <a:round/>
            <a:headEnd type="none" w="med" len="med"/>
            <a:tailEnd type="triangle"/>
          </a:ln>
          <a:effectLst/>
        </p:spPr>
      </p:cxnSp>
      <p:sp>
        <p:nvSpPr>
          <p:cNvPr id="79" name="TextBox 78">
            <a:extLst>
              <a:ext uri="{FF2B5EF4-FFF2-40B4-BE49-F238E27FC236}">
                <a16:creationId xmlns:a16="http://schemas.microsoft.com/office/drawing/2014/main" id="{A26CA19A-5FF6-7948-A49C-54634081669D}"/>
              </a:ext>
            </a:extLst>
          </p:cNvPr>
          <p:cNvSpPr txBox="1"/>
          <p:nvPr/>
        </p:nvSpPr>
        <p:spPr>
          <a:xfrm>
            <a:off x="6514651" y="3840177"/>
            <a:ext cx="316112" cy="369332"/>
          </a:xfrm>
          <a:prstGeom prst="rect">
            <a:avLst/>
          </a:prstGeom>
          <a:noFill/>
        </p:spPr>
        <p:txBody>
          <a:bodyPr wrap="none" rtlCol="0">
            <a:spAutoFit/>
          </a:bodyPr>
          <a:lstStyle/>
          <a:p>
            <a:r>
              <a:rPr lang="en-US" dirty="0"/>
              <a:t>V</a:t>
            </a:r>
          </a:p>
        </p:txBody>
      </p:sp>
      <p:sp>
        <p:nvSpPr>
          <p:cNvPr id="80" name="TextBox 79">
            <a:extLst>
              <a:ext uri="{FF2B5EF4-FFF2-40B4-BE49-F238E27FC236}">
                <a16:creationId xmlns:a16="http://schemas.microsoft.com/office/drawing/2014/main" id="{1FC69430-1D7E-A740-8176-3559AD8E3716}"/>
              </a:ext>
            </a:extLst>
          </p:cNvPr>
          <p:cNvSpPr txBox="1"/>
          <p:nvPr/>
        </p:nvSpPr>
        <p:spPr>
          <a:xfrm>
            <a:off x="9168597" y="3844139"/>
            <a:ext cx="316112" cy="369332"/>
          </a:xfrm>
          <a:prstGeom prst="rect">
            <a:avLst/>
          </a:prstGeom>
          <a:noFill/>
        </p:spPr>
        <p:txBody>
          <a:bodyPr wrap="none" rtlCol="0">
            <a:spAutoFit/>
          </a:bodyPr>
          <a:lstStyle/>
          <a:p>
            <a:r>
              <a:rPr lang="en-US" dirty="0"/>
              <a:t>V</a:t>
            </a:r>
          </a:p>
        </p:txBody>
      </p:sp>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854DA6B4-5D44-2B48-9F15-96272C406210}"/>
                  </a:ext>
                </a:extLst>
              </p:cNvPr>
              <p:cNvSpPr txBox="1"/>
              <p:nvPr/>
            </p:nvSpPr>
            <p:spPr>
              <a:xfrm>
                <a:off x="9634004" y="3759743"/>
                <a:ext cx="25006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m:t>
                      </m:r>
                    </m:oMath>
                  </m:oMathPara>
                </a14:m>
                <a:endParaRPr lang="en-US" dirty="0"/>
              </a:p>
            </p:txBody>
          </p:sp>
        </mc:Choice>
        <mc:Fallback xmlns="">
          <p:sp>
            <p:nvSpPr>
              <p:cNvPr id="72" name="TextBox 71">
                <a:extLst>
                  <a:ext uri="{FF2B5EF4-FFF2-40B4-BE49-F238E27FC236}">
                    <a16:creationId xmlns:a16="http://schemas.microsoft.com/office/drawing/2014/main" id="{854DA6B4-5D44-2B48-9F15-96272C406210}"/>
                  </a:ext>
                </a:extLst>
              </p:cNvPr>
              <p:cNvSpPr txBox="1">
                <a:spLocks noRot="1" noChangeAspect="1" noMove="1" noResize="1" noEditPoints="1" noAdjustHandles="1" noChangeArrowheads="1" noChangeShapeType="1" noTextEdit="1"/>
              </p:cNvSpPr>
              <p:nvPr/>
            </p:nvSpPr>
            <p:spPr>
              <a:xfrm>
                <a:off x="9634004" y="3759743"/>
                <a:ext cx="250068" cy="276999"/>
              </a:xfrm>
              <a:prstGeom prst="rect">
                <a:avLst/>
              </a:prstGeom>
              <a:blipFill>
                <a:blip r:embed="rId11"/>
                <a:stretch>
                  <a:fillRect l="-7317" r="-73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58856BA8-D919-1F44-8974-BBECB17A6C97}"/>
                  </a:ext>
                </a:extLst>
              </p:cNvPr>
              <p:cNvSpPr txBox="1"/>
              <p:nvPr/>
            </p:nvSpPr>
            <p:spPr>
              <a:xfrm>
                <a:off x="4800600" y="3744548"/>
                <a:ext cx="25006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m:t>
                      </m:r>
                    </m:oMath>
                  </m:oMathPara>
                </a14:m>
                <a:endParaRPr lang="en-US" dirty="0"/>
              </a:p>
            </p:txBody>
          </p:sp>
        </mc:Choice>
        <mc:Fallback xmlns="">
          <p:sp>
            <p:nvSpPr>
              <p:cNvPr id="82" name="TextBox 81">
                <a:extLst>
                  <a:ext uri="{FF2B5EF4-FFF2-40B4-BE49-F238E27FC236}">
                    <a16:creationId xmlns:a16="http://schemas.microsoft.com/office/drawing/2014/main" id="{58856BA8-D919-1F44-8974-BBECB17A6C97}"/>
                  </a:ext>
                </a:extLst>
              </p:cNvPr>
              <p:cNvSpPr txBox="1">
                <a:spLocks noRot="1" noChangeAspect="1" noMove="1" noResize="1" noEditPoints="1" noAdjustHandles="1" noChangeArrowheads="1" noChangeShapeType="1" noTextEdit="1"/>
              </p:cNvSpPr>
              <p:nvPr/>
            </p:nvSpPr>
            <p:spPr>
              <a:xfrm>
                <a:off x="4800600" y="3744548"/>
                <a:ext cx="250068" cy="276999"/>
              </a:xfrm>
              <a:prstGeom prst="rect">
                <a:avLst/>
              </a:prstGeom>
              <a:blipFill>
                <a:blip r:embed="rId12"/>
                <a:stretch>
                  <a:fillRect l="-7317" r="-4878"/>
                </a:stretch>
              </a:blipFill>
            </p:spPr>
            <p:txBody>
              <a:bodyPr/>
              <a:lstStyle/>
              <a:p>
                <a:r>
                  <a:rPr lang="en-US">
                    <a:noFill/>
                  </a:rPr>
                  <a:t> </a:t>
                </a:r>
              </a:p>
            </p:txBody>
          </p:sp>
        </mc:Fallback>
      </mc:AlternateContent>
      <p:sp>
        <p:nvSpPr>
          <p:cNvPr id="73" name="Right Arrow 72">
            <a:extLst>
              <a:ext uri="{FF2B5EF4-FFF2-40B4-BE49-F238E27FC236}">
                <a16:creationId xmlns:a16="http://schemas.microsoft.com/office/drawing/2014/main" id="{07F533BB-FA2F-6149-80CE-9730466C6ED9}"/>
              </a:ext>
            </a:extLst>
          </p:cNvPr>
          <p:cNvSpPr/>
          <p:nvPr/>
        </p:nvSpPr>
        <p:spPr bwMode="auto">
          <a:xfrm>
            <a:off x="3923506" y="3730871"/>
            <a:ext cx="679418" cy="335469"/>
          </a:xfrm>
          <a:prstGeom prst="rightArrow">
            <a:avLst/>
          </a:prstGeom>
          <a:solidFill>
            <a:srgbClr val="C00000"/>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1400" b="1">
              <a:latin typeface="Arial" charset="0"/>
            </a:endParaRPr>
          </a:p>
        </p:txBody>
      </p:sp>
      <p:sp>
        <p:nvSpPr>
          <p:cNvPr id="81" name="TextBox 80">
            <a:extLst>
              <a:ext uri="{FF2B5EF4-FFF2-40B4-BE49-F238E27FC236}">
                <a16:creationId xmlns:a16="http://schemas.microsoft.com/office/drawing/2014/main" id="{1B67ECAA-9AE5-C14F-AEF5-C049690DA08F}"/>
              </a:ext>
            </a:extLst>
          </p:cNvPr>
          <p:cNvSpPr txBox="1"/>
          <p:nvPr/>
        </p:nvSpPr>
        <p:spPr>
          <a:xfrm>
            <a:off x="3813238" y="3505609"/>
            <a:ext cx="814838" cy="369332"/>
          </a:xfrm>
          <a:prstGeom prst="rect">
            <a:avLst/>
          </a:prstGeom>
          <a:noFill/>
        </p:spPr>
        <p:txBody>
          <a:bodyPr wrap="none" rtlCol="0">
            <a:spAutoFit/>
          </a:bodyPr>
          <a:lstStyle/>
          <a:p>
            <a:r>
              <a:rPr lang="en-US" dirty="0"/>
              <a:t>Unfold</a:t>
            </a:r>
          </a:p>
        </p:txBody>
      </p:sp>
    </p:spTree>
    <p:extLst>
      <p:ext uri="{BB962C8B-B14F-4D97-AF65-F5344CB8AC3E}">
        <p14:creationId xmlns:p14="http://schemas.microsoft.com/office/powerpoint/2010/main" val="315307056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3873</TotalTime>
  <Words>3271</Words>
  <Application>Microsoft Office PowerPoint</Application>
  <PresentationFormat>Widescreen</PresentationFormat>
  <Paragraphs>655</Paragraphs>
  <Slides>72</Slides>
  <Notes>72</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72</vt:i4>
      </vt:variant>
    </vt:vector>
  </HeadingPairs>
  <TitlesOfParts>
    <vt:vector size="84" baseType="lpstr">
      <vt:lpstr>Arial</vt:lpstr>
      <vt:lpstr>Calibri</vt:lpstr>
      <vt:lpstr>Calibri Light</vt:lpstr>
      <vt:lpstr>Cambria Math</vt:lpstr>
      <vt:lpstr>charter</vt:lpstr>
      <vt:lpstr>Comic Sans MS</vt:lpstr>
      <vt:lpstr>Monotype Sorts</vt:lpstr>
      <vt:lpstr>Symbol</vt:lpstr>
      <vt:lpstr>Tahoma</vt:lpstr>
      <vt:lpstr>Times New Roman</vt:lpstr>
      <vt:lpstr>Ubuntu</vt:lpstr>
      <vt:lpstr>Office Theme</vt:lpstr>
      <vt:lpstr>Neural networks and Backpropagation</vt:lpstr>
      <vt:lpstr>Neural networks</vt:lpstr>
      <vt:lpstr>Introduction</vt:lpstr>
      <vt:lpstr>Common features</vt:lpstr>
      <vt:lpstr>Common features</vt:lpstr>
      <vt:lpstr>Common features</vt:lpstr>
      <vt:lpstr>Different types of NN</vt:lpstr>
      <vt:lpstr>Different types of NN</vt:lpstr>
      <vt:lpstr>Different types of NN</vt:lpstr>
      <vt:lpstr>Linear perceptron</vt:lpstr>
      <vt:lpstr>Linear Perceptron</vt:lpstr>
      <vt:lpstr>Multi-Layer Perceptron</vt:lpstr>
      <vt:lpstr>Multi-Layer Perceptron</vt:lpstr>
      <vt:lpstr>Notations</vt:lpstr>
      <vt:lpstr>Each neuron</vt:lpstr>
      <vt:lpstr>Forward Computation</vt:lpstr>
      <vt:lpstr>PowerPoint Presentation</vt:lpstr>
      <vt:lpstr>Network for Computing logic functions </vt:lpstr>
      <vt:lpstr>Network for Computing logic functions </vt:lpstr>
      <vt:lpstr>Network for Computing logic functions </vt:lpstr>
      <vt:lpstr>Network for Computing logic functions </vt:lpstr>
      <vt:lpstr>Artificial Neuron</vt:lpstr>
      <vt:lpstr>Artificial Neuron</vt:lpstr>
      <vt:lpstr>Layer of Neurons</vt:lpstr>
      <vt:lpstr>Layer of Neurons</vt:lpstr>
      <vt:lpstr>One Hidden Layer Network</vt:lpstr>
      <vt:lpstr>One Hidden Layer Network</vt:lpstr>
      <vt:lpstr>One Hidden Layer Network</vt:lpstr>
      <vt:lpstr>One Hidden Layer Network</vt:lpstr>
      <vt:lpstr>One Hidden Layer Network</vt:lpstr>
      <vt:lpstr>One Hidden Layer Network</vt:lpstr>
      <vt:lpstr>Element-wise activation functions</vt:lpstr>
      <vt:lpstr>Network Training</vt:lpstr>
      <vt:lpstr>Gradient descent</vt:lpstr>
      <vt:lpstr>Gradient descent</vt:lpstr>
      <vt:lpstr>Gradient descent - Example</vt:lpstr>
      <vt:lpstr>Error Back-propagation</vt:lpstr>
      <vt:lpstr>Error Back-propagation</vt:lpstr>
      <vt:lpstr>Evaluate gradient</vt:lpstr>
      <vt:lpstr>Evaluate gradient</vt:lpstr>
      <vt:lpstr>Stochastic Gradient Descent</vt:lpstr>
      <vt:lpstr>Stochastic Gradient Descent (SGD)</vt:lpstr>
      <vt:lpstr>Stochastic Gradient Descent</vt:lpstr>
      <vt:lpstr>Stochastic Gradient Descent</vt:lpstr>
      <vt:lpstr>Stochastic Gradient Descent</vt:lpstr>
      <vt:lpstr>Stochastic Gradient Descent</vt:lpstr>
      <vt:lpstr>Loss, Initialization and Learning Tricks</vt:lpstr>
      <vt:lpstr>Discrete output (classification)</vt:lpstr>
      <vt:lpstr>Continuous output (regression)</vt:lpstr>
      <vt:lpstr>Initialization and normalization</vt:lpstr>
      <vt:lpstr>Initialization and normalization</vt:lpstr>
      <vt:lpstr>Initialization and normalization</vt:lpstr>
      <vt:lpstr>Initialization and normalization</vt:lpstr>
      <vt:lpstr>Initialization and normalization</vt:lpstr>
      <vt:lpstr>Initialization and normalization</vt:lpstr>
      <vt:lpstr>SGD Learning rate</vt:lpstr>
      <vt:lpstr>SGD Learning rate</vt:lpstr>
      <vt:lpstr>SGD Learning rate</vt:lpstr>
      <vt:lpstr>SGD Learning rate</vt:lpstr>
      <vt:lpstr>Momentum</vt:lpstr>
      <vt:lpstr>Momentum</vt:lpstr>
      <vt:lpstr>Momentum</vt:lpstr>
      <vt:lpstr>PowerPoint Presentation</vt:lpstr>
      <vt:lpstr>PowerPoint Presentation</vt:lpstr>
      <vt:lpstr>PowerPoint Presentation</vt:lpstr>
      <vt:lpstr>PowerPoint Presentation</vt:lpstr>
      <vt:lpstr>Alternative optimizers</vt:lpstr>
      <vt:lpstr>Alternative optimizers</vt:lpstr>
      <vt:lpstr>Alternative optimizers</vt:lpstr>
      <vt:lpstr>Alternative optimizers</vt:lpstr>
      <vt:lpstr>The Karpathy Constant for Adam</vt:lpstr>
      <vt:lpstr>Optimizers around a saddle 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Deep Learning </dc:title>
  <dc:creator>Jin Lu</dc:creator>
  <cp:lastModifiedBy>Johnson, Demetrius</cp:lastModifiedBy>
  <cp:revision>156</cp:revision>
  <dcterms:created xsi:type="dcterms:W3CDTF">2022-01-06T03:13:19Z</dcterms:created>
  <dcterms:modified xsi:type="dcterms:W3CDTF">2023-02-01T20:29:20Z</dcterms:modified>
</cp:coreProperties>
</file>